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257" r:id="rId3"/>
    <p:sldId id="258" r:id="rId4"/>
    <p:sldId id="259" r:id="rId5"/>
    <p:sldId id="283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419" r:id="rId14"/>
    <p:sldId id="420" r:id="rId15"/>
    <p:sldId id="421" r:id="rId16"/>
    <p:sldId id="432" r:id="rId17"/>
    <p:sldId id="433" r:id="rId18"/>
    <p:sldId id="434" r:id="rId19"/>
    <p:sldId id="319" r:id="rId20"/>
    <p:sldId id="341" r:id="rId21"/>
    <p:sldId id="342" r:id="rId22"/>
    <p:sldId id="343" r:id="rId23"/>
    <p:sldId id="344" r:id="rId24"/>
    <p:sldId id="424" r:id="rId25"/>
    <p:sldId id="425" r:id="rId26"/>
    <p:sldId id="483" r:id="rId27"/>
    <p:sldId id="428" r:id="rId28"/>
    <p:sldId id="429" r:id="rId29"/>
    <p:sldId id="430" r:id="rId30"/>
    <p:sldId id="431" r:id="rId31"/>
    <p:sldId id="330" r:id="rId32"/>
    <p:sldId id="331" r:id="rId33"/>
    <p:sldId id="332" r:id="rId34"/>
    <p:sldId id="333" r:id="rId35"/>
    <p:sldId id="334" r:id="rId36"/>
    <p:sldId id="357" r:id="rId37"/>
    <p:sldId id="361" r:id="rId38"/>
    <p:sldId id="362" r:id="rId39"/>
    <p:sldId id="379" r:id="rId40"/>
    <p:sldId id="380" r:id="rId41"/>
    <p:sldId id="381" r:id="rId42"/>
    <p:sldId id="392" r:id="rId43"/>
    <p:sldId id="393" r:id="rId44"/>
    <p:sldId id="394" r:id="rId45"/>
    <p:sldId id="395" r:id="rId46"/>
    <p:sldId id="396" r:id="rId47"/>
    <p:sldId id="397" r:id="rId48"/>
    <p:sldId id="365" r:id="rId49"/>
    <p:sldId id="350" r:id="rId50"/>
    <p:sldId id="366" r:id="rId51"/>
    <p:sldId id="367" r:id="rId52"/>
    <p:sldId id="368" r:id="rId53"/>
    <p:sldId id="354" r:id="rId54"/>
    <p:sldId id="355" r:id="rId55"/>
    <p:sldId id="356" r:id="rId56"/>
    <p:sldId id="358" r:id="rId57"/>
    <p:sldId id="359" r:id="rId58"/>
    <p:sldId id="360" r:id="rId59"/>
    <p:sldId id="382" r:id="rId60"/>
    <p:sldId id="383" r:id="rId61"/>
    <p:sldId id="384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03.wmf"/><Relationship Id="rId1" Type="http://schemas.openxmlformats.org/officeDocument/2006/relationships/image" Target="../media/image164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610F-A578-4BBD-A43B-8822B8FECD5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AC6F-2D41-4BF6-90EE-AEEF9767F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4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03D6ED0-FCBE-452B-A545-86BF8D5E8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36B37C-1BAF-40AC-8FCC-857BD0AB246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DA5F45B-F791-4E52-B095-31599C396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F08C59C-D2E1-4286-9083-69E67958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确定随机变量的分布函数相当麻烦，在实际问题中，我们有时只需要知道随机变量的某些特征值就够了。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D221DC5-880D-41B6-B0CE-16692D72C7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EA963FD-50C0-4168-8091-7AAB9188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182E06F-FB02-4D45-AE0A-FDF993762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84CCE6-2FCE-4020-B987-43225ADE618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54B8A84-08A2-45C5-A39E-22697307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8D88BD-F1C1-404A-AE4B-86F4E8A4FF6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1ECB441-F211-4366-9481-62AAB8CA2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95CC4AA-F167-4856-BC45-D385F895D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确定随机变量的分布函数相当麻烦，在实际问题中，我们有时只需要知道随机变量的某些特征值就够了。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FAC6F-2D41-4BF6-90EE-AEEF9767F8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4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0B705E1-F7C5-49F5-81E9-3A8B6F406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2025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188854-0527-4223-AC7F-8AED708F6A1E}" type="slidenum">
              <a:rPr kumimoji="1" lang="zh-CN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kumimoji="1" lang="en-US" altLang="zh-CN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46EC6F4-FD2E-4545-A8D7-A372DF3C9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2C36E39-774A-45E9-8255-787E03E62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49B1001-5DC1-45F2-B0C0-9598AFE55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6F8287-8063-4DCD-8674-7E672CA4D5B2}" type="slidenum">
              <a:rPr lang="zh-CN" altLang="en-US" sz="1200">
                <a:solidFill>
                  <a:srgbClr val="000000"/>
                </a:solidFill>
              </a:rPr>
              <a:pPr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F00905BE-CBCC-44F4-B50B-4E9B1E9AE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66599CC8-026B-43DC-9FAB-750A175D7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E7CADDE-EECF-4309-92A3-E8A15737C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49B3AA-12DA-43BD-8B5B-5FA2572CC0DF}" type="slidenum">
              <a:rPr lang="en-US" altLang="zh-CN" sz="1200">
                <a:solidFill>
                  <a:schemeClr val="tx1"/>
                </a:solidFill>
              </a:rPr>
              <a:pPr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EB42A31-423C-448C-B10F-A6C0B1DEA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DD6897-24EE-48F1-9479-1F7A4875C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C0F6B-F3D8-438E-B982-21B46098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BEA97-A758-4B02-B927-E05AD92B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6A586-36B6-4A08-9A7E-49DCEB0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8B208-E357-4F66-B10B-4238791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D7DA-0D5C-488A-B38C-E328420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9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A853C-846E-4547-BBB8-A4C488DE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27D18-76D5-4A94-836A-902E41A1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99ABC-82BA-4F66-AE49-903CA1AE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CC2AE-B01F-4C7B-9256-3163885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9CF48-948C-4D63-8824-6788EBCE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24C18-58CB-41AF-8B11-ED3DC8705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B8EED-65B4-45FD-8609-92F5CA56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01046-8C0F-41C5-AD43-1EA239A2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BE4E6-033D-4A77-B347-098EE3A4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47EA3-3A86-4B45-B077-4B199828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22400" y="1752600"/>
            <a:ext cx="1016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DF154-F0B4-43AA-8C09-4100B2E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92BB3-9D3D-4120-BE91-1DE17EED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B6E2-3824-49AF-AFA7-EB99AF60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</p:spPr>
        <p:txBody>
          <a:bodyPr/>
          <a:lstStyle>
            <a:lvl1pPr eaLnBrk="0" hangingPunct="0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CEF97B-8F0F-4E8A-8371-5D8330367C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0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283200" y="1066800"/>
            <a:ext cx="61976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283200" y="3657600"/>
            <a:ext cx="6096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8A21D8-D248-49A3-B7D5-5D47CB7AD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076950"/>
            <a:ext cx="3052233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160DA-6E65-46EB-8F04-0680D8C2B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076950"/>
            <a:ext cx="38608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2ED208-4EAD-4CC7-9D36-E95B7838F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076950"/>
            <a:ext cx="3052233" cy="476250"/>
          </a:xfr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B48AACB-8FA6-4A66-B296-99E3151FE2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5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D731C-66F4-4E8E-AAC2-499F3876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0D371-8892-4D56-B299-8653C1B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05B73-1371-476C-9724-7B1D85D2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6BE5EFE-FEB4-492A-B320-ACC6EC5A27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95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52B93-7A2D-4524-B900-E2C489B4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5F540-8B47-4071-8144-1A1F603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10058-9FCE-4F9E-A038-7CCF5297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93D247E-5BBE-480A-927F-9B31A8B07C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0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3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B7C43-01F4-4F8A-884D-6EC1F430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AE2EB-4163-42C3-852C-6C26B402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92311-CE54-4F2E-870E-C41CF7C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710F5402-0E42-422E-B4A3-2FB377AB7B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12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4E5E2-2C61-415C-A972-A789815F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2E99E-D7AA-4951-8A72-5835C34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B881A-3065-4DDB-ABEB-0CB897F4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687AEFA-CD42-4D92-BE91-771557D859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6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DB522-6821-4A84-B1E0-FF8F4568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6FDF4-9EF3-435C-9783-A7836FAA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6FF4-7529-4C3A-A4C5-FC1F249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A8068EF-B0B6-42EB-BE96-CCFCACCBC4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01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B7B25-D56C-48CD-B243-55FDB915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C35F9-DC2F-4813-95E1-A27B336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CA60-36CA-4840-9583-C85BF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7986DD2A-AAD1-4543-AA97-F3CBD36957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4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282D-B06A-4AA0-B6AA-9BA669A8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80E1-2640-4D88-ADD4-5F216222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BC59-A19E-4000-9853-3F3EB235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32B25-8B2C-48A2-A624-E5ADAD08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CCB0D-E8C1-420E-9C38-F9ACCD7D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51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B6FE3-66A9-40F1-8E33-632E999C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E787E-D96A-43E4-B610-6FAB1911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B2EC1-11DA-444E-A28F-BEDF8EE6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3529AB0-C9F5-4D15-99CA-1FA2CA2403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24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57950-D6E4-4DD0-ACA2-66852B2D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E17B8-B856-4C82-900A-2B648B5C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90256-B76B-4502-B36E-0D880752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7E71F88-2179-4875-9F0A-98E1D551CE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7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F31E8-5D4D-4BE8-82DB-45C41B5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F37EA-3B64-4785-9E6A-A4CAF613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2C2EE-5E94-444D-89D8-32DB06D4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7A97F7C-5C7D-4A73-A149-95384C5502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160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151" y="685800"/>
            <a:ext cx="2846916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85800"/>
            <a:ext cx="8341784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45EAB-1E49-49A0-B473-045CA247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EB87D-9B4D-437F-A02C-8B453CC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6895C-2BFB-4996-9B41-7E310692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A72A343-4DCA-41C4-86D3-0D097257C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8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3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A2AC1-4143-4ED2-9E10-3ED7B0103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0AA11-6033-4AF6-B796-8F1DE365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E9D07-52A5-4F45-8FB1-1BDC80AFD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EDE37F-20DC-4FE3-B5B2-57DD772FE1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601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22400" y="1752600"/>
            <a:ext cx="1016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DF154-F0B4-43AA-8C09-4100B2E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92BB3-9D3D-4120-BE91-1DE17EED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B6E2-3824-49AF-AFA7-EB99AF60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</p:spPr>
        <p:txBody>
          <a:bodyPr/>
          <a:lstStyle>
            <a:lvl1pPr eaLnBrk="0" hangingPunct="0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CEF97B-8F0F-4E8A-8371-5D8330367C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C21D-AA5D-4AB8-8AF1-5462A147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9DA2A-E7A6-4C04-8C1F-A3659B2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D1173-BB5B-4B62-A347-CFBD5429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F20B2-D0D4-4FE7-B595-4131A550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A3703-02F4-48E2-B7A2-52DD14D6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A4FA-5EDA-4330-9F99-890D9096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84C47-B3C6-4C4B-B730-0EE7E5271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3E1DD-24ED-4EB7-ACC7-02D78780A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9FF1E-7D48-4A6D-88B0-4F3C532D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1B336-9C79-491F-A69F-C19D9F79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40823-2DB3-4E66-B16D-08818995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2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6F78-C2E4-43CF-B903-36B90E94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D0FD9-DCD8-4436-9D72-B89A83A1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A6816-11B2-408F-B4BA-54C3B08D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0B9A0-16F9-4386-95E4-FB65B56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28B49-AD2A-407A-8B1B-2F84FD323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909C2-F83F-41CD-9E8B-1238057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0561D-7A12-4820-8221-DCE515E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2AF4F-C31E-439E-AF82-FB0924B1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EBDE-8D2B-4D1F-97A1-71A42DE6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03777-52AE-4D8A-8DF7-EBDCCE72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1BD0D-7AD7-437B-B8A3-728A146F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56855-E9FC-4B3A-AEE2-0DC9189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9A91E-28C7-465B-91C9-B36F1D5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34769-4AF3-40E7-AC8C-785A9E3B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C4B49-B4C7-41C8-8EA3-A8E3911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7BE2-9F73-4ACE-AC71-8BF0DCEA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9EB6F-2085-47C5-A5FA-F1F779F3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6030B-649F-49A2-8FA1-EAB79DE9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87143-FBCE-4998-8780-41745ED4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A6FF0-7F37-46E7-A676-C9102956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4292A-DB30-4C81-B90E-DE00ECD1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5A38-38F0-45EA-AEC7-9D93D6F7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969C9-9D16-4936-90FA-E036EE35B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35A57-4614-45AB-BF8F-8113A9405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C738A-E0D2-4719-8E92-384B9BD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D0AB8-6319-4A42-ABF9-96A482B8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44618-B8AA-4A4B-8076-0A638A9B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A6C20-EF18-4FA8-B86E-E70FDE0E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3E4B9-34CA-4966-8F7B-A7414D98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CB0C1-8F7A-45EA-9FB2-999BC605F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2120-91AB-4BC6-83BD-E6A330CBEDD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7EFA-90B7-4E2B-8266-1EE3F34CF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FA33E-7219-44AB-8F2C-44377420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5146-A2D4-4901-93EE-4EDC17B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2A14E2-192E-4CB8-A5E2-27BC36FD09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858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E9EC6C-3558-4892-900A-9DF8E71EDD6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981200"/>
            <a:ext cx="1138766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2B1FDC9B-2206-4953-84CA-46C1261DD5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019800"/>
            <a:ext cx="305223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4BA2FE4-1F98-41EC-8D45-8A39923BE7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19800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FDE7F212-237F-41FD-B52D-17481BBEE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019800"/>
            <a:ext cx="305223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2C033F09-9011-4EE7-87DD-C1AA9F93DB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9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15.w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112.wmf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3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3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3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2.bin"/><Relationship Id="rId25" Type="http://schemas.openxmlformats.org/officeDocument/2006/relationships/image" Target="../media/image157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66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image" Target="../media/image156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2.wmf"/><Relationship Id="rId22" Type="http://schemas.openxmlformats.org/officeDocument/2006/relationships/oleObject" Target="../embeddings/oleObject16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3.bin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2.bin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75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9.wmf"/><Relationship Id="rId11" Type="http://schemas.openxmlformats.org/officeDocument/2006/relationships/image" Target="../media/image102.wmf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71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0.bin"/><Relationship Id="rId14" Type="http://schemas.openxmlformats.org/officeDocument/2006/relationships/oleObject" Target="../embeddings/oleObject17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6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6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6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7.bin"/><Relationship Id="rId18" Type="http://schemas.openxmlformats.org/officeDocument/2006/relationships/oleObject" Target="../embeddings/oleObject191.bin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3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3.wmf"/><Relationship Id="rId11" Type="http://schemas.openxmlformats.org/officeDocument/2006/relationships/image" Target="../media/image166.wmf"/><Relationship Id="rId24" Type="http://schemas.openxmlformats.org/officeDocument/2006/relationships/oleObject" Target="../embeddings/oleObject196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8.bin"/><Relationship Id="rId23" Type="http://schemas.openxmlformats.org/officeDocument/2006/relationships/image" Target="../media/image168.wmf"/><Relationship Id="rId10" Type="http://schemas.openxmlformats.org/officeDocument/2006/relationships/oleObject" Target="../embeddings/oleObject185.bin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7.wmf"/><Relationship Id="rId22" Type="http://schemas.openxmlformats.org/officeDocument/2006/relationships/oleObject" Target="../embeddings/oleObject19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6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7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20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0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0FFD577C-3F32-41D0-B846-109973B4F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96976"/>
            <a:ext cx="6119812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1.特征函数、母函数、条件期望；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84B55AE-EED6-4359-85E2-91DFB594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476251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3600" b="1">
                <a:solidFill>
                  <a:srgbClr val="0033CC"/>
                </a:solidFill>
              </a:rPr>
              <a:t>复习提纲：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7FDC7362-B3AB-4658-ADCB-D06EFAB5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88913"/>
            <a:ext cx="790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BD962E15-A44E-45EE-804F-56BA9687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365626"/>
            <a:ext cx="810101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4.马尔可夫链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(1)转移概率、初始概率与绝对概率、有限维分布；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(2)马氏链的状态分类、周期性、状态空间的分解、遍历性与平稳分布。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7A7F455A-001C-4368-85F1-BCD0F357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781300"/>
            <a:ext cx="77771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3.泊松过程：重点齐次泊松过程的定义及基本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   性质(分布、数字特征、时间间隔与等待时间   分布、到达时间的条件分布等)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E09C3EC-BD0B-4801-A40D-1D23B4719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773238"/>
            <a:ext cx="67691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2.随机过程的分布(一、二维) 及数学特征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   重要过程中的维纳过程和正态过程；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1" grpId="0"/>
      <p:bldP spid="75782" grpId="0"/>
      <p:bldP spid="757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FE996D63-A2ED-4F67-A7E3-00507959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773114"/>
            <a:ext cx="2349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四、相关系数</a:t>
            </a:r>
          </a:p>
        </p:txBody>
      </p:sp>
      <p:graphicFrame>
        <p:nvGraphicFramePr>
          <p:cNvPr id="39939" name="Object 7">
            <a:extLst>
              <a:ext uri="{FF2B5EF4-FFF2-40B4-BE49-F238E27FC236}">
                <a16:creationId xmlns:a16="http://schemas.microsoft.com/office/drawing/2014/main" id="{2763334C-0904-49A0-9248-D2BCA891A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4678364"/>
          <a:ext cx="8458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公式" r:id="rId3" imgW="6591300" imgH="381000" progId="Equation.3">
                  <p:embed/>
                </p:oleObj>
              </mc:Choice>
              <mc:Fallback>
                <p:oleObj name="公式" r:id="rId3" imgW="6591300" imgH="381000" progId="Equation.3">
                  <p:embed/>
                  <p:pic>
                    <p:nvPicPr>
                      <p:cNvPr id="39939" name="Object 7">
                        <a:extLst>
                          <a:ext uri="{FF2B5EF4-FFF2-40B4-BE49-F238E27FC236}">
                            <a16:creationId xmlns:a16="http://schemas.microsoft.com/office/drawing/2014/main" id="{2763334C-0904-49A0-9248-D2BCA891A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678364"/>
                        <a:ext cx="8458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0">
            <a:extLst>
              <a:ext uri="{FF2B5EF4-FFF2-40B4-BE49-F238E27FC236}">
                <a16:creationId xmlns:a16="http://schemas.microsoft.com/office/drawing/2014/main" id="{1E3B1AA1-97A9-4CAF-8B9C-89CFD7E84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27188"/>
          <a:ext cx="39560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5" imgW="1117600" imgH="419100" progId="Equation.DSMT4">
                  <p:embed/>
                </p:oleObj>
              </mc:Choice>
              <mc:Fallback>
                <p:oleObj name="Equation" r:id="rId5" imgW="1117600" imgH="419100" progId="Equation.DSMT4">
                  <p:embed/>
                  <p:pic>
                    <p:nvPicPr>
                      <p:cNvPr id="39940" name="Object 10">
                        <a:extLst>
                          <a:ext uri="{FF2B5EF4-FFF2-40B4-BE49-F238E27FC236}">
                            <a16:creationId xmlns:a16="http://schemas.microsoft.com/office/drawing/2014/main" id="{1E3B1AA1-97A9-4CAF-8B9C-89CFD7E84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27188"/>
                        <a:ext cx="39560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1">
            <a:extLst>
              <a:ext uri="{FF2B5EF4-FFF2-40B4-BE49-F238E27FC236}">
                <a16:creationId xmlns:a16="http://schemas.microsoft.com/office/drawing/2014/main" id="{E10B5F49-7D8F-44B6-A394-155503AF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879726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l-GR" altLang="zh-CN" sz="2800">
                <a:solidFill>
                  <a:srgbClr val="0033CC"/>
                </a:solidFill>
                <a:latin typeface="宋体" panose="02010600030101010101" pitchFamily="2" charset="-122"/>
              </a:rPr>
              <a:t>ρ</a:t>
            </a:r>
            <a:r>
              <a:rPr lang="en-US" altLang="zh-CN" sz="2800" baseline="-25000">
                <a:solidFill>
                  <a:srgbClr val="0033CC"/>
                </a:solidFill>
                <a:latin typeface="宋体" panose="02010600030101010101" pitchFamily="2" charset="-122"/>
              </a:rPr>
              <a:t>XY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称为归一化的协方差系数或相关系数。</a:t>
            </a:r>
            <a:endParaRPr lang="zh-CN" altLang="el-GR" sz="280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9942" name="Object 12">
            <a:extLst>
              <a:ext uri="{FF2B5EF4-FFF2-40B4-BE49-F238E27FC236}">
                <a16:creationId xmlns:a16="http://schemas.microsoft.com/office/drawing/2014/main" id="{6DE0F0E9-C8C9-412A-ACA4-3EE4CC3D3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3687763"/>
          <a:ext cx="42735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7" imgW="710891" imgH="203112" progId="Equation.3">
                  <p:embed/>
                </p:oleObj>
              </mc:Choice>
              <mc:Fallback>
                <p:oleObj name="公式" r:id="rId7" imgW="710891" imgH="203112" progId="Equation.3">
                  <p:embed/>
                  <p:pic>
                    <p:nvPicPr>
                      <p:cNvPr id="39942" name="Object 12">
                        <a:extLst>
                          <a:ext uri="{FF2B5EF4-FFF2-40B4-BE49-F238E27FC236}">
                            <a16:creationId xmlns:a16="http://schemas.microsoft.com/office/drawing/2014/main" id="{6DE0F0E9-C8C9-412A-ACA4-3EE4CC3D3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687763"/>
                        <a:ext cx="42735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13">
            <a:extLst>
              <a:ext uri="{FF2B5EF4-FFF2-40B4-BE49-F238E27FC236}">
                <a16:creationId xmlns:a16="http://schemas.microsoft.com/office/drawing/2014/main" id="{BD3D413A-00BC-4A0D-8CA1-53D71CF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57826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>
                <a:solidFill>
                  <a:srgbClr val="0033CC"/>
                </a:solidFill>
              </a:rPr>
              <a:t>若</a:t>
            </a:r>
            <a:r>
              <a:rPr lang="el-GR" altLang="zh-CN" sz="2800">
                <a:solidFill>
                  <a:srgbClr val="0033CC"/>
                </a:solidFill>
              </a:rPr>
              <a:t>ρ</a:t>
            </a:r>
            <a:r>
              <a:rPr lang="en-US" altLang="zh-CN" sz="2800" baseline="-25000">
                <a:solidFill>
                  <a:srgbClr val="0033CC"/>
                </a:solidFill>
              </a:rPr>
              <a:t>XY</a:t>
            </a:r>
            <a:r>
              <a:rPr lang="zh-CN" altLang="en-US" sz="2800">
                <a:solidFill>
                  <a:srgbClr val="0033CC"/>
                </a:solidFill>
              </a:rPr>
              <a:t>＝</a:t>
            </a:r>
            <a:r>
              <a:rPr lang="en-US" altLang="zh-CN" sz="2800">
                <a:solidFill>
                  <a:srgbClr val="0033CC"/>
                </a:solidFill>
              </a:rPr>
              <a:t>0</a:t>
            </a:r>
            <a:r>
              <a:rPr lang="zh-CN" altLang="en-US" sz="2800">
                <a:solidFill>
                  <a:srgbClr val="0033CC"/>
                </a:solidFill>
              </a:rPr>
              <a:t>，则称随机变量</a:t>
            </a:r>
            <a:r>
              <a:rPr lang="en-US" altLang="zh-CN" sz="2800">
                <a:solidFill>
                  <a:srgbClr val="0033CC"/>
                </a:solidFill>
              </a:rPr>
              <a:t>X</a:t>
            </a:r>
            <a:r>
              <a:rPr lang="zh-CN" altLang="en-US" sz="2800">
                <a:solidFill>
                  <a:srgbClr val="0033CC"/>
                </a:solidFill>
              </a:rPr>
              <a:t>和</a:t>
            </a:r>
            <a:r>
              <a:rPr lang="en-US" altLang="zh-CN" sz="2800">
                <a:solidFill>
                  <a:srgbClr val="0033CC"/>
                </a:solidFill>
              </a:rPr>
              <a:t>Y</a:t>
            </a:r>
            <a:r>
              <a:rPr lang="zh-CN" altLang="en-US" sz="2800">
                <a:solidFill>
                  <a:srgbClr val="0033CC"/>
                </a:solidFill>
              </a:rPr>
              <a:t>不相关。</a:t>
            </a:r>
            <a:endParaRPr lang="zh-CN" altLang="en-US" sz="2800" baseline="-250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42D8AB13-B2BE-43DC-8241-E257E6639F4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随机过程的数字特征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7F346E70-42BB-46B1-ABC1-6680C3F14F5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38400" y="1981200"/>
            <a:ext cx="793115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均值函数</a:t>
            </a:r>
            <a:endParaRPr lang="en-US" altLang="zh-CN" b="1"/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方差函数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协方差函数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相关函数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互相关函数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3C6C8C52-F4D0-4272-8494-1A82D6034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1663700"/>
          <a:ext cx="7899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3" imgW="7899400" imgH="1574800" progId="Equation.3">
                  <p:embed/>
                </p:oleObj>
              </mc:Choice>
              <mc:Fallback>
                <p:oleObj name="公式" r:id="rId3" imgW="7899400" imgH="15748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3C6C8C52-F4D0-4272-8494-1A82D6034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663700"/>
                        <a:ext cx="7899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BF3137DF-7509-4611-83EB-314D8B2F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7338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7572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A1534EAF-1978-4FF8-96B0-A6C0E35DD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3848100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4292600" imgH="419100" progId="Equation.3">
                  <p:embed/>
                </p:oleObj>
              </mc:Choice>
              <mc:Fallback>
                <p:oleObj name="Equation" r:id="rId5" imgW="4292600" imgH="4191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A1534EAF-1978-4FF8-96B0-A6C0E35DD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848100"/>
                        <a:ext cx="429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AFDE57E9-CB2F-454B-AE45-692839CF1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635500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3898900" imgH="393700" progId="Equation.3">
                  <p:embed/>
                </p:oleObj>
              </mc:Choice>
              <mc:Fallback>
                <p:oleObj name="Equation" r:id="rId7" imgW="3898900" imgH="3937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AFDE57E9-CB2F-454B-AE45-692839CF1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35500"/>
                        <a:ext cx="389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9875046A-0D98-49F6-B594-9D0F37765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3467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583947" imgH="368140" progId="Equation.3">
                  <p:embed/>
                </p:oleObj>
              </mc:Choice>
              <mc:Fallback>
                <p:oleObj name="Equation" r:id="rId9" imgW="583947" imgH="368140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9875046A-0D98-49F6-B594-9D0F37765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467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12ADF346-6C06-4308-8E07-39F58D71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628776"/>
            <a:ext cx="745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srgbClr val="0075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7572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66921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CE5EA64-835B-47C5-9087-15D7E493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369888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3">
            <a:extLst>
              <a:ext uri="{FF2B5EF4-FFF2-40B4-BE49-F238E27FC236}">
                <a16:creationId xmlns:a16="http://schemas.microsoft.com/office/drawing/2014/main" id="{27910F54-5D26-487A-AAEE-28B39190D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8001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3517900" imgH="419100" progId="Equation.3">
                  <p:embed/>
                </p:oleObj>
              </mc:Choice>
              <mc:Fallback>
                <p:oleObj name="Equation" r:id="rId3" imgW="3517900" imgH="419100" progId="Equation.3">
                  <p:embed/>
                  <p:pic>
                    <p:nvPicPr>
                      <p:cNvPr id="167938" name="Object 3">
                        <a:extLst>
                          <a:ext uri="{FF2B5EF4-FFF2-40B4-BE49-F238E27FC236}">
                            <a16:creationId xmlns:a16="http://schemas.microsoft.com/office/drawing/2014/main" id="{27910F54-5D26-487A-AAEE-28B39190D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8001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0CDAB572-497F-420E-89D4-0CF3138E4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1676400"/>
          <a:ext cx="641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6413500" imgH="381000" progId="Equation.3">
                  <p:embed/>
                </p:oleObj>
              </mc:Choice>
              <mc:Fallback>
                <p:oleObj name="Equation" r:id="rId5" imgW="6413500" imgH="3810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0CDAB572-497F-420E-89D4-0CF3138E4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676400"/>
                        <a:ext cx="641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32F8399D-CC32-4EE9-AE2F-EDD72FC9F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387600"/>
          <a:ext cx="580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5803900" imgH="457200" progId="Equation.3">
                  <p:embed/>
                </p:oleObj>
              </mc:Choice>
              <mc:Fallback>
                <p:oleObj name="Equation" r:id="rId7" imgW="5803900" imgH="4572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32F8399D-CC32-4EE9-AE2F-EDD72FC9F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387600"/>
                        <a:ext cx="580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3A20E84A-AFA3-4A03-9753-901BC2EBB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3200400"/>
          <a:ext cx="242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2425700" imgH="469900" progId="Equation.3">
                  <p:embed/>
                </p:oleObj>
              </mc:Choice>
              <mc:Fallback>
                <p:oleObj name="Equation" r:id="rId9" imgW="2425700" imgH="46990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3A20E84A-AFA3-4A03-9753-901BC2EBB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200400"/>
                        <a:ext cx="242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4784B2D6-AEB2-4B87-827C-E0CB6CC71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4140200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1" imgW="3632200" imgH="469900" progId="Equation.3">
                  <p:embed/>
                </p:oleObj>
              </mc:Choice>
              <mc:Fallback>
                <p:oleObj name="Equation" r:id="rId11" imgW="3632200" imgH="46990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4784B2D6-AEB2-4B87-827C-E0CB6CC71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140200"/>
                        <a:ext cx="363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C13F6B2F-1511-419E-8EB5-27759304B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084763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13" imgW="3149600" imgH="431800" progId="Equation.3">
                  <p:embed/>
                </p:oleObj>
              </mc:Choice>
              <mc:Fallback>
                <p:oleObj name="公式" r:id="rId13" imgW="3149600" imgH="431800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C13F6B2F-1511-419E-8EB5-27759304B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84763"/>
                        <a:ext cx="314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A0CAD89-6F8E-4BA8-A13F-D976665C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369888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>
            <a:extLst>
              <a:ext uri="{FF2B5EF4-FFF2-40B4-BE49-F238E27FC236}">
                <a16:creationId xmlns:a16="http://schemas.microsoft.com/office/drawing/2014/main" id="{08741921-4962-41EF-A378-A4BB6C2BA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755650"/>
          <a:ext cx="7493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3" imgW="7493000" imgH="1574800" progId="Equation.3">
                  <p:embed/>
                </p:oleObj>
              </mc:Choice>
              <mc:Fallback>
                <p:oleObj name="公式" r:id="rId3" imgW="7493000" imgH="1574800" progId="Equation.3">
                  <p:embed/>
                  <p:pic>
                    <p:nvPicPr>
                      <p:cNvPr id="168962" name="Object 2">
                        <a:extLst>
                          <a:ext uri="{FF2B5EF4-FFF2-40B4-BE49-F238E27FC236}">
                            <a16:creationId xmlns:a16="http://schemas.microsoft.com/office/drawing/2014/main" id="{08741921-4962-41EF-A378-A4BB6C2BA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755650"/>
                        <a:ext cx="7493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>
            <a:extLst>
              <a:ext uri="{FF2B5EF4-FFF2-40B4-BE49-F238E27FC236}">
                <a16:creationId xmlns:a16="http://schemas.microsoft.com/office/drawing/2014/main" id="{D14421D0-7DFF-4358-8B82-CDC6D82C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22860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7572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C610561B-5485-40F9-999E-434D28504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2387600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5" imgW="2908300" imgH="431800" progId="Equation.3">
                  <p:embed/>
                </p:oleObj>
              </mc:Choice>
              <mc:Fallback>
                <p:oleObj name="公式" r:id="rId5" imgW="2908300" imgH="431800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C610561B-5485-40F9-999E-434D28504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387600"/>
                        <a:ext cx="290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2CD3B26C-5386-4147-A4FE-A963C5CC7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2959100"/>
          <a:ext cx="499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7" imgW="4991100" imgH="469900" progId="Equation.3">
                  <p:embed/>
                </p:oleObj>
              </mc:Choice>
              <mc:Fallback>
                <p:oleObj name="公式" r:id="rId7" imgW="4991100" imgH="46990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2CD3B26C-5386-4147-A4FE-A963C5CC7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959100"/>
                        <a:ext cx="499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3325FA13-CCF2-435E-B267-EC4E1A33F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3594100"/>
          <a:ext cx="439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9" imgW="4394200" imgH="825500" progId="Equation.3">
                  <p:embed/>
                </p:oleObj>
              </mc:Choice>
              <mc:Fallback>
                <p:oleObj name="Equation" r:id="rId9" imgW="4394200" imgH="8255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3325FA13-CCF2-435E-B267-EC4E1A33F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594100"/>
                        <a:ext cx="439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051FE2B2-7DD0-4673-A40A-C9D334F7F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5974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1" imgW="3289300" imgH="889000" progId="Equation.3">
                  <p:embed/>
                </p:oleObj>
              </mc:Choice>
              <mc:Fallback>
                <p:oleObj name="Equation" r:id="rId11" imgW="3289300" imgH="88900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051FE2B2-7DD0-4673-A40A-C9D334F7F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97400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222A9D2A-3F40-4A09-8774-7917E093A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49022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583947" imgH="368140" progId="Equation.3">
                  <p:embed/>
                </p:oleObj>
              </mc:Choice>
              <mc:Fallback>
                <p:oleObj name="Equation" r:id="rId13" imgW="583947" imgH="36814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222A9D2A-3F40-4A09-8774-7917E093A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9022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FDD4D7D5-62C0-4C16-B8BD-EB01ADF2E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5810250"/>
          <a:ext cx="546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15" imgW="5461000" imgH="444500" progId="Equation.3">
                  <p:embed/>
                </p:oleObj>
              </mc:Choice>
              <mc:Fallback>
                <p:oleObj name="公式" r:id="rId15" imgW="5461000" imgH="44450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FDD4D7D5-62C0-4C16-B8BD-EB01ADF2E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810250"/>
                        <a:ext cx="546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3">
            <a:extLst>
              <a:ext uri="{FF2B5EF4-FFF2-40B4-BE49-F238E27FC236}">
                <a16:creationId xmlns:a16="http://schemas.microsoft.com/office/drawing/2014/main" id="{90EA379F-42A6-4179-B386-FE7D8EB74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688976"/>
            <a:ext cx="745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srgbClr val="0075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7572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68971" name="AutoShap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2DBCEC-3AA7-4B21-B8D3-5D0DF385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369888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2282DC54-8FB0-4C95-A5E6-5117704C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6.1  平稳随机过程的概念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1D3CEB1-5CF7-4F13-B294-31C3FB0A5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838200"/>
            <a:ext cx="76200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例</a:t>
            </a:r>
            <a:r>
              <a:rPr lang="en-US" altLang="zh-CN" sz="36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3</a:t>
            </a:r>
            <a:r>
              <a:rPr lang="zh-CN" altLang="en-US" sz="36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  </a:t>
            </a:r>
            <a:r>
              <a:rPr lang="zh-CN" altLang="en-US" b="1" dirty="0">
                <a:ea typeface="楷体_GB2312" pitchFamily="49" charset="-122"/>
                <a:sym typeface="WP MathA"/>
              </a:rPr>
              <a:t>设随机过程</a:t>
            </a:r>
            <a:endParaRPr lang="en-US" altLang="zh-CN" b="1" dirty="0">
              <a:ea typeface="楷体_GB2312" pitchFamily="49" charset="-122"/>
              <a:sym typeface="WP MathA"/>
            </a:endParaRPr>
          </a:p>
          <a:p>
            <a:pPr marL="0" indent="0" algn="ctr" eaLnBrk="1" hangingPunct="1">
              <a:lnSpc>
                <a:spcPct val="150000"/>
              </a:lnSpc>
              <a:buNone/>
              <a:defRPr/>
            </a:pPr>
            <a:r>
              <a:rPr lang="en-US" altLang="zh-CN" b="1" i="1" dirty="0">
                <a:ea typeface="楷体_GB2312" pitchFamily="49" charset="-122"/>
                <a:sym typeface="WP MathA"/>
              </a:rPr>
              <a:t>X</a:t>
            </a:r>
            <a:r>
              <a:rPr lang="en-US" altLang="zh-CN" b="1" dirty="0">
                <a:ea typeface="楷体_GB2312" pitchFamily="49" charset="-122"/>
                <a:sym typeface="WP MathA"/>
              </a:rPr>
              <a:t>(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b="1" dirty="0">
                <a:ea typeface="楷体_GB2312" pitchFamily="49" charset="-122"/>
                <a:sym typeface="WP MathA"/>
              </a:rPr>
              <a:t>)=</a:t>
            </a:r>
            <a:r>
              <a:rPr lang="en-US" altLang="zh-CN" b="1" i="1" dirty="0" err="1">
                <a:ea typeface="楷体_GB2312" pitchFamily="49" charset="-122"/>
                <a:sym typeface="WP MathA"/>
              </a:rPr>
              <a:t>Y</a:t>
            </a:r>
            <a:r>
              <a:rPr lang="en-US" altLang="zh-CN" b="1" dirty="0" err="1">
                <a:ea typeface="楷体_GB2312" pitchFamily="49" charset="-122"/>
                <a:sym typeface="WP MathA"/>
              </a:rPr>
              <a:t>cos</a:t>
            </a:r>
            <a:r>
              <a:rPr lang="en-US" altLang="zh-CN" b="1" dirty="0">
                <a:ea typeface="楷体_GB2312" pitchFamily="49" charset="-122"/>
                <a:sym typeface="WP MathA"/>
              </a:rPr>
              <a:t>(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b="1" dirty="0">
                <a:ea typeface="楷体_GB2312" pitchFamily="49" charset="-122"/>
                <a:sym typeface="WP MathA"/>
              </a:rPr>
              <a:t>)+</a:t>
            </a:r>
            <a:r>
              <a:rPr lang="en-US" altLang="zh-CN" b="1" i="1" dirty="0" err="1">
                <a:ea typeface="楷体_GB2312" pitchFamily="49" charset="-122"/>
                <a:sym typeface="WP MathA"/>
              </a:rPr>
              <a:t>Z</a:t>
            </a:r>
            <a:r>
              <a:rPr lang="en-US" altLang="zh-CN" b="1" dirty="0" err="1">
                <a:ea typeface="楷体_GB2312" pitchFamily="49" charset="-122"/>
                <a:sym typeface="WP MathA"/>
              </a:rPr>
              <a:t>sin</a:t>
            </a:r>
            <a:r>
              <a:rPr lang="en-US" altLang="zh-CN" b="1" dirty="0">
                <a:ea typeface="楷体_GB2312" pitchFamily="49" charset="-122"/>
                <a:sym typeface="WP MathA"/>
              </a:rPr>
              <a:t>(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b="1" dirty="0">
                <a:ea typeface="楷体_GB2312" pitchFamily="49" charset="-122"/>
                <a:sym typeface="WP MathA"/>
              </a:rPr>
              <a:t>)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,</a:t>
            </a:r>
            <a:r>
              <a:rPr lang="zh-CN" altLang="en-US" b="1" i="1" dirty="0">
                <a:ea typeface="楷体_GB2312" pitchFamily="49" charset="-122"/>
                <a:sym typeface="WP MathA"/>
              </a:rPr>
              <a:t> 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b="1" dirty="0">
                <a:ea typeface="楷体_GB2312" pitchFamily="49" charset="-122"/>
                <a:sym typeface="WP MathA"/>
              </a:rPr>
              <a:t>&gt;0，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ea typeface="楷体_GB2312" pitchFamily="49" charset="-122"/>
                <a:sym typeface="WP MathA"/>
              </a:rPr>
              <a:t>且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Y</a:t>
            </a:r>
            <a:r>
              <a:rPr lang="en-US" altLang="zh-CN" b="1" dirty="0">
                <a:ea typeface="楷体_GB2312" pitchFamily="49" charset="-122"/>
                <a:sym typeface="WP MathA"/>
              </a:rPr>
              <a:t>, 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Z</a:t>
            </a:r>
            <a:r>
              <a:rPr lang="zh-CN" altLang="en-US" b="1" dirty="0">
                <a:ea typeface="楷体_GB2312" pitchFamily="49" charset="-122"/>
                <a:sym typeface="WP MathA"/>
              </a:rPr>
              <a:t>相互独立，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EY</a:t>
            </a:r>
            <a:r>
              <a:rPr lang="en-US" altLang="zh-CN" b="1" dirty="0">
                <a:ea typeface="楷体_GB2312" pitchFamily="49" charset="-122"/>
                <a:sym typeface="WP MathA"/>
              </a:rPr>
              <a:t>=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EZ</a:t>
            </a:r>
            <a:r>
              <a:rPr lang="en-US" altLang="zh-CN" b="1" dirty="0">
                <a:ea typeface="楷体_GB2312" pitchFamily="49" charset="-122"/>
                <a:sym typeface="WP MathA"/>
              </a:rPr>
              <a:t>=0，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DY</a:t>
            </a:r>
            <a:r>
              <a:rPr lang="en-US" altLang="zh-CN" b="1" dirty="0">
                <a:ea typeface="楷体_GB2312" pitchFamily="49" charset="-122"/>
                <a:sym typeface="WP MathA"/>
              </a:rPr>
              <a:t>=</a:t>
            </a:r>
            <a:r>
              <a:rPr lang="en-US" altLang="zh-CN" b="1" i="1" dirty="0">
                <a:ea typeface="楷体_GB2312" pitchFamily="49" charset="-122"/>
                <a:sym typeface="WP MathA"/>
              </a:rPr>
              <a:t>DZ</a:t>
            </a:r>
            <a:r>
              <a:rPr lang="en-US" altLang="zh-CN" b="1" dirty="0">
                <a:ea typeface="楷体_GB2312" pitchFamily="49" charset="-122"/>
                <a:sym typeface="WP MathA"/>
              </a:rPr>
              <a:t>=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b="1" baseline="30000" dirty="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lang="en-US" altLang="zh-CN" b="1" dirty="0">
              <a:ea typeface="楷体_GB2312" pitchFamily="49" charset="-122"/>
              <a:sym typeface="WP MathA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ea typeface="楷体_GB2312" pitchFamily="49" charset="-122"/>
                <a:sym typeface="WP MathA"/>
              </a:rPr>
              <a:t>验证其平稳性</a:t>
            </a:r>
            <a:r>
              <a:rPr lang="zh-CN" altLang="en-US" sz="3600" b="1" dirty="0">
                <a:ea typeface="楷体_GB2312" pitchFamily="49" charset="-122"/>
              </a:rPr>
              <a:t>。</a:t>
            </a:r>
            <a:endParaRPr lang="zh-CN" altLang="en-US" sz="3600" b="1" dirty="0">
              <a:ea typeface="楷体_GB2312" pitchFamily="49" charset="-122"/>
              <a:sym typeface="WP MathA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二阶矩                  存在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 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                          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常数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  <a:sym typeface="WP MathA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P MathA"/>
              </a:rPr>
              <a:t> 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en-US" altLang="zh-CN" sz="2800" b="1" dirty="0">
              <a:solidFill>
                <a:srgbClr val="FF0000"/>
              </a:solidFill>
              <a:ea typeface="楷体_GB2312" pitchFamily="49" charset="-122"/>
              <a:sym typeface="WP MathA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en-US" altLang="zh-CN" sz="2800" b="1" dirty="0">
              <a:solidFill>
                <a:srgbClr val="FF0000"/>
              </a:solidFill>
              <a:ea typeface="楷体_GB2312" pitchFamily="49" charset="-122"/>
              <a:sym typeface="WP MathA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zh-CN" altLang="en-US" sz="2800" b="1" dirty="0">
              <a:solidFill>
                <a:srgbClr val="FF0000"/>
              </a:solidFill>
              <a:ea typeface="楷体_GB2312" pitchFamily="49" charset="-122"/>
              <a:sym typeface="WP MathA"/>
            </a:endParaRPr>
          </a:p>
        </p:txBody>
      </p:sp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id="{459D5457-D499-4E9D-B72C-44171528E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1" y="5168900"/>
          <a:ext cx="2720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040948" imgH="228501" progId="Equation.DSMT4">
                  <p:embed/>
                </p:oleObj>
              </mc:Choice>
              <mc:Fallback>
                <p:oleObj name="Equation" r:id="rId3" imgW="1040948" imgH="228501" progId="Equation.DSMT4">
                  <p:embed/>
                  <p:pic>
                    <p:nvPicPr>
                      <p:cNvPr id="169988" name="Object 4">
                        <a:extLst>
                          <a:ext uri="{FF2B5EF4-FFF2-40B4-BE49-F238E27FC236}">
                            <a16:creationId xmlns:a16="http://schemas.microsoft.com/office/drawing/2014/main" id="{459D5457-D499-4E9D-B72C-44171528E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1" y="5168900"/>
                        <a:ext cx="27209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>
            <a:extLst>
              <a:ext uri="{FF2B5EF4-FFF2-40B4-BE49-F238E27FC236}">
                <a16:creationId xmlns:a16="http://schemas.microsoft.com/office/drawing/2014/main" id="{A395979D-3307-4411-8B71-A9FA1B463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379913"/>
          <a:ext cx="18240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698500" imgH="279400" progId="Equation.DSMT4">
                  <p:embed/>
                </p:oleObj>
              </mc:Choice>
              <mc:Fallback>
                <p:oleObj name="Equation" r:id="rId5" imgW="698500" imgH="279400" progId="Equation.DSMT4">
                  <p:embed/>
                  <p:pic>
                    <p:nvPicPr>
                      <p:cNvPr id="169989" name="Object 5">
                        <a:extLst>
                          <a:ext uri="{FF2B5EF4-FFF2-40B4-BE49-F238E27FC236}">
                            <a16:creationId xmlns:a16="http://schemas.microsoft.com/office/drawing/2014/main" id="{A395979D-3307-4411-8B71-A9FA1B463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79913"/>
                        <a:ext cx="18240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5">
            <a:extLst>
              <a:ext uri="{FF2B5EF4-FFF2-40B4-BE49-F238E27FC236}">
                <a16:creationId xmlns:a16="http://schemas.microsoft.com/office/drawing/2014/main" id="{436B5775-C3B1-466E-8843-C126B201F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1" y="5811839"/>
          <a:ext cx="55864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2146300" imgH="228600" progId="Equation.DSMT4">
                  <p:embed/>
                </p:oleObj>
              </mc:Choice>
              <mc:Fallback>
                <p:oleObj name="Equation" r:id="rId7" imgW="2146300" imgH="228600" progId="Equation.DSMT4">
                  <p:embed/>
                  <p:pic>
                    <p:nvPicPr>
                      <p:cNvPr id="169990" name="Object 5">
                        <a:extLst>
                          <a:ext uri="{FF2B5EF4-FFF2-40B4-BE49-F238E27FC236}">
                            <a16:creationId xmlns:a16="http://schemas.microsoft.com/office/drawing/2014/main" id="{436B5775-C3B1-466E-8843-C126B201F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1" y="5811839"/>
                        <a:ext cx="55864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88D2E01E-868D-4AD1-9EE5-33B7F01A9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838200"/>
            <a:ext cx="8305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例</a:t>
            </a:r>
            <a:r>
              <a:rPr lang="en-US" altLang="zh-CN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3</a:t>
            </a:r>
            <a:r>
              <a:rPr lang="zh-CN" altLang="en-US" sz="36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/>
              </a:rPr>
              <a:t>  </a:t>
            </a:r>
            <a:r>
              <a:rPr lang="zh-CN" altLang="en-US" dirty="0">
                <a:ea typeface="楷体_GB2312" pitchFamily="49" charset="-122"/>
                <a:sym typeface="WP MathA"/>
              </a:rPr>
              <a:t>设随机过程</a:t>
            </a:r>
            <a:endParaRPr lang="en-US" altLang="zh-CN" dirty="0">
              <a:ea typeface="楷体_GB2312" pitchFamily="49" charset="-122"/>
              <a:sym typeface="WP MathA"/>
            </a:endParaRPr>
          </a:p>
          <a:p>
            <a:pPr marL="0" indent="0" algn="ctr" eaLnBrk="1" hangingPunct="1">
              <a:buNone/>
              <a:defRPr/>
            </a:pPr>
            <a:r>
              <a:rPr lang="en-US" altLang="zh-CN" i="1" dirty="0">
                <a:ea typeface="楷体_GB2312" pitchFamily="49" charset="-122"/>
                <a:sym typeface="WP MathA"/>
              </a:rPr>
              <a:t>X</a:t>
            </a:r>
            <a:r>
              <a:rPr lang="en-US" altLang="zh-CN" dirty="0">
                <a:ea typeface="楷体_GB2312" pitchFamily="49" charset="-122"/>
                <a:sym typeface="WP MathA"/>
              </a:rPr>
              <a:t>(</a:t>
            </a:r>
            <a:r>
              <a:rPr lang="en-US" altLang="zh-CN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dirty="0">
                <a:ea typeface="楷体_GB2312" pitchFamily="49" charset="-122"/>
                <a:sym typeface="WP MathA"/>
              </a:rPr>
              <a:t>)=</a:t>
            </a:r>
            <a:r>
              <a:rPr lang="en-US" altLang="zh-CN" i="1" dirty="0" err="1">
                <a:ea typeface="楷体_GB2312" pitchFamily="49" charset="-122"/>
                <a:sym typeface="WP MathA"/>
              </a:rPr>
              <a:t>Y</a:t>
            </a:r>
            <a:r>
              <a:rPr lang="en-US" altLang="zh-CN" dirty="0" err="1">
                <a:ea typeface="楷体_GB2312" pitchFamily="49" charset="-122"/>
                <a:sym typeface="WP MathA"/>
              </a:rPr>
              <a:t>cos</a:t>
            </a:r>
            <a:r>
              <a:rPr lang="en-US" altLang="zh-CN" dirty="0">
                <a:ea typeface="楷体_GB2312" pitchFamily="49" charset="-122"/>
                <a:sym typeface="WP MathA"/>
              </a:rPr>
              <a:t>(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dirty="0">
                <a:ea typeface="楷体_GB2312" pitchFamily="49" charset="-122"/>
                <a:sym typeface="WP MathA"/>
              </a:rPr>
              <a:t>)+</a:t>
            </a:r>
            <a:r>
              <a:rPr lang="en-US" altLang="zh-CN" i="1" dirty="0" err="1">
                <a:ea typeface="楷体_GB2312" pitchFamily="49" charset="-122"/>
                <a:sym typeface="WP MathA"/>
              </a:rPr>
              <a:t>Z</a:t>
            </a:r>
            <a:r>
              <a:rPr lang="en-US" altLang="zh-CN" dirty="0" err="1">
                <a:ea typeface="楷体_GB2312" pitchFamily="49" charset="-122"/>
                <a:sym typeface="WP MathA"/>
              </a:rPr>
              <a:t>sin</a:t>
            </a:r>
            <a:r>
              <a:rPr lang="en-US" altLang="zh-CN" dirty="0">
                <a:ea typeface="楷体_GB2312" pitchFamily="49" charset="-122"/>
                <a:sym typeface="WP MathA"/>
              </a:rPr>
              <a:t>(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dirty="0">
                <a:ea typeface="楷体_GB2312" pitchFamily="49" charset="-122"/>
                <a:sym typeface="WP MathA"/>
              </a:rPr>
              <a:t>)</a:t>
            </a:r>
            <a:r>
              <a:rPr lang="en-US" altLang="zh-CN" i="1" dirty="0">
                <a:ea typeface="楷体_GB2312" pitchFamily="49" charset="-122"/>
                <a:sym typeface="WP MathA"/>
              </a:rPr>
              <a:t>,</a:t>
            </a:r>
            <a:r>
              <a:rPr lang="zh-CN" altLang="en-US" i="1" dirty="0">
                <a:ea typeface="楷体_GB2312" pitchFamily="49" charset="-122"/>
                <a:sym typeface="WP MathA"/>
              </a:rPr>
              <a:t> </a:t>
            </a:r>
            <a:r>
              <a:rPr lang="en-US" altLang="zh-CN" i="1" dirty="0">
                <a:ea typeface="楷体_GB2312" pitchFamily="49" charset="-122"/>
                <a:sym typeface="WP MathA"/>
              </a:rPr>
              <a:t>t</a:t>
            </a:r>
            <a:r>
              <a:rPr lang="en-US" altLang="zh-CN" dirty="0">
                <a:ea typeface="楷体_GB2312" pitchFamily="49" charset="-122"/>
                <a:sym typeface="WP MathA"/>
              </a:rPr>
              <a:t>&gt;0，</a:t>
            </a:r>
          </a:p>
          <a:p>
            <a:pPr marL="0" indent="0" eaLnBrk="1" hangingPunct="1">
              <a:buNone/>
              <a:defRPr/>
            </a:pPr>
            <a:r>
              <a:rPr lang="zh-CN" altLang="en-US" dirty="0">
                <a:ea typeface="楷体_GB2312" pitchFamily="49" charset="-122"/>
                <a:sym typeface="WP MathA"/>
              </a:rPr>
              <a:t>且</a:t>
            </a:r>
            <a:r>
              <a:rPr lang="en-US" altLang="zh-CN" i="1" dirty="0">
                <a:ea typeface="楷体_GB2312" pitchFamily="49" charset="-122"/>
                <a:sym typeface="WP MathA"/>
              </a:rPr>
              <a:t>Y</a:t>
            </a:r>
            <a:r>
              <a:rPr lang="en-US" altLang="zh-CN" dirty="0">
                <a:ea typeface="楷体_GB2312" pitchFamily="49" charset="-122"/>
                <a:sym typeface="WP MathA"/>
              </a:rPr>
              <a:t>, </a:t>
            </a:r>
            <a:r>
              <a:rPr lang="en-US" altLang="zh-CN" i="1" dirty="0">
                <a:ea typeface="楷体_GB2312" pitchFamily="49" charset="-122"/>
                <a:sym typeface="WP MathA"/>
              </a:rPr>
              <a:t>Z</a:t>
            </a:r>
            <a:r>
              <a:rPr lang="zh-CN" altLang="en-US" dirty="0">
                <a:ea typeface="楷体_GB2312" pitchFamily="49" charset="-122"/>
                <a:sym typeface="WP MathA"/>
              </a:rPr>
              <a:t>相互独立，</a:t>
            </a:r>
            <a:r>
              <a:rPr lang="en-US" altLang="zh-CN" i="1" dirty="0">
                <a:ea typeface="楷体_GB2312" pitchFamily="49" charset="-122"/>
                <a:sym typeface="WP MathA"/>
              </a:rPr>
              <a:t>EY</a:t>
            </a:r>
            <a:r>
              <a:rPr lang="en-US" altLang="zh-CN" dirty="0">
                <a:ea typeface="楷体_GB2312" pitchFamily="49" charset="-122"/>
                <a:sym typeface="WP MathA"/>
              </a:rPr>
              <a:t>=</a:t>
            </a:r>
            <a:r>
              <a:rPr lang="en-US" altLang="zh-CN" i="1" dirty="0">
                <a:ea typeface="楷体_GB2312" pitchFamily="49" charset="-122"/>
                <a:sym typeface="WP MathA"/>
              </a:rPr>
              <a:t>EZ</a:t>
            </a:r>
            <a:r>
              <a:rPr lang="en-US" altLang="zh-CN" dirty="0">
                <a:ea typeface="楷体_GB2312" pitchFamily="49" charset="-122"/>
                <a:sym typeface="WP MathA"/>
              </a:rPr>
              <a:t>=0，</a:t>
            </a:r>
            <a:r>
              <a:rPr lang="en-US" altLang="zh-CN" i="1" dirty="0">
                <a:ea typeface="楷体_GB2312" pitchFamily="49" charset="-122"/>
                <a:sym typeface="WP MathA"/>
              </a:rPr>
              <a:t>DY</a:t>
            </a:r>
            <a:r>
              <a:rPr lang="en-US" altLang="zh-CN" dirty="0">
                <a:ea typeface="楷体_GB2312" pitchFamily="49" charset="-122"/>
                <a:sym typeface="WP MathA"/>
              </a:rPr>
              <a:t>=</a:t>
            </a:r>
            <a:r>
              <a:rPr lang="en-US" altLang="zh-CN" i="1" dirty="0">
                <a:ea typeface="楷体_GB2312" pitchFamily="49" charset="-122"/>
                <a:sym typeface="WP MathA"/>
              </a:rPr>
              <a:t>DZ</a:t>
            </a:r>
            <a:r>
              <a:rPr lang="en-US" altLang="zh-CN" dirty="0">
                <a:ea typeface="楷体_GB2312" pitchFamily="49" charset="-122"/>
                <a:sym typeface="WP MathA"/>
              </a:rPr>
              <a:t>=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ea typeface="楷体_GB2312" pitchFamily="49" charset="-122"/>
              <a:sym typeface="WP MathA"/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>
                <a:ea typeface="楷体_GB2312" pitchFamily="49" charset="-122"/>
                <a:sym typeface="WP MathA"/>
              </a:rPr>
              <a:t>验证其平稳性</a:t>
            </a:r>
            <a:r>
              <a:rPr lang="zh-CN" altLang="en-US" sz="3600" dirty="0">
                <a:ea typeface="楷体_GB2312" pitchFamily="49" charset="-122"/>
              </a:rPr>
              <a:t>。</a:t>
            </a:r>
            <a:endParaRPr lang="zh-CN" altLang="en-US" sz="3600" dirty="0">
              <a:ea typeface="楷体_GB2312" pitchFamily="49" charset="-122"/>
              <a:sym typeface="WP MathA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600" dirty="0">
                <a:ea typeface="楷体_GB2312" pitchFamily="49" charset="-122"/>
                <a:sym typeface="WP MathA"/>
              </a:rPr>
              <a:t>解  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03E294DF-4154-4AC8-A75C-B61640BD7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3429001"/>
          <a:ext cx="6540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501900" imgH="228600" progId="Equation.DSMT4">
                  <p:embed/>
                </p:oleObj>
              </mc:Choice>
              <mc:Fallback>
                <p:oleObj name="Equation" r:id="rId3" imgW="2501900" imgH="228600" progId="Equation.DSMT4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03E294DF-4154-4AC8-A75C-B61640BD7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429001"/>
                        <a:ext cx="65405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A7409576-6711-4D46-B63B-099F04EB2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414" y="4816475"/>
          <a:ext cx="393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1511300" imgH="457200" progId="Equation.3">
                  <p:embed/>
                </p:oleObj>
              </mc:Choice>
              <mc:Fallback>
                <p:oleObj name="Equation" r:id="rId5" imgW="1511300" imgH="4572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A7409576-6711-4D46-B63B-099F04EB2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4" y="4816475"/>
                        <a:ext cx="393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49CFD719-3C88-437D-9BC6-1B6851DE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640388"/>
          <a:ext cx="777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3035300" imgH="203200" progId="Equation.3">
                  <p:embed/>
                </p:oleObj>
              </mc:Choice>
              <mc:Fallback>
                <p:oleObj name="Equation" r:id="rId7" imgW="3035300" imgH="2032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49CFD719-3C88-437D-9BC6-1B6851DE4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40388"/>
                        <a:ext cx="777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6D9A51C7-EC65-4739-A0AB-B3B088F3B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29089"/>
          <a:ext cx="4679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1790700" imgH="203200" progId="Equation.DSMT4">
                  <p:embed/>
                </p:oleObj>
              </mc:Choice>
              <mc:Fallback>
                <p:oleObj name="Equation" r:id="rId9" imgW="1790700" imgH="20320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6D9A51C7-EC65-4739-A0AB-B3B088F3B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29089"/>
                        <a:ext cx="4679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>
            <a:extLst>
              <a:ext uri="{FF2B5EF4-FFF2-40B4-BE49-F238E27FC236}">
                <a16:creationId xmlns:a16="http://schemas.microsoft.com/office/drawing/2014/main" id="{D138EB1A-1A9A-4305-A1CD-9A5F65E70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25" y="1965325"/>
            <a:ext cx="854075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  <a:sym typeface="WP MathA"/>
              </a:rPr>
              <a:t> 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EB99EF0-E526-4FB6-96CA-82D2E168E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4" y="836614"/>
          <a:ext cx="70389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2921000" imgH="482600" progId="Equation.DSMT4">
                  <p:embed/>
                </p:oleObj>
              </mc:Choice>
              <mc:Fallback>
                <p:oleObj name="Equation" r:id="rId3" imgW="2921000" imgH="48260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EB99EF0-E526-4FB6-96CA-82D2E168E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4" y="836614"/>
                        <a:ext cx="70389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>
            <a:extLst>
              <a:ext uri="{FF2B5EF4-FFF2-40B4-BE49-F238E27FC236}">
                <a16:creationId xmlns:a16="http://schemas.microsoft.com/office/drawing/2014/main" id="{D2FE4896-8BB3-4C06-8695-D5789D46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5821364"/>
            <a:ext cx="6194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7572"/>
                </a:solidFill>
                <a:ea typeface="楷体_GB2312" pitchFamily="49" charset="-122"/>
                <a:sym typeface="Symbol" panose="05050102010706020507" pitchFamily="18" charset="2"/>
              </a:rPr>
              <a:t>所以</a:t>
            </a:r>
            <a:r>
              <a:rPr lang="zh-CN" altLang="en-US" b="1">
                <a:solidFill>
                  <a:srgbClr val="007572"/>
                </a:solidFill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solidFill>
                  <a:srgbClr val="007572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7572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572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572"/>
                </a:solidFill>
                <a:ea typeface="楷体_GB2312" pitchFamily="49" charset="-122"/>
              </a:rPr>
              <a:t>)，</a:t>
            </a:r>
            <a:r>
              <a:rPr lang="en-US" altLang="zh-CN" b="1" i="1">
                <a:solidFill>
                  <a:srgbClr val="007572"/>
                </a:solidFill>
                <a:ea typeface="楷体_GB2312" pitchFamily="49" charset="-122"/>
              </a:rPr>
              <a:t>t </a:t>
            </a:r>
            <a:r>
              <a:rPr lang="en-US" altLang="zh-CN" b="1">
                <a:solidFill>
                  <a:srgbClr val="00757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7572"/>
                </a:solidFill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solidFill>
                  <a:srgbClr val="00757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007572"/>
                </a:solidFill>
                <a:latin typeface="楷体_GB2312" pitchFamily="49" charset="-122"/>
                <a:ea typeface="楷体_GB2312" pitchFamily="49" charset="-122"/>
                <a:sym typeface="WP MathA"/>
              </a:rPr>
              <a:t>}</a:t>
            </a:r>
            <a:r>
              <a:rPr lang="zh-CN" altLang="en-US" b="1">
                <a:solidFill>
                  <a:srgbClr val="007572"/>
                </a:solidFill>
                <a:ea typeface="楷体_GB2312" pitchFamily="49" charset="-122"/>
                <a:sym typeface="Symbol" panose="05050102010706020507" pitchFamily="18" charset="2"/>
              </a:rPr>
              <a:t>为宽平稳过程。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620DEB-C24F-4A0D-8C25-CB3FA4E79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1" y="2185989"/>
          <a:ext cx="63357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2628900" imgH="482600" progId="Equation.DSMT4">
                  <p:embed/>
                </p:oleObj>
              </mc:Choice>
              <mc:Fallback>
                <p:oleObj name="Equation" r:id="rId5" imgW="2628900" imgH="482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620DEB-C24F-4A0D-8C25-CB3FA4E79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1" y="2185989"/>
                        <a:ext cx="633571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4FF001-2888-44D9-B4D3-916015D6B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3549651"/>
          <a:ext cx="59070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2451100" imgH="431800" progId="Equation.DSMT4">
                  <p:embed/>
                </p:oleObj>
              </mc:Choice>
              <mc:Fallback>
                <p:oleObj name="Equation" r:id="rId7" imgW="2451100" imgH="431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54FF001-2888-44D9-B4D3-916015D6B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549651"/>
                        <a:ext cx="59070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F7A446A-35FB-4133-908C-B7109BF7B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4570414"/>
          <a:ext cx="5816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2413000" imgH="228600" progId="Equation.DSMT4">
                  <p:embed/>
                </p:oleObj>
              </mc:Choice>
              <mc:Fallback>
                <p:oleObj name="Equation" r:id="rId9" imgW="241300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F7A446A-35FB-4133-908C-B7109BF7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570414"/>
                        <a:ext cx="5816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A1AB80-30D1-4939-8505-A3698CC88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5289550"/>
          <a:ext cx="26336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1091726" imgH="228501" progId="Equation.DSMT4">
                  <p:embed/>
                </p:oleObj>
              </mc:Choice>
              <mc:Fallback>
                <p:oleObj name="Equation" r:id="rId11" imgW="1091726" imgH="228501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A1AB80-30D1-4939-8505-A3698CC88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289550"/>
                        <a:ext cx="26336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Text Box 9">
            <a:extLst>
              <a:ext uri="{FF2B5EF4-FFF2-40B4-BE49-F238E27FC236}">
                <a16:creationId xmlns:a16="http://schemas.microsoft.com/office/drawing/2014/main" id="{A88EB8FC-7F46-4EC4-8270-B7D11EE2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69901"/>
            <a:ext cx="8007350" cy="20621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WP MathA" pitchFamily="2" charset="2"/>
              </a:rPr>
              <a:t>例</a:t>
            </a:r>
            <a:r>
              <a:rPr lang="en-US" altLang="zh-CN" sz="32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WP MathA" pitchFamily="2" charset="2"/>
              </a:rPr>
              <a:t>4 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已知商店上午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9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：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00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开门，顾客到达某商店服从参数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  <a:sym typeface="Symbol" panose="05050102010706020507" pitchFamily="18" charset="2"/>
              </a:rPr>
              <a:t>=4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  <a:sym typeface="Symbol" panose="05050102010706020507" pitchFamily="18" charset="2"/>
              </a:rPr>
              <a:t>人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  <a:sym typeface="Symbol" panose="05050102010706020507" pitchFamily="18" charset="2"/>
              </a:rPr>
              <a:t>小时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的泊松过程。试求到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9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：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30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时仅到一位顾客，而到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11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：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30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时总计已达</a:t>
            </a:r>
            <a:r>
              <a:rPr lang="en-US" altLang="zh-CN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5</a:t>
            </a:r>
            <a:r>
              <a:rPr lang="zh-CN" altLang="en-US" sz="3200" b="1" kern="0" dirty="0">
                <a:solidFill>
                  <a:srgbClr val="0033CC"/>
                </a:solidFill>
                <a:latin typeface="Arial"/>
                <a:ea typeface="楷体_GB2312" pitchFamily="49" charset="-122"/>
              </a:rPr>
              <a:t>位顾客的概率。</a:t>
            </a:r>
          </a:p>
        </p:txBody>
      </p:sp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AF709E36-0439-4AE8-A45A-C98C1BEA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819400"/>
          <a:ext cx="4146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公式" r:id="rId3" imgW="1586811" imgH="203112" progId="Equation.3">
                  <p:embed/>
                </p:oleObj>
              </mc:Choice>
              <mc:Fallback>
                <p:oleObj name="公式" r:id="rId3" imgW="1586811" imgH="203112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AF709E36-0439-4AE8-A45A-C98C1BEA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41465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B6B012AF-4B96-4CA8-B225-66E68E6E0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29001"/>
          <a:ext cx="5867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5" imgW="2260600" imgH="203200" progId="Equation.3">
                  <p:embed/>
                </p:oleObj>
              </mc:Choice>
              <mc:Fallback>
                <p:oleObj name="公式" r:id="rId5" imgW="2260600" imgH="203200" progId="Equation.3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B6B012AF-4B96-4CA8-B225-66E68E6E0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1"/>
                        <a:ext cx="5867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1E464159-1C9D-488C-801D-3FEBE7E07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38600"/>
          <a:ext cx="506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7" imgW="1752600" imgH="203200" progId="Equation.3">
                  <p:embed/>
                </p:oleObj>
              </mc:Choice>
              <mc:Fallback>
                <p:oleObj name="公式" r:id="rId7" imgW="1752600" imgH="203200" progId="Equation.3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1E464159-1C9D-488C-801D-3FEBE7E07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5067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49BA863B-AB0A-4121-94C2-D3268B796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48200"/>
          <a:ext cx="3352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9" imgW="1079500" imgH="419100" progId="Equation.3">
                  <p:embed/>
                </p:oleObj>
              </mc:Choice>
              <mc:Fallback>
                <p:oleObj name="公式" r:id="rId9" imgW="1079500" imgH="419100" progId="Equation.3">
                  <p:embed/>
                  <p:pic>
                    <p:nvPicPr>
                      <p:cNvPr id="53262" name="Object 14">
                        <a:extLst>
                          <a:ext uri="{FF2B5EF4-FFF2-40B4-BE49-F238E27FC236}">
                            <a16:creationId xmlns:a16="http://schemas.microsoft.com/office/drawing/2014/main" id="{49BA863B-AB0A-4121-94C2-D3268B796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3352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3D27608F-874B-4B75-BB87-859CF7B55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72000"/>
          <a:ext cx="25273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11" imgW="850531" imgH="418918" progId="Equation.3">
                  <p:embed/>
                </p:oleObj>
              </mc:Choice>
              <mc:Fallback>
                <p:oleObj name="公式" r:id="rId11" imgW="850531" imgH="418918" progId="Equation.3">
                  <p:embed/>
                  <p:pic>
                    <p:nvPicPr>
                      <p:cNvPr id="53263" name="Object 15">
                        <a:extLst>
                          <a:ext uri="{FF2B5EF4-FFF2-40B4-BE49-F238E27FC236}">
                            <a16:creationId xmlns:a16="http://schemas.microsoft.com/office/drawing/2014/main" id="{3D27608F-874B-4B75-BB87-859CF7B55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5273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BC83E0E7-7E1B-4C34-9CF4-08089DB8C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867401"/>
          <a:ext cx="1905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13" imgW="583693" imgH="177646" progId="Equation.3">
                  <p:embed/>
                </p:oleObj>
              </mc:Choice>
              <mc:Fallback>
                <p:oleObj name="公式" r:id="rId13" imgW="583693" imgH="177646" progId="Equation.3">
                  <p:embed/>
                  <p:pic>
                    <p:nvPicPr>
                      <p:cNvPr id="53264" name="Object 16">
                        <a:extLst>
                          <a:ext uri="{FF2B5EF4-FFF2-40B4-BE49-F238E27FC236}">
                            <a16:creationId xmlns:a16="http://schemas.microsoft.com/office/drawing/2014/main" id="{BC83E0E7-7E1B-4C34-9CF4-08089DB8C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67401"/>
                        <a:ext cx="1905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>
            <a:extLst>
              <a:ext uri="{FF2B5EF4-FFF2-40B4-BE49-F238E27FC236}">
                <a16:creationId xmlns:a16="http://schemas.microsoft.com/office/drawing/2014/main" id="{FCC5268F-D18E-4E35-887D-A1B741CD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06651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>
                <a:solidFill>
                  <a:srgbClr val="007572"/>
                </a:solidFill>
                <a:latin typeface="Times New Roman" panose="02020603050405020304" pitchFamily="18" charset="0"/>
              </a:rPr>
              <a:t>解：设           表示在时间</a:t>
            </a:r>
            <a:r>
              <a:rPr kumimoji="1" lang="en-US" altLang="zh-CN" sz="2400" b="1" i="1">
                <a:solidFill>
                  <a:srgbClr val="007572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>
                <a:solidFill>
                  <a:srgbClr val="007572"/>
                </a:solidFill>
                <a:latin typeface="Times New Roman" panose="02020603050405020304" pitchFamily="18" charset="0"/>
              </a:rPr>
              <a:t>时到达的顾客数</a:t>
            </a:r>
          </a:p>
        </p:txBody>
      </p:sp>
      <p:graphicFrame>
        <p:nvGraphicFramePr>
          <p:cNvPr id="53268" name="Object 20">
            <a:extLst>
              <a:ext uri="{FF2B5EF4-FFF2-40B4-BE49-F238E27FC236}">
                <a16:creationId xmlns:a16="http://schemas.microsoft.com/office/drawing/2014/main" id="{595DBB61-75E1-499D-85D5-DC99200FA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438401"/>
          <a:ext cx="774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5" imgW="330057" imgH="203112" progId="Equation.3">
                  <p:embed/>
                </p:oleObj>
              </mc:Choice>
              <mc:Fallback>
                <p:oleObj name="Equation" r:id="rId15" imgW="330057" imgH="203112" progId="Equation.3">
                  <p:embed/>
                  <p:pic>
                    <p:nvPicPr>
                      <p:cNvPr id="53268" name="Object 20">
                        <a:extLst>
                          <a:ext uri="{FF2B5EF4-FFF2-40B4-BE49-F238E27FC236}">
                            <a16:creationId xmlns:a16="http://schemas.microsoft.com/office/drawing/2014/main" id="{595DBB61-75E1-499D-85D5-DC99200FA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1"/>
                        <a:ext cx="774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B5B47F29-9EBF-478A-8A3E-3BAF171D8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7550" y="5562600"/>
          <a:ext cx="45339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7" imgW="2273300" imgH="635000" progId="Equation.DSMT4">
                  <p:embed/>
                </p:oleObj>
              </mc:Choice>
              <mc:Fallback>
                <p:oleObj name="Equation" r:id="rId17" imgW="2273300" imgH="6350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B5B47F29-9EBF-478A-8A3E-3BAF171D8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5562600"/>
                        <a:ext cx="45339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BAC20DDD-C1DA-4B13-B7E1-07D5923D3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85800"/>
            <a:ext cx="83058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dirty="0">
                <a:solidFill>
                  <a:srgbClr val="9900CC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设移民到某地区定居的户数是一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Poisson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过程，平均每周有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户定居，即 </a:t>
            </a:r>
            <a:r>
              <a:rPr kumimoji="1" lang="el-GR" altLang="zh-CN" dirty="0">
                <a:solidFill>
                  <a:srgbClr val="0075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如果每户的人口数是随机变量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一户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人的概率为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1/6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，一户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人的概率为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1/3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，一户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人的概率为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1/3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，一户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人的概率为</a:t>
            </a:r>
            <a:r>
              <a:rPr kumimoji="1" lang="en-US" altLang="zh-CN" dirty="0">
                <a:solidFill>
                  <a:srgbClr val="007572"/>
                </a:solidFill>
                <a:latin typeface="Times New Roman" panose="02020603050405020304" pitchFamily="18" charset="0"/>
              </a:rPr>
              <a:t>1/6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，且每户的人口数是相互独立的，</a:t>
            </a:r>
            <a:endParaRPr kumimoji="1" lang="en-US" altLang="zh-CN" dirty="0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求在五周内移民到该地区的人口数的数学期望和方差</a:t>
            </a:r>
            <a:r>
              <a:rPr kumimoji="1" lang="zh-CN" altLang="en-US" dirty="0">
                <a:solidFill>
                  <a:srgbClr val="007572"/>
                </a:solidFill>
                <a:latin typeface="Times New Roman" panose="02020603050405020304" pitchFamily="18" charset="0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9D23767E-4093-4CB2-B73E-2E674879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716339"/>
            <a:ext cx="8064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6.平稳过程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(1)证明过程是平稳过程，相关函数的性质，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    判断平稳过程是否各态历经性(定义和充要条件)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(2)随机分析：均方连续、均方导数、均方积分。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5EBE962-06C2-4B3D-8B82-985D71B5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908051"/>
            <a:ext cx="7993062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5.连续时间的马尔可夫链.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b="1">
                <a:solidFill>
                  <a:srgbClr val="0033CC"/>
                </a:solidFill>
              </a:rPr>
              <a:t>(1)</a:t>
            </a:r>
            <a:r>
              <a:rPr kumimoji="1" lang="zh-CN" altLang="en-US" sz="2800" b="1">
                <a:solidFill>
                  <a:srgbClr val="0033CC"/>
                </a:solidFill>
              </a:rPr>
              <a:t>连续性条件、</a:t>
            </a:r>
            <a:r>
              <a:rPr kumimoji="1" lang="en-US" altLang="zh-CN" sz="2800" b="1">
                <a:solidFill>
                  <a:srgbClr val="0033CC"/>
                </a:solidFill>
              </a:rPr>
              <a:t>Q</a:t>
            </a:r>
            <a:r>
              <a:rPr kumimoji="1" lang="zh-CN" altLang="en-US" sz="2800" b="1">
                <a:solidFill>
                  <a:srgbClr val="0033CC"/>
                </a:solidFill>
              </a:rPr>
              <a:t>矩阵、前进与后退方程、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绝对概率所满足的方程、平稳分布；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</a:rPr>
              <a:t>(2)生灭过程，排队系统，例</a:t>
            </a:r>
            <a:r>
              <a:rPr kumimoji="1" lang="en-US" altLang="zh-CN" sz="2800" b="1">
                <a:solidFill>
                  <a:srgbClr val="0033CC"/>
                </a:solidFill>
              </a:rPr>
              <a:t>M/M/S</a:t>
            </a:r>
            <a:r>
              <a:rPr kumimoji="1" lang="zh-CN" altLang="en-US" sz="2800" b="1">
                <a:solidFill>
                  <a:srgbClr val="0033CC"/>
                </a:solidFill>
              </a:rPr>
              <a:t>、</a:t>
            </a:r>
            <a:r>
              <a:rPr kumimoji="1" lang="en-US" altLang="zh-CN" sz="2800" b="1">
                <a:solidFill>
                  <a:srgbClr val="0033CC"/>
                </a:solidFill>
              </a:rPr>
              <a:t>M/M/1</a:t>
            </a:r>
            <a:r>
              <a:rPr kumimoji="1" lang="zh-CN" altLang="en-US" sz="2800" b="1">
                <a:solidFill>
                  <a:srgbClr val="0033CC"/>
                </a:solidFill>
              </a:rPr>
              <a:t>，机器维修问题等。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A9B0F63-693B-473E-A0AE-A25E9A12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5138"/>
            <a:ext cx="8305800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N(t)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为在时间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[0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t]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内移民户数，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aseline="-25000">
                <a:solidFill>
                  <a:srgbClr val="007572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表示每户的人口数，则在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[0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t]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内移民人数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sz="3600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是一个复合泊松过程。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zh-CN" baseline="-25000">
                <a:solidFill>
                  <a:srgbClr val="007572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是互相独立且相同分布的随机变量，其分布列：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根据题意知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）在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周内是强度为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的泊松过程，由定理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3.6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有：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>
              <a:solidFill>
                <a:srgbClr val="00757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81CB0C7-853E-4FA0-96EA-AE6529B98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1627189"/>
          <a:ext cx="1566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774364" imgH="431613" progId="Equation.DSMT4">
                  <p:embed/>
                </p:oleObj>
              </mc:Choice>
              <mc:Fallback>
                <p:oleObj name="Equation" r:id="rId3" imgW="774364" imgH="431613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681CB0C7-853E-4FA0-96EA-AE6529B98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27189"/>
                        <a:ext cx="15668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072243A-9E21-48A4-A601-A52E61A12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3571875"/>
          <a:ext cx="3390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675673" imgH="253890" progId="Equation.DSMT4">
                  <p:embed/>
                </p:oleObj>
              </mc:Choice>
              <mc:Fallback>
                <p:oleObj name="Equation" r:id="rId5" imgW="1675673" imgH="25389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072243A-9E21-48A4-A601-A52E61A12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571875"/>
                        <a:ext cx="3390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5D6C008-8181-4991-A2DC-08B97FA0C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6163"/>
          <a:ext cx="3416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688367" imgH="253890" progId="Equation.DSMT4">
                  <p:embed/>
                </p:oleObj>
              </mc:Choice>
              <mc:Fallback>
                <p:oleObj name="Equation" r:id="rId7" imgW="1688367" imgH="25389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5D6C008-8181-4991-A2DC-08B97FA0C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6163"/>
                        <a:ext cx="3416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A2356CF-C129-41C5-9A11-CF33E2348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1" y="4070350"/>
          <a:ext cx="3287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625600" imgH="228600" progId="Equation.DSMT4">
                  <p:embed/>
                </p:oleObj>
              </mc:Choice>
              <mc:Fallback>
                <p:oleObj name="Equation" r:id="rId9" imgW="1625600" imgH="22860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6A2356CF-C129-41C5-9A11-CF33E2348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1" y="4070350"/>
                        <a:ext cx="3287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FE1AD4E-FE63-4EF2-81A8-A56C49AD1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3.4  复合泊松过程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8EDA3EE-9C7E-4C91-9505-95E489B23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30314"/>
            <a:ext cx="8540750" cy="46370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设                            是复合泊松过程，则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(1)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),  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0</a:t>
            </a:r>
            <a:r>
              <a:rPr lang="en-US" altLang="zh-CN" b="1">
                <a:ea typeface="楷体_GB2312" pitchFamily="49" charset="-122"/>
              </a:rPr>
              <a:t>}</a:t>
            </a:r>
            <a:r>
              <a:rPr lang="zh-CN" altLang="en-US" b="1">
                <a:ea typeface="楷体_GB2312" pitchFamily="49" charset="-122"/>
              </a:rPr>
              <a:t>是独立增量过程；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(2)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的特征函数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b="1">
                <a:ea typeface="楷体_GB2312" pitchFamily="49" charset="-122"/>
              </a:rPr>
              <a:t>是事件的到达率，</a:t>
            </a:r>
            <a:r>
              <a:rPr lang="en-US" altLang="zh-CN" b="1" i="1">
                <a:ea typeface="楷体_GB2312" pitchFamily="49" charset="-122"/>
              </a:rPr>
              <a:t>g</a:t>
            </a:r>
            <a:r>
              <a:rPr lang="en-US" altLang="zh-CN" b="1" i="1" baseline="-25000">
                <a:ea typeface="楷体_GB2312" pitchFamily="49" charset="-122"/>
              </a:rPr>
              <a:t>Y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u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是随机变量</a:t>
            </a:r>
            <a:r>
              <a:rPr lang="en-US" altLang="zh-CN" b="1" i="1">
                <a:ea typeface="楷体_GB2312" pitchFamily="49" charset="-122"/>
              </a:rPr>
              <a:t>Y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的特征函数；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(3)若                ，则</a:t>
            </a: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C9675FA-1040-4251-8BF0-9ED5A1C01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975" y="1120776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180588" imgH="444307" progId="Equation.3">
                  <p:embed/>
                </p:oleObj>
              </mc:Choice>
              <mc:Fallback>
                <p:oleObj name="Equation" r:id="rId3" imgW="1180588" imgH="444307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FC9675FA-1040-4251-8BF0-9ED5A1C01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1120776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34A79976-CAE4-420E-BA27-42692521C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975" y="5419725"/>
          <a:ext cx="1606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711200" imgH="228600" progId="Equation.3">
                  <p:embed/>
                </p:oleObj>
              </mc:Choice>
              <mc:Fallback>
                <p:oleObj name="Equation" r:id="rId5" imgW="711200" imgH="228600" progId="Equation.3">
                  <p:embed/>
                  <p:pic>
                    <p:nvPicPr>
                      <p:cNvPr id="91141" name="Object 5">
                        <a:extLst>
                          <a:ext uri="{FF2B5EF4-FFF2-40B4-BE49-F238E27FC236}">
                            <a16:creationId xmlns:a16="http://schemas.microsoft.com/office/drawing/2014/main" id="{34A79976-CAE4-420E-BA27-42692521C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419725"/>
                        <a:ext cx="16065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5D348E86-26E9-43F2-BDD6-F076DB63D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5976938"/>
          <a:ext cx="585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2387600" imgH="228600" progId="Equation.DSMT4">
                  <p:embed/>
                </p:oleObj>
              </mc:Choice>
              <mc:Fallback>
                <p:oleObj name="Equation" r:id="rId7" imgW="2387600" imgH="228600" progId="Equation.DSMT4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5D348E86-26E9-43F2-BDD6-F076DB63D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5976938"/>
                        <a:ext cx="585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13E0AF74-D334-4CDA-A0F6-6C85E7281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1" y="2998788"/>
          <a:ext cx="4359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1778000" imgH="241300" progId="Equation.3">
                  <p:embed/>
                </p:oleObj>
              </mc:Choice>
              <mc:Fallback>
                <p:oleObj name="Equation" r:id="rId9" imgW="1778000" imgH="241300" progId="Equation.3">
                  <p:embed/>
                  <p:pic>
                    <p:nvPicPr>
                      <p:cNvPr id="91143" name="Object 7">
                        <a:extLst>
                          <a:ext uri="{FF2B5EF4-FFF2-40B4-BE49-F238E27FC236}">
                            <a16:creationId xmlns:a16="http://schemas.microsoft.com/office/drawing/2014/main" id="{13E0AF74-D334-4CDA-A0F6-6C85E7281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998788"/>
                        <a:ext cx="4359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>
            <a:extLst>
              <a:ext uri="{FF2B5EF4-FFF2-40B4-BE49-F238E27FC236}">
                <a16:creationId xmlns:a16="http://schemas.microsoft.com/office/drawing/2014/main" id="{25007AB8-7A2E-485F-9FD1-4664CED82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650875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7572"/>
                </a:solidFill>
              </a:rPr>
              <a:t>定理</a:t>
            </a:r>
            <a:r>
              <a:rPr lang="en-US" altLang="zh-CN" b="1">
                <a:solidFill>
                  <a:srgbClr val="007572"/>
                </a:solidFill>
              </a:rPr>
              <a:t>3.6</a:t>
            </a:r>
            <a:r>
              <a:rPr lang="zh-CN" altLang="en-US" b="1">
                <a:solidFill>
                  <a:srgbClr val="007572"/>
                </a:solidFill>
              </a:rPr>
              <a:t>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4B64077-C1D5-45BF-9BB6-4533B428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5138"/>
            <a:ext cx="8305800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N(t)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为在时间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[0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t]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内移民户数，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aseline="-25000">
                <a:solidFill>
                  <a:srgbClr val="007572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表示每户的人口数，则在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[0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t]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内移民人数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sz="3600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是一个复合泊松过程。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zh-CN" baseline="-25000">
                <a:solidFill>
                  <a:srgbClr val="007572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是互相独立且相同分布的随机变量，其分布列：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根据题意知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）在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周内是强度为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的泊松过程，由定理</a:t>
            </a:r>
            <a:r>
              <a:rPr kumimoji="1" lang="en-US" altLang="zh-CN">
                <a:solidFill>
                  <a:srgbClr val="007572"/>
                </a:solidFill>
                <a:latin typeface="Times New Roman" panose="02020603050405020304" pitchFamily="18" charset="0"/>
              </a:rPr>
              <a:t>3.6</a:t>
            </a:r>
            <a:r>
              <a:rPr kumimoji="1" lang="zh-CN" altLang="en-US">
                <a:solidFill>
                  <a:srgbClr val="007572"/>
                </a:solidFill>
                <a:latin typeface="Times New Roman" panose="02020603050405020304" pitchFamily="18" charset="0"/>
              </a:rPr>
              <a:t>有：</a:t>
            </a: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>
              <a:solidFill>
                <a:srgbClr val="007572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>
              <a:solidFill>
                <a:srgbClr val="00757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D3B39A0-C504-4D22-89D2-9963D3BFA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1627189"/>
          <a:ext cx="1566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774364" imgH="431613" progId="Equation.DSMT4">
                  <p:embed/>
                </p:oleObj>
              </mc:Choice>
              <mc:Fallback>
                <p:oleObj name="Equation" r:id="rId3" imgW="774364" imgH="431613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CD3B39A0-C504-4D22-89D2-9963D3BFA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27189"/>
                        <a:ext cx="15668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A5327D7-02DA-4ADE-A870-496333BA9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3571875"/>
          <a:ext cx="3390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675673" imgH="253890" progId="Equation.DSMT4">
                  <p:embed/>
                </p:oleObj>
              </mc:Choice>
              <mc:Fallback>
                <p:oleObj name="Equation" r:id="rId5" imgW="1675673" imgH="25389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A5327D7-02DA-4ADE-A870-496333BA9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571875"/>
                        <a:ext cx="3390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A2F8F9B-AD65-42C6-95AE-0399BF1F5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6163"/>
          <a:ext cx="3416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7" imgW="1688367" imgH="253890" progId="Equation.DSMT4">
                  <p:embed/>
                </p:oleObj>
              </mc:Choice>
              <mc:Fallback>
                <p:oleObj name="Equation" r:id="rId7" imgW="1688367" imgH="25389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8A2F8F9B-AD65-42C6-95AE-0399BF1F5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6163"/>
                        <a:ext cx="3416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620ECAD-C15C-4F9D-9CE8-B74F9840C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1" y="4070350"/>
          <a:ext cx="3287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9" imgW="1625600" imgH="228600" progId="Equation.DSMT4">
                  <p:embed/>
                </p:oleObj>
              </mc:Choice>
              <mc:Fallback>
                <p:oleObj name="Equation" r:id="rId9" imgW="1625600" imgH="22860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A620ECAD-C15C-4F9D-9CE8-B74F9840C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1" y="4070350"/>
                        <a:ext cx="3287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70179BF-B5F8-42ED-8969-14BA92163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1" y="5770563"/>
          <a:ext cx="38782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1" imgW="1916868" imgH="393529" progId="Equation.DSMT4">
                  <p:embed/>
                </p:oleObj>
              </mc:Choice>
              <mc:Fallback>
                <p:oleObj name="Equation" r:id="rId11" imgW="1916868" imgH="393529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70179BF-B5F8-42ED-8969-14BA92163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5770563"/>
                        <a:ext cx="38782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D61CCFBE-C50C-405D-8F39-7807ECAF1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770563"/>
          <a:ext cx="41862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3" imgW="2070100" imgH="393700" progId="Equation.DSMT4">
                  <p:embed/>
                </p:oleObj>
              </mc:Choice>
              <mc:Fallback>
                <p:oleObj name="Equation" r:id="rId13" imgW="2070100" imgH="3937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D61CCFBE-C50C-405D-8F39-7807ECAF1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70563"/>
                        <a:ext cx="418623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>
            <a:extLst>
              <a:ext uri="{FF2B5EF4-FFF2-40B4-BE49-F238E27FC236}">
                <a16:creationId xmlns:a16="http://schemas.microsoft.com/office/drawing/2014/main" id="{BE67471C-05A1-4246-B618-28BB223E8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836613"/>
          <a:ext cx="7607300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7607300" imgH="4699000" progId="Equation.3">
                  <p:embed/>
                </p:oleObj>
              </mc:Choice>
              <mc:Fallback>
                <p:oleObj name="公式" r:id="rId3" imgW="7607300" imgH="4699000" progId="Equation.3">
                  <p:embed/>
                  <p:pic>
                    <p:nvPicPr>
                      <p:cNvPr id="175106" name="Object 2">
                        <a:extLst>
                          <a:ext uri="{FF2B5EF4-FFF2-40B4-BE49-F238E27FC236}">
                            <a16:creationId xmlns:a16="http://schemas.microsoft.com/office/drawing/2014/main" id="{BE67471C-05A1-4246-B618-28BB223E8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836613"/>
                        <a:ext cx="7607300" cy="469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7" name="Text Box 3">
            <a:extLst>
              <a:ext uri="{FF2B5EF4-FFF2-40B4-BE49-F238E27FC236}">
                <a16:creationId xmlns:a16="http://schemas.microsoft.com/office/drawing/2014/main" id="{8A374F90-8321-4BB8-B59C-6C0D06B6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822326"/>
            <a:ext cx="745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srgbClr val="0075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7572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75108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6606D15-A08E-40FC-9CDD-6C3BC75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369888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EAF4AD16-21C1-40BC-82C8-C0E4B073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784225"/>
            <a:ext cx="1184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7572"/>
                </a:solidFill>
                <a:ea typeface="黑体" panose="02010609060101010101" pitchFamily="49" charset="-122"/>
              </a:rPr>
              <a:t>解  </a:t>
            </a:r>
            <a:r>
              <a:rPr lang="en-US" altLang="zh-CN" sz="2800" b="1">
                <a:solidFill>
                  <a:srgbClr val="007572"/>
                </a:solidFill>
                <a:ea typeface="黑体" panose="02010609060101010101" pitchFamily="49" charset="-122"/>
              </a:rPr>
              <a:t>(1)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7131645-C42A-47B2-9D9E-37BA6994C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5463" y="1557338"/>
          <a:ext cx="671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3" imgW="6718300" imgH="444500" progId="Equation.3">
                  <p:embed/>
                </p:oleObj>
              </mc:Choice>
              <mc:Fallback>
                <p:oleObj name="公式" r:id="rId3" imgW="6718300" imgH="444500" progId="Equation.3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67131645-C42A-47B2-9D9E-37BA6994C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557338"/>
                        <a:ext cx="671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4726F0A3-7D90-4946-82D5-74DE62437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2209800"/>
          <a:ext cx="599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5" imgW="5994400" imgH="444500" progId="Equation.3">
                  <p:embed/>
                </p:oleObj>
              </mc:Choice>
              <mc:Fallback>
                <p:oleObj name="公式" r:id="rId5" imgW="5994400" imgH="4445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4726F0A3-7D90-4946-82D5-74DE62437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209800"/>
                        <a:ext cx="599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93248F72-E2D4-4C79-925F-8F683E3E9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895600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公式" r:id="rId7" imgW="4800600" imgH="889000" progId="Equation.3">
                  <p:embed/>
                </p:oleObj>
              </mc:Choice>
              <mc:Fallback>
                <p:oleObj name="公式" r:id="rId7" imgW="4800600" imgH="88900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93248F72-E2D4-4C79-925F-8F683E3E9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895600"/>
                        <a:ext cx="480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F8C6C369-EA1E-4121-8152-16F2B02F7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3949700"/>
          <a:ext cx="511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9" imgW="5118100" imgH="850900" progId="Equation.3">
                  <p:embed/>
                </p:oleObj>
              </mc:Choice>
              <mc:Fallback>
                <p:oleObj name="Equation" r:id="rId9" imgW="5118100" imgH="85090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F8C6C369-EA1E-4121-8152-16F2B02F7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949700"/>
                        <a:ext cx="511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9330AA74-D922-449E-A30D-0D4837721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5029200"/>
          <a:ext cx="548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公式" r:id="rId11" imgW="5486400" imgH="850900" progId="Equation.3">
                  <p:embed/>
                </p:oleObj>
              </mc:Choice>
              <mc:Fallback>
                <p:oleObj name="公式" r:id="rId11" imgW="5486400" imgH="8509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9330AA74-D922-449E-A30D-0D4837721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29200"/>
                        <a:ext cx="548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902F8B7-B835-4E24-8BD0-0BCB2470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369888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3A8B4F79-FA27-48EA-A113-4C2897634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30557"/>
              </p:ext>
            </p:extLst>
          </p:nvPr>
        </p:nvGraphicFramePr>
        <p:xfrm>
          <a:off x="2479675" y="779365"/>
          <a:ext cx="554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公式" r:id="rId4" imgW="5549900" imgH="444500" progId="Equation.3">
                  <p:embed/>
                </p:oleObj>
              </mc:Choice>
              <mc:Fallback>
                <p:oleObj name="公式" r:id="rId4" imgW="5549900" imgH="444500" progId="Equation.3">
                  <p:embed/>
                  <p:pic>
                    <p:nvPicPr>
                      <p:cNvPr id="178178" name="Object 2">
                        <a:extLst>
                          <a:ext uri="{FF2B5EF4-FFF2-40B4-BE49-F238E27FC236}">
                            <a16:creationId xmlns:a16="http://schemas.microsoft.com/office/drawing/2014/main" id="{3A8B4F79-FA27-48EA-A113-4C2897634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779365"/>
                        <a:ext cx="554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>
            <a:extLst>
              <a:ext uri="{FF2B5EF4-FFF2-40B4-BE49-F238E27FC236}">
                <a16:creationId xmlns:a16="http://schemas.microsoft.com/office/drawing/2014/main" id="{FD52A0BE-8E48-4CA7-A150-28E90586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4" y="2263775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4000">
                <a:solidFill>
                  <a:srgbClr val="007572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F59E001E-843D-4B61-B3C4-BA7EDE949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2098675"/>
          <a:ext cx="632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公式" r:id="rId6" imgW="6324600" imgH="850900" progId="Equation.3">
                  <p:embed/>
                </p:oleObj>
              </mc:Choice>
              <mc:Fallback>
                <p:oleObj name="公式" r:id="rId6" imgW="6324600" imgH="8509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F59E001E-843D-4B61-B3C4-BA7EDE949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098675"/>
                        <a:ext cx="632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5A86A867-094C-4290-A2F0-39B70C709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3270250"/>
          <a:ext cx="779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公式" r:id="rId8" imgW="7797800" imgH="444500" progId="Equation.3">
                  <p:embed/>
                </p:oleObj>
              </mc:Choice>
              <mc:Fallback>
                <p:oleObj name="公式" r:id="rId8" imgW="7797800" imgH="44450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5A86A867-094C-4290-A2F0-39B70C709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270250"/>
                        <a:ext cx="779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68D41E2F-D034-49A5-9C8C-9619019BF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063" y="4064000"/>
          <a:ext cx="598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0" imgW="5981700" imgH="889000" progId="Equation.3">
                  <p:embed/>
                </p:oleObj>
              </mc:Choice>
              <mc:Fallback>
                <p:oleObj name="Equation" r:id="rId10" imgW="5981700" imgH="889000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68D41E2F-D034-49A5-9C8C-9619019BF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4064000"/>
                        <a:ext cx="598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65E093DA-E3A7-4706-B801-395F8DCE6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5403850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公式" r:id="rId12" imgW="5702300" imgH="444500" progId="Equation.3">
                  <p:embed/>
                </p:oleObj>
              </mc:Choice>
              <mc:Fallback>
                <p:oleObj name="公式" r:id="rId12" imgW="5702300" imgH="44450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65E093DA-E3A7-4706-B801-395F8DCE6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403850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Text Box 8">
            <a:extLst>
              <a:ext uri="{FF2B5EF4-FFF2-40B4-BE49-F238E27FC236}">
                <a16:creationId xmlns:a16="http://schemas.microsoft.com/office/drawing/2014/main" id="{1FD8EB9C-6C97-4752-BF94-23220B94D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727075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>
                <a:solidFill>
                  <a:srgbClr val="007572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dirty="0">
                <a:solidFill>
                  <a:srgbClr val="007572"/>
                </a:solidFill>
                <a:ea typeface="黑体" panose="02010609060101010101" pitchFamily="49" charset="-122"/>
              </a:rPr>
              <a:t>7</a:t>
            </a:r>
          </a:p>
        </p:txBody>
      </p:sp>
      <p:graphicFrame>
        <p:nvGraphicFramePr>
          <p:cNvPr id="178185" name="Object 9">
            <a:extLst>
              <a:ext uri="{FF2B5EF4-FFF2-40B4-BE49-F238E27FC236}">
                <a16:creationId xmlns:a16="http://schemas.microsoft.com/office/drawing/2014/main" id="{42F73BC8-8757-4FFD-A725-4A7109C93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1476375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公式" r:id="rId14" imgW="6705600" imgH="444500" progId="Equation.3">
                  <p:embed/>
                </p:oleObj>
              </mc:Choice>
              <mc:Fallback>
                <p:oleObj name="公式" r:id="rId14" imgW="6705600" imgH="444500" progId="Equation.3">
                  <p:embed/>
                  <p:pic>
                    <p:nvPicPr>
                      <p:cNvPr id="178185" name="Object 9">
                        <a:extLst>
                          <a:ext uri="{FF2B5EF4-FFF2-40B4-BE49-F238E27FC236}">
                            <a16:creationId xmlns:a16="http://schemas.microsoft.com/office/drawing/2014/main" id="{42F73BC8-8757-4FFD-A725-4A7109C93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76375"/>
                        <a:ext cx="670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>
            <a:extLst>
              <a:ext uri="{FF2B5EF4-FFF2-40B4-BE49-F238E27FC236}">
                <a16:creationId xmlns:a16="http://schemas.microsoft.com/office/drawing/2014/main" id="{16B54E30-D1F6-4034-AEF7-16D42C644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882650"/>
          <a:ext cx="5384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3" imgW="5384800" imgH="1930400" progId="Equation.3">
                  <p:embed/>
                </p:oleObj>
              </mc:Choice>
              <mc:Fallback>
                <p:oleObj name="公式" r:id="rId3" imgW="5384800" imgH="1930400" progId="Equation.3">
                  <p:embed/>
                  <p:pic>
                    <p:nvPicPr>
                      <p:cNvPr id="179202" name="Object 2">
                        <a:extLst>
                          <a:ext uri="{FF2B5EF4-FFF2-40B4-BE49-F238E27FC236}">
                            <a16:creationId xmlns:a16="http://schemas.microsoft.com/office/drawing/2014/main" id="{16B54E30-D1F6-4034-AEF7-16D42C644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882650"/>
                        <a:ext cx="5384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3">
            <a:extLst>
              <a:ext uri="{FF2B5EF4-FFF2-40B4-BE49-F238E27FC236}">
                <a16:creationId xmlns:a16="http://schemas.microsoft.com/office/drawing/2014/main" id="{777ED6A9-5C07-4845-89A8-802003B0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3124200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77AED2EA-4779-4F2F-97C1-3F52DB78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35313"/>
            <a:ext cx="151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</a:rPr>
              <a:t>方法</a:t>
            </a:r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</a:rPr>
              <a:t>1</a:t>
            </a:r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D79393BA-F0E4-4FBB-912D-0D47FE27E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6925" y="3733800"/>
          <a:ext cx="535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5359400" imgH="889000" progId="Equation.3">
                  <p:embed/>
                </p:oleObj>
              </mc:Choice>
              <mc:Fallback>
                <p:oleObj name="Equation" r:id="rId5" imgW="5359400" imgH="8890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D79393BA-F0E4-4FBB-912D-0D47FE27E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733800"/>
                        <a:ext cx="535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B8105E15-B14C-4E97-9E8C-235478DCD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5013325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7" imgW="2298700" imgH="444500" progId="Equation.3">
                  <p:embed/>
                </p:oleObj>
              </mc:Choice>
              <mc:Fallback>
                <p:oleObj name="公式" r:id="rId7" imgW="2298700" imgH="444500" progId="Equation.3">
                  <p:embed/>
                  <p:pic>
                    <p:nvPicPr>
                      <p:cNvPr id="69638" name="Object 6">
                        <a:extLst>
                          <a:ext uri="{FF2B5EF4-FFF2-40B4-BE49-F238E27FC236}">
                            <a16:creationId xmlns:a16="http://schemas.microsoft.com/office/drawing/2014/main" id="{B8105E15-B14C-4E97-9E8C-235478DCD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013325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2F8CCFAD-9515-42F6-B985-0BAF615C4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5032375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9" imgW="3124200" imgH="444500" progId="Equation.3">
                  <p:embed/>
                </p:oleObj>
              </mc:Choice>
              <mc:Fallback>
                <p:oleObj name="公式" r:id="rId9" imgW="3124200" imgH="444500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2F8CCFAD-9515-42F6-B985-0BAF615C4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032375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EAFCAE53-C861-4E9A-9A51-FD428B626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694363"/>
          <a:ext cx="344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1" imgW="3441700" imgH="444500" progId="Equation.3">
                  <p:embed/>
                </p:oleObj>
              </mc:Choice>
              <mc:Fallback>
                <p:oleObj name="公式" r:id="rId11" imgW="3441700" imgH="444500" progId="Equation.3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EAFCAE53-C861-4E9A-9A51-FD428B626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694363"/>
                        <a:ext cx="344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Text Box 9">
            <a:extLst>
              <a:ext uri="{FF2B5EF4-FFF2-40B4-BE49-F238E27FC236}">
                <a16:creationId xmlns:a16="http://schemas.microsoft.com/office/drawing/2014/main" id="{4A373166-8D98-47FB-AD0C-7F564647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803275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8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>
            <a:extLst>
              <a:ext uri="{FF2B5EF4-FFF2-40B4-BE49-F238E27FC236}">
                <a16:creationId xmlns:a16="http://schemas.microsoft.com/office/drawing/2014/main" id="{0AEAAB6D-CCEA-464C-9516-543E7A524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774700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3" imgW="6223000" imgH="444500" progId="Equation.3">
                  <p:embed/>
                </p:oleObj>
              </mc:Choice>
              <mc:Fallback>
                <p:oleObj name="公式" r:id="rId3" imgW="6223000" imgH="444500" progId="Equation.3">
                  <p:embed/>
                  <p:pic>
                    <p:nvPicPr>
                      <p:cNvPr id="180226" name="Object 2">
                        <a:extLst>
                          <a:ext uri="{FF2B5EF4-FFF2-40B4-BE49-F238E27FC236}">
                            <a16:creationId xmlns:a16="http://schemas.microsoft.com/office/drawing/2014/main" id="{0AEAAB6D-CCEA-464C-9516-543E7A524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774700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BE0F271E-961A-4496-8EAD-DD2ED5F33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1628775"/>
          <a:ext cx="610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6108700" imgH="1028700" progId="Equation.3">
                  <p:embed/>
                </p:oleObj>
              </mc:Choice>
              <mc:Fallback>
                <p:oleObj name="Equation" r:id="rId5" imgW="6108700" imgH="1028700" progId="Equation.3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:a16="http://schemas.microsoft.com/office/drawing/2014/main" id="{BE0F271E-961A-4496-8EAD-DD2ED5F33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628775"/>
                        <a:ext cx="610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A2FD2413-2603-4826-B695-5F103BC80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2924175"/>
          <a:ext cx="419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4191000" imgH="1028700" progId="Equation.3">
                  <p:embed/>
                </p:oleObj>
              </mc:Choice>
              <mc:Fallback>
                <p:oleObj name="Equation" r:id="rId7" imgW="4191000" imgH="10287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A2FD2413-2603-4826-B695-5F103BC80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2924175"/>
                        <a:ext cx="419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886850F6-AD2C-4AC9-A8D5-9B7B4BA84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051300"/>
          <a:ext cx="2806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9" imgW="2806700" imgH="901700" progId="Equation.3">
                  <p:embed/>
                </p:oleObj>
              </mc:Choice>
              <mc:Fallback>
                <p:oleObj name="公式" r:id="rId9" imgW="2806700" imgH="90170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886850F6-AD2C-4AC9-A8D5-9B7B4BA84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051300"/>
                        <a:ext cx="2806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EA5A9251-59E2-47A3-A000-DB7062C3C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5229225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11" imgW="2362200" imgH="838200" progId="Equation.3">
                  <p:embed/>
                </p:oleObj>
              </mc:Choice>
              <mc:Fallback>
                <p:oleObj name="公式" r:id="rId11" imgW="2362200" imgH="838200" progId="Equation.3">
                  <p:embed/>
                  <p:pic>
                    <p:nvPicPr>
                      <p:cNvPr id="70662" name="Object 6">
                        <a:extLst>
                          <a:ext uri="{FF2B5EF4-FFF2-40B4-BE49-F238E27FC236}">
                            <a16:creationId xmlns:a16="http://schemas.microsoft.com/office/drawing/2014/main" id="{EA5A9251-59E2-47A3-A000-DB7062C3C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5229225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extLst>
              <a:ext uri="{FF2B5EF4-FFF2-40B4-BE49-F238E27FC236}">
                <a16:creationId xmlns:a16="http://schemas.microsoft.com/office/drawing/2014/main" id="{6A203CB7-14B4-4025-9924-AF8C6046F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7138" y="44370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70663" name="Object 7">
                        <a:extLst>
                          <a:ext uri="{FF2B5EF4-FFF2-40B4-BE49-F238E27FC236}">
                            <a16:creationId xmlns:a16="http://schemas.microsoft.com/office/drawing/2014/main" id="{6A203CB7-14B4-4025-9924-AF8C6046F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4370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>
            <a:extLst>
              <a:ext uri="{FF2B5EF4-FFF2-40B4-BE49-F238E27FC236}">
                <a16:creationId xmlns:a16="http://schemas.microsoft.com/office/drawing/2014/main" id="{54526AA3-2D81-4FD1-99B3-DC25BC24F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55895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70664" name="Object 8">
                        <a:extLst>
                          <a:ext uri="{FF2B5EF4-FFF2-40B4-BE49-F238E27FC236}">
                            <a16:creationId xmlns:a16="http://schemas.microsoft.com/office/drawing/2014/main" id="{54526AA3-2D81-4FD1-99B3-DC25BC24F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5895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>
            <a:extLst>
              <a:ext uri="{FF2B5EF4-FFF2-40B4-BE49-F238E27FC236}">
                <a16:creationId xmlns:a16="http://schemas.microsoft.com/office/drawing/2014/main" id="{6F99D60A-9F82-42A6-A427-B8A54BAF5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895350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3" imgW="5283200" imgH="444500" progId="Equation.3">
                  <p:embed/>
                </p:oleObj>
              </mc:Choice>
              <mc:Fallback>
                <p:oleObj name="公式" r:id="rId3" imgW="5283200" imgH="444500" progId="Equation.3">
                  <p:embed/>
                  <p:pic>
                    <p:nvPicPr>
                      <p:cNvPr id="181250" name="Object 2">
                        <a:extLst>
                          <a:ext uri="{FF2B5EF4-FFF2-40B4-BE49-F238E27FC236}">
                            <a16:creationId xmlns:a16="http://schemas.microsoft.com/office/drawing/2014/main" id="{6F99D60A-9F82-42A6-A427-B8A54BAF5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895350"/>
                        <a:ext cx="528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id="{7D543D36-67A4-4D84-BD4B-8E8441905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9925" y="1844675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939800" imgH="419100" progId="Equation.3">
                  <p:embed/>
                </p:oleObj>
              </mc:Choice>
              <mc:Fallback>
                <p:oleObj name="Equation" r:id="rId5" imgW="939800" imgH="419100" progId="Equation.3">
                  <p:embed/>
                  <p:pic>
                    <p:nvPicPr>
                      <p:cNvPr id="181251" name="Object 3">
                        <a:extLst>
                          <a:ext uri="{FF2B5EF4-FFF2-40B4-BE49-F238E27FC236}">
                            <a16:creationId xmlns:a16="http://schemas.microsoft.com/office/drawing/2014/main" id="{7D543D36-67A4-4D84-BD4B-8E8441905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844675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>
            <a:extLst>
              <a:ext uri="{FF2B5EF4-FFF2-40B4-BE49-F238E27FC236}">
                <a16:creationId xmlns:a16="http://schemas.microsoft.com/office/drawing/2014/main" id="{2CE48AC5-7D97-4554-9D11-B760A2F7E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0" y="1628775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7" imgW="2781300" imgH="838200" progId="Equation.3">
                  <p:embed/>
                </p:oleObj>
              </mc:Choice>
              <mc:Fallback>
                <p:oleObj name="公式" r:id="rId7" imgW="2781300" imgH="838200" progId="Equation.3">
                  <p:embed/>
                  <p:pic>
                    <p:nvPicPr>
                      <p:cNvPr id="181252" name="Object 4">
                        <a:extLst>
                          <a:ext uri="{FF2B5EF4-FFF2-40B4-BE49-F238E27FC236}">
                            <a16:creationId xmlns:a16="http://schemas.microsoft.com/office/drawing/2014/main" id="{2CE48AC5-7D97-4554-9D11-B760A2F7E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628775"/>
                        <a:ext cx="278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>
            <a:extLst>
              <a:ext uri="{FF2B5EF4-FFF2-40B4-BE49-F238E27FC236}">
                <a16:creationId xmlns:a16="http://schemas.microsoft.com/office/drawing/2014/main" id="{DFC05595-177A-418C-8BE7-399E4E188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751138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2"/>
                </a:solidFill>
              </a:rPr>
              <a:t>平均功率为</a:t>
            </a:r>
          </a:p>
        </p:txBody>
      </p:sp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D486EC92-3D24-4B12-B4BF-DB184A3CB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3644900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1803400" imgH="825500" progId="Equation.3">
                  <p:embed/>
                </p:oleObj>
              </mc:Choice>
              <mc:Fallback>
                <p:oleObj name="Equation" r:id="rId9" imgW="1803400" imgH="82550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D486EC92-3D24-4B12-B4BF-DB184A3CB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644900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FC54A15D-DF05-4349-A889-CFEBC063C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765175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3530600" imgH="889000" progId="Equation.3">
                  <p:embed/>
                </p:oleObj>
              </mc:Choice>
              <mc:Fallback>
                <p:oleObj name="Equation" r:id="rId3" imgW="3530600" imgH="889000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FC54A15D-DF05-4349-A889-CFEBC063C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765175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607F271D-5175-43CE-AB57-CD1AC15F6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1844675"/>
          <a:ext cx="308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5" imgW="3086100" imgH="838200" progId="Equation.3">
                  <p:embed/>
                </p:oleObj>
              </mc:Choice>
              <mc:Fallback>
                <p:oleObj name="公式" r:id="rId5" imgW="3086100" imgH="838200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607F271D-5175-43CE-AB57-CD1AC15F6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844675"/>
                        <a:ext cx="308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4">
            <a:extLst>
              <a:ext uri="{FF2B5EF4-FFF2-40B4-BE49-F238E27FC236}">
                <a16:creationId xmlns:a16="http://schemas.microsoft.com/office/drawing/2014/main" id="{B82D7803-758B-459C-B5C6-77235D8A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942975"/>
            <a:ext cx="151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</a:rPr>
              <a:t>方法</a:t>
            </a:r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</a:rPr>
              <a:t>2</a:t>
            </a: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6CF7FCCE-2B99-4638-9D7A-E5AB31794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2997200"/>
          <a:ext cx="568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5689600" imgH="901700" progId="Equation.3">
                  <p:embed/>
                </p:oleObj>
              </mc:Choice>
              <mc:Fallback>
                <p:oleObj name="Equation" r:id="rId7" imgW="5689600" imgH="90170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6CF7FCCE-2B99-4638-9D7A-E5AB31794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97200"/>
                        <a:ext cx="5689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8BCD92BF-8209-43B6-BE14-1D63FF4E1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4178300"/>
          <a:ext cx="400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9" imgW="4000500" imgH="901700" progId="Equation.3">
                  <p:embed/>
                </p:oleObj>
              </mc:Choice>
              <mc:Fallback>
                <p:oleObj name="公式" r:id="rId9" imgW="4000500" imgH="9017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8BCD92BF-8209-43B6-BE14-1D63FF4E1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178300"/>
                        <a:ext cx="4000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E4880953-2151-4C35-A2D4-A7883C074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5283200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11" imgW="2489200" imgH="838200" progId="Equation.3">
                  <p:embed/>
                </p:oleObj>
              </mc:Choice>
              <mc:Fallback>
                <p:oleObj name="公式" r:id="rId11" imgW="2489200" imgH="83820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E4880953-2151-4C35-A2D4-A7883C074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5283200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1A47DB9F-7310-4D96-AC14-AF55E805D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2197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1A47DB9F-7310-4D96-AC14-AF55E805D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197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7A14C70E-E8D2-419D-A500-5EA48C136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572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7A14C70E-E8D2-419D-A500-5EA48C136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5720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7B6D64DF-B986-4FB3-95AB-D50477C11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56530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公式" r:id="rId16" imgW="241195" imgH="152334" progId="Equation.3">
                  <p:embed/>
                </p:oleObj>
              </mc:Choice>
              <mc:Fallback>
                <p:oleObj name="公式" r:id="rId16" imgW="241195" imgH="152334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7B6D64DF-B986-4FB3-95AB-D50477C11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6530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6754D1F1-55AB-4723-BEB7-96147090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268414"/>
            <a:ext cx="832167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7.平稳过程的谱密度分析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(1)谱密度、平均功率，常用函数的付氏变换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 关系，白噪声过程；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(2)平稳过程通过线性系统的分析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①线性时不变系统；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②频率响应与脉冲响应；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③输出的均值和相关函数；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④线性系统的谱密度、互谱密度。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93D262A-9C51-4B93-AA4A-844EEBE0C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272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马尔可夫链与转移概率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DA192C4-C66A-46BF-9F46-8B425D6E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82888" y="1341439"/>
            <a:ext cx="7416800" cy="4967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定义</a:t>
            </a:r>
            <a:r>
              <a:rPr lang="zh-CN" altLang="en-US" b="1">
                <a:ea typeface="楷体_GB2312" pitchFamily="49" charset="-122"/>
              </a:rPr>
              <a:t>    设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)，</a:t>
            </a:r>
            <a:r>
              <a:rPr lang="en-US" altLang="zh-CN" b="1" i="1">
                <a:ea typeface="楷体_GB2312" pitchFamily="49" charset="-122"/>
              </a:rPr>
              <a:t>t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}为随机过程，若对任意正整数</a:t>
            </a:r>
            <a:r>
              <a:rPr lang="en-US" altLang="zh-CN" b="1" i="1">
                <a:ea typeface="楷体_GB2312" pitchFamily="49" charset="-122"/>
                <a:sym typeface="WP MathA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及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&lt; 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&lt; 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}&gt;0，</a:t>
            </a:r>
            <a:r>
              <a:rPr lang="zh-CN" altLang="en-US" b="1">
                <a:ea typeface="楷体_GB2312" pitchFamily="49" charset="-122"/>
              </a:rPr>
              <a:t>且条件分布</a:t>
            </a:r>
          </a:p>
          <a:p>
            <a:pPr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b="1">
                <a:ea typeface="楷体_GB2312" pitchFamily="49" charset="-122"/>
              </a:rPr>
              <a:t>=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}，</a:t>
            </a: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则称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)，</a:t>
            </a:r>
            <a:r>
              <a:rPr lang="en-US" altLang="zh-CN" b="1" i="1">
                <a:ea typeface="楷体_GB2312" pitchFamily="49" charset="-122"/>
              </a:rPr>
              <a:t>t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</a:t>
            </a:r>
            <a:r>
              <a:rPr lang="zh-CN" altLang="en-US" b="1">
                <a:ea typeface="楷体_GB2312" pitchFamily="49" charset="-122"/>
              </a:rPr>
              <a:t>为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马尔可夫过程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☆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,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i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表示过去，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i="1" baseline="-25000">
                <a:latin typeface="宋体" panose="02010600030101010101" pitchFamily="2" charset="-122"/>
              </a:rPr>
              <a:t>-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表示现在，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表示将来，马尔可夫过程表明：在已知现在状态的条件下，将来所处的状态与过去状态无关。</a:t>
            </a:r>
            <a:endParaRPr lang="en-US" altLang="zh-CN" b="1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9C99C6E6-D213-4AFE-8BF8-BB8CBA1B4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324600"/>
            <a:ext cx="6248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3" name="Line 5">
            <a:extLst>
              <a:ext uri="{FF2B5EF4-FFF2-40B4-BE49-F238E27FC236}">
                <a16:creationId xmlns:a16="http://schemas.microsoft.com/office/drawing/2014/main" id="{56F9AFC7-2CBA-48BD-A9F8-208C9284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17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4" name="Line 6">
            <a:extLst>
              <a:ext uri="{FF2B5EF4-FFF2-40B4-BE49-F238E27FC236}">
                <a16:creationId xmlns:a16="http://schemas.microsoft.com/office/drawing/2014/main" id="{2237548B-98FA-43B3-B3A6-155D2B4E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17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5" name="Line 7">
            <a:extLst>
              <a:ext uri="{FF2B5EF4-FFF2-40B4-BE49-F238E27FC236}">
                <a16:creationId xmlns:a16="http://schemas.microsoft.com/office/drawing/2014/main" id="{4696C766-FF9B-4B0A-86C1-300BD5E41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17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302D5BE-EE4E-49FF-865A-0EDA66669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</p:spPr>
        <p:txBody>
          <a:bodyPr/>
          <a:lstStyle/>
          <a:p>
            <a:pPr algn="r" eaLnBrk="1" hangingPunct="1"/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马尔可夫链与转移概率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BD80D2F-A657-45EB-AC0E-3D1AD631A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066800"/>
            <a:ext cx="7239000" cy="495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zh-CN" altLang="en-US" b="1">
                <a:ea typeface="楷体_GB2312" pitchFamily="49" charset="-122"/>
              </a:rPr>
              <a:t>   称条件概率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)=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n+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} </a:t>
            </a:r>
            <a:r>
              <a:rPr lang="zh-CN" altLang="en-US" b="1">
                <a:ea typeface="楷体_GB2312" pitchFamily="49" charset="-122"/>
              </a:rPr>
              <a:t>为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马尔可夫链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，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}在时刻</a:t>
            </a:r>
            <a:r>
              <a:rPr lang="en-US" altLang="zh-CN" b="1" i="1">
                <a:ea typeface="楷体_GB2312" pitchFamily="49" charset="-122"/>
                <a:sym typeface="WP MathA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P MathA"/>
              </a:rPr>
              <a:t>一步转移概率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简称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P MathA"/>
              </a:rPr>
              <a:t>转移概率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其中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P MathA"/>
              </a:rPr>
              <a:t>,</a:t>
            </a:r>
            <a:r>
              <a:rPr lang="en-US" altLang="zh-CN" b="1" i="1">
                <a:ea typeface="楷体_GB2312" pitchFamily="49" charset="-122"/>
                <a:sym typeface="WP MathA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zh-CN" altLang="en-US" b="1">
                <a:ea typeface="楷体_GB2312" pitchFamily="49" charset="-122"/>
              </a:rPr>
              <a:t> 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若对任意的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P MathA"/>
              </a:rPr>
              <a:t>,</a:t>
            </a:r>
            <a:r>
              <a:rPr lang="en-US" altLang="zh-CN" b="1" i="1">
                <a:ea typeface="楷体_GB2312" pitchFamily="49" charset="-122"/>
                <a:sym typeface="WP MathA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马尔可夫链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}的转移概率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与</a:t>
            </a:r>
            <a:r>
              <a:rPr lang="en-US" altLang="zh-CN" b="1" i="1">
                <a:ea typeface="楷体_GB2312" pitchFamily="49" charset="-122"/>
                <a:sym typeface="WP MathA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无关，则称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马尔可夫链是齐次的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，并记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Tx/>
              <a:buNone/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齐次马尔可夫链具有平稳转移概率，</a:t>
            </a:r>
            <a:endParaRPr lang="zh-CN" altLang="en-US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状态空间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={1, 2, 3,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}，</a:t>
            </a:r>
            <a:r>
              <a:rPr lang="zh-CN" altLang="en-US" b="1">
                <a:ea typeface="楷体_GB2312" pitchFamily="49" charset="-122"/>
              </a:rPr>
              <a:t>一步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转移概率为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DFC87D2-D10F-408E-8281-CC992C4A5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马尔可夫链与转移概率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A45AD62-C5E2-4902-99C6-A2E391C11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转移概率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性质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(1)  </a:t>
            </a:r>
            <a:r>
              <a:rPr lang="zh-CN" altLang="en-US" sz="4400" b="1">
                <a:ea typeface="楷体_GB2312" pitchFamily="49" charset="-122"/>
              </a:rPr>
              <a:t>    </a:t>
            </a:r>
            <a:r>
              <a:rPr lang="zh-CN" altLang="en-US" b="1">
                <a:ea typeface="楷体_GB2312" pitchFamily="49" charset="-122"/>
              </a:rPr>
              <a:t>                         (2)</a:t>
            </a:r>
            <a:r>
              <a:rPr lang="zh-CN" altLang="en-US" sz="4000" b="1"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P</a:t>
            </a:r>
            <a:r>
              <a:rPr lang="zh-CN" altLang="en-US" b="1">
                <a:ea typeface="楷体_GB2312" pitchFamily="49" charset="-122"/>
              </a:rPr>
              <a:t>称为随机矩阵</a:t>
            </a: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7284" name="Object 7">
            <a:extLst>
              <a:ext uri="{FF2B5EF4-FFF2-40B4-BE49-F238E27FC236}">
                <a16:creationId xmlns:a16="http://schemas.microsoft.com/office/drawing/2014/main" id="{FB248AF1-0199-4A06-A46D-AEA268AC3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1600201"/>
          <a:ext cx="5319713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1981200" imgH="1143000" progId="Equation.3">
                  <p:embed/>
                </p:oleObj>
              </mc:Choice>
              <mc:Fallback>
                <p:oleObj name="Equation" r:id="rId3" imgW="1981200" imgH="1143000" progId="Equation.3">
                  <p:embed/>
                  <p:pic>
                    <p:nvPicPr>
                      <p:cNvPr id="97284" name="Object 7">
                        <a:extLst>
                          <a:ext uri="{FF2B5EF4-FFF2-40B4-BE49-F238E27FC236}">
                            <a16:creationId xmlns:a16="http://schemas.microsoft.com/office/drawing/2014/main" id="{FB248AF1-0199-4A06-A46D-AEA268AC3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1600201"/>
                        <a:ext cx="5319713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8">
            <a:extLst>
              <a:ext uri="{FF2B5EF4-FFF2-40B4-BE49-F238E27FC236}">
                <a16:creationId xmlns:a16="http://schemas.microsoft.com/office/drawing/2014/main" id="{9F97B7C5-BE98-4B20-86A6-835CA2B6A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05401"/>
          <a:ext cx="24209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901309" imgH="241195" progId="Equation.3">
                  <p:embed/>
                </p:oleObj>
              </mc:Choice>
              <mc:Fallback>
                <p:oleObj name="Equation" r:id="rId5" imgW="901309" imgH="241195" progId="Equation.3">
                  <p:embed/>
                  <p:pic>
                    <p:nvPicPr>
                      <p:cNvPr id="97285" name="Object 8">
                        <a:extLst>
                          <a:ext uri="{FF2B5EF4-FFF2-40B4-BE49-F238E27FC236}">
                            <a16:creationId xmlns:a16="http://schemas.microsoft.com/office/drawing/2014/main" id="{9F97B7C5-BE98-4B20-86A6-835CA2B6A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1"/>
                        <a:ext cx="24209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9">
            <a:extLst>
              <a:ext uri="{FF2B5EF4-FFF2-40B4-BE49-F238E27FC236}">
                <a16:creationId xmlns:a16="http://schemas.microsoft.com/office/drawing/2014/main" id="{FF9FC607-85F2-4494-9A76-129CF8441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5264" y="5067300"/>
          <a:ext cx="25225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7" imgW="939392" imgH="355446" progId="Equation.3">
                  <p:embed/>
                </p:oleObj>
              </mc:Choice>
              <mc:Fallback>
                <p:oleObj name="Equation" r:id="rId7" imgW="939392" imgH="355446" progId="Equation.3">
                  <p:embed/>
                  <p:pic>
                    <p:nvPicPr>
                      <p:cNvPr id="97286" name="Object 9">
                        <a:extLst>
                          <a:ext uri="{FF2B5EF4-FFF2-40B4-BE49-F238E27FC236}">
                            <a16:creationId xmlns:a16="http://schemas.microsoft.com/office/drawing/2014/main" id="{FF9FC607-85F2-4494-9A76-129CF8441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4" y="5067300"/>
                        <a:ext cx="25225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1B8A524-2455-4D81-A271-60F02CA4D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马尔可夫链与转移概率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7FAF56C-F2BD-4AA7-A0E7-631EADD97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8763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例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b="1" dirty="0">
                <a:ea typeface="楷体_GB2312" pitchFamily="49" charset="-122"/>
                <a:sym typeface="Symbol" pitchFamily="18" charset="2"/>
              </a:rPr>
              <a:t>  具有吸收壁和反射壁的随机游动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ea typeface="楷体_GB2312" pitchFamily="49" charset="-122"/>
                <a:sym typeface="Symbol" pitchFamily="18" charset="2"/>
              </a:rPr>
              <a:t>状态空间{1,2,3,4}，1为吸收壁，4为反射壁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ea typeface="楷体_GB2312" pitchFamily="49" charset="-122"/>
                <a:sym typeface="Symbol" pitchFamily="18" charset="2"/>
              </a:rPr>
              <a:t>    状态转移图                  状态转移矩阵</a:t>
            </a: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F898715C-FFCC-4B32-9767-934370513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597276"/>
          <a:ext cx="294798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1181100" imgH="914400" progId="Equation.3">
                  <p:embed/>
                </p:oleObj>
              </mc:Choice>
              <mc:Fallback>
                <p:oleObj name="Equation" r:id="rId3" imgW="1181100" imgH="914400" progId="Equation.3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F898715C-FFCC-4B32-9767-934370513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97276"/>
                        <a:ext cx="2947988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BDBA5997-7F2C-460B-91A6-55076D7FD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886201"/>
          <a:ext cx="25146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CorelDRAW" r:id="rId5" imgW="2181225" imgH="1504950" progId="CorelDRAW.Graphic.10">
                  <p:embed/>
                </p:oleObj>
              </mc:Choice>
              <mc:Fallback>
                <p:oleObj name="CorelDRAW" r:id="rId5" imgW="2181225" imgH="1504950" progId="CorelDRAW.Graphic.10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BDBA5997-7F2C-460B-91A6-55076D7FD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1"/>
                        <a:ext cx="25146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82851C75-B436-4D70-AF31-5146D76E4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481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7" imgW="114250" imgH="228501" progId="Equation.3">
                  <p:embed/>
                </p:oleObj>
              </mc:Choice>
              <mc:Fallback>
                <p:oleObj name="Equation" r:id="rId7" imgW="114250" imgH="228501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82851C75-B436-4D70-AF31-5146D76E4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481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4066D7C8-D347-4743-86CE-BFE430D14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052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9" imgW="114250" imgH="228501" progId="Equation.3">
                  <p:embed/>
                </p:oleObj>
              </mc:Choice>
              <mc:Fallback>
                <p:oleObj name="Equation" r:id="rId9" imgW="114250" imgH="228501" progId="Equation.3">
                  <p:embed/>
                  <p:pic>
                    <p:nvPicPr>
                      <p:cNvPr id="98311" name="Object 7">
                        <a:extLst>
                          <a:ext uri="{FF2B5EF4-FFF2-40B4-BE49-F238E27FC236}">
                            <a16:creationId xmlns:a16="http://schemas.microsoft.com/office/drawing/2014/main" id="{4066D7C8-D347-4743-86CE-BFE430D14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604DA694-62E7-426B-9B0A-D639283B6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5339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10" imgW="114250" imgH="228501" progId="Equation.3">
                  <p:embed/>
                </p:oleObj>
              </mc:Choice>
              <mc:Fallback>
                <p:oleObj name="Equation" r:id="rId10" imgW="114250" imgH="228501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604DA694-62E7-426B-9B0A-D639283B6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339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2AC8680D-EA40-48D3-9872-0994E9ADD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5339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1" imgW="114250" imgH="228501" progId="Equation.3">
                  <p:embed/>
                </p:oleObj>
              </mc:Choice>
              <mc:Fallback>
                <p:oleObj name="Equation" r:id="rId11" imgW="114250" imgH="228501" progId="Equation.3">
                  <p:embed/>
                  <p:pic>
                    <p:nvPicPr>
                      <p:cNvPr id="98313" name="Object 9">
                        <a:extLst>
                          <a:ext uri="{FF2B5EF4-FFF2-40B4-BE49-F238E27FC236}">
                            <a16:creationId xmlns:a16="http://schemas.microsoft.com/office/drawing/2014/main" id="{2AC8680D-EA40-48D3-9872-0994E9ADD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339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id="{8D498B15-A90E-4B91-8780-4B9196103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5245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2" imgW="114250" imgH="228501" progId="Equation.3">
                  <p:embed/>
                </p:oleObj>
              </mc:Choice>
              <mc:Fallback>
                <p:oleObj name="Equation" r:id="rId12" imgW="114250" imgH="228501" progId="Equation.3">
                  <p:embed/>
                  <p:pic>
                    <p:nvPicPr>
                      <p:cNvPr id="98314" name="Object 10">
                        <a:extLst>
                          <a:ext uri="{FF2B5EF4-FFF2-40B4-BE49-F238E27FC236}">
                            <a16:creationId xmlns:a16="http://schemas.microsoft.com/office/drawing/2014/main" id="{8D498B15-A90E-4B91-8780-4B9196103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245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>
            <a:extLst>
              <a:ext uri="{FF2B5EF4-FFF2-40B4-BE49-F238E27FC236}">
                <a16:creationId xmlns:a16="http://schemas.microsoft.com/office/drawing/2014/main" id="{CC1FE6A2-2991-485E-9F67-A85266F4B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2578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3" imgW="114250" imgH="228501" progId="Equation.3">
                  <p:embed/>
                </p:oleObj>
              </mc:Choice>
              <mc:Fallback>
                <p:oleObj name="Equation" r:id="rId13" imgW="114250" imgH="228501" progId="Equation.3">
                  <p:embed/>
                  <p:pic>
                    <p:nvPicPr>
                      <p:cNvPr id="98315" name="Object 11">
                        <a:extLst>
                          <a:ext uri="{FF2B5EF4-FFF2-40B4-BE49-F238E27FC236}">
                            <a16:creationId xmlns:a16="http://schemas.microsoft.com/office/drawing/2014/main" id="{CC1FE6A2-2991-485E-9F67-A85266F4B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>
            <a:extLst>
              <a:ext uri="{FF2B5EF4-FFF2-40B4-BE49-F238E27FC236}">
                <a16:creationId xmlns:a16="http://schemas.microsoft.com/office/drawing/2014/main" id="{B254994E-F195-41DD-8A1C-268035FCE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40386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14" imgW="88707" imgH="164742" progId="Equation.3">
                  <p:embed/>
                </p:oleObj>
              </mc:Choice>
              <mc:Fallback>
                <p:oleObj name="Equation" r:id="rId14" imgW="88707" imgH="164742" progId="Equation.3">
                  <p:embed/>
                  <p:pic>
                    <p:nvPicPr>
                      <p:cNvPr id="98316" name="Object 12">
                        <a:extLst>
                          <a:ext uri="{FF2B5EF4-FFF2-40B4-BE49-F238E27FC236}">
                            <a16:creationId xmlns:a16="http://schemas.microsoft.com/office/drawing/2014/main" id="{B254994E-F195-41DD-8A1C-268035FCE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038600"/>
                        <a:ext cx="1809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>
            <a:extLst>
              <a:ext uri="{FF2B5EF4-FFF2-40B4-BE49-F238E27FC236}">
                <a16:creationId xmlns:a16="http://schemas.microsoft.com/office/drawing/2014/main" id="{FC89A225-B977-43A9-AA18-EA73C30EA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49530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16" imgW="88707" imgH="164742" progId="Equation.3">
                  <p:embed/>
                </p:oleObj>
              </mc:Choice>
              <mc:Fallback>
                <p:oleObj name="Equation" r:id="rId16" imgW="88707" imgH="164742" progId="Equation.3">
                  <p:embed/>
                  <p:pic>
                    <p:nvPicPr>
                      <p:cNvPr id="98317" name="Object 13">
                        <a:extLst>
                          <a:ext uri="{FF2B5EF4-FFF2-40B4-BE49-F238E27FC236}">
                            <a16:creationId xmlns:a16="http://schemas.microsoft.com/office/drawing/2014/main" id="{FC89A225-B977-43A9-AA18-EA73C30EA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953000"/>
                        <a:ext cx="1809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12191DF-3476-40E9-ABBE-BE28C39B0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ea typeface="黑体" panose="02010609060101010101" pitchFamily="49" charset="-122"/>
              </a:rPr>
              <a:t>4.1  </a:t>
            </a:r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马尔可夫链与转移概率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8265468-AAA2-45F3-8035-3B309A821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762000"/>
            <a:ext cx="7620000" cy="44196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zh-CN" altLang="en-US" b="1">
                <a:ea typeface="楷体_GB2312" pitchFamily="49" charset="-122"/>
              </a:rPr>
              <a:t>     称条件概率</a:t>
            </a:r>
            <a:r>
              <a:rPr lang="en-US" altLang="zh-CN" b="1" i="1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=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m+n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 i="1" baseline="-25000">
                <a:ea typeface="楷体_GB2312" pitchFamily="49" charset="-122"/>
              </a:rPr>
              <a:t>m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} </a:t>
            </a:r>
            <a:r>
              <a:rPr lang="zh-CN" altLang="en-US" b="1">
                <a:ea typeface="楷体_GB2312" pitchFamily="49" charset="-122"/>
              </a:rPr>
              <a:t>为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马尔可夫链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，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}的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  <a:sym typeface="WP MathA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P MathA"/>
              </a:rPr>
              <a:t>步转移概率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P MathA"/>
              </a:rPr>
              <a:t>,</a:t>
            </a:r>
            <a:r>
              <a:rPr lang="en-US" altLang="zh-CN" b="1" i="1">
                <a:ea typeface="楷体_GB2312" pitchFamily="49" charset="-122"/>
                <a:sym typeface="WP MathA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0,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1)。</a:t>
            </a:r>
          </a:p>
          <a:p>
            <a:pPr eaLnBrk="1" hangingPunct="1"/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  <a:sym typeface="WP MathA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P MathA"/>
              </a:rPr>
              <a:t>步转移矩阵</a:t>
            </a: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其中</a:t>
            </a:r>
            <a:r>
              <a:rPr lang="zh-CN" altLang="en-US" sz="4400" b="1"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baseline="30000">
                <a:ea typeface="楷体_GB2312" pitchFamily="49" charset="-122"/>
              </a:rPr>
              <a:t>(</a:t>
            </a:r>
            <a:r>
              <a:rPr lang="en-US" altLang="zh-CN" b="1" i="1" baseline="30000">
                <a:ea typeface="楷体_GB2312" pitchFamily="49" charset="-122"/>
              </a:rPr>
              <a:t>n</a:t>
            </a:r>
            <a:r>
              <a:rPr lang="en-US" altLang="zh-CN" b="1" baseline="30000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也为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随机矩阵</a:t>
            </a:r>
          </a:p>
        </p:txBody>
      </p:sp>
      <p:graphicFrame>
        <p:nvGraphicFramePr>
          <p:cNvPr id="99332" name="Object 7">
            <a:extLst>
              <a:ext uri="{FF2B5EF4-FFF2-40B4-BE49-F238E27FC236}">
                <a16:creationId xmlns:a16="http://schemas.microsoft.com/office/drawing/2014/main" id="{A77A56D6-B07F-4047-B0B6-34D816601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674689"/>
          <a:ext cx="8255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279279" imgH="253890" progId="Equation.3">
                  <p:embed/>
                </p:oleObj>
              </mc:Choice>
              <mc:Fallback>
                <p:oleObj name="Equation" r:id="rId3" imgW="279279" imgH="253890" progId="Equation.3">
                  <p:embed/>
                  <p:pic>
                    <p:nvPicPr>
                      <p:cNvPr id="99332" name="Object 7">
                        <a:extLst>
                          <a:ext uri="{FF2B5EF4-FFF2-40B4-BE49-F238E27FC236}">
                            <a16:creationId xmlns:a16="http://schemas.microsoft.com/office/drawing/2014/main" id="{A77A56D6-B07F-4047-B0B6-34D81660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674689"/>
                        <a:ext cx="8255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8">
            <a:extLst>
              <a:ext uri="{FF2B5EF4-FFF2-40B4-BE49-F238E27FC236}">
                <a16:creationId xmlns:a16="http://schemas.microsoft.com/office/drawing/2014/main" id="{94BCB129-6121-434B-B123-DD0D4ECFA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7339" y="2265364"/>
          <a:ext cx="22510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5" imgW="761669" imgH="253890" progId="Equation.3">
                  <p:embed/>
                </p:oleObj>
              </mc:Choice>
              <mc:Fallback>
                <p:oleObj name="公式" r:id="rId5" imgW="761669" imgH="253890" progId="Equation.3">
                  <p:embed/>
                  <p:pic>
                    <p:nvPicPr>
                      <p:cNvPr id="99333" name="Object 8">
                        <a:extLst>
                          <a:ext uri="{FF2B5EF4-FFF2-40B4-BE49-F238E27FC236}">
                            <a16:creationId xmlns:a16="http://schemas.microsoft.com/office/drawing/2014/main" id="{94BCB129-6121-434B-B123-DD0D4ECFA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9" y="2265364"/>
                        <a:ext cx="22510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9">
            <a:extLst>
              <a:ext uri="{FF2B5EF4-FFF2-40B4-BE49-F238E27FC236}">
                <a16:creationId xmlns:a16="http://schemas.microsoft.com/office/drawing/2014/main" id="{0796E076-73F7-42D0-885C-19772094E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2960689"/>
          <a:ext cx="41862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7" imgW="1701800" imgH="355600" progId="Equation.3">
                  <p:embed/>
                </p:oleObj>
              </mc:Choice>
              <mc:Fallback>
                <p:oleObj name="Equation" r:id="rId7" imgW="1701800" imgH="355600" progId="Equation.3">
                  <p:embed/>
                  <p:pic>
                    <p:nvPicPr>
                      <p:cNvPr id="99334" name="Object 9">
                        <a:extLst>
                          <a:ext uri="{FF2B5EF4-FFF2-40B4-BE49-F238E27FC236}">
                            <a16:creationId xmlns:a16="http://schemas.microsoft.com/office/drawing/2014/main" id="{0796E076-73F7-42D0-885C-19772094E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960689"/>
                        <a:ext cx="41862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">
            <a:extLst>
              <a:ext uri="{FF2B5EF4-FFF2-40B4-BE49-F238E27FC236}">
                <a16:creationId xmlns:a16="http://schemas.microsoft.com/office/drawing/2014/main" id="{068B0052-6D5E-496E-BC3C-16715F799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76801"/>
          <a:ext cx="50292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9" imgW="1993900" imgH="736600" progId="Equation.3">
                  <p:embed/>
                </p:oleObj>
              </mc:Choice>
              <mc:Fallback>
                <p:oleObj name="Equation" r:id="rId9" imgW="1993900" imgH="736600" progId="Equation.3">
                  <p:embed/>
                  <p:pic>
                    <p:nvPicPr>
                      <p:cNvPr id="99335" name="Object 10">
                        <a:extLst>
                          <a:ext uri="{FF2B5EF4-FFF2-40B4-BE49-F238E27FC236}">
                            <a16:creationId xmlns:a16="http://schemas.microsoft.com/office/drawing/2014/main" id="{068B0052-6D5E-496E-BC3C-16715F799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1"/>
                        <a:ext cx="50292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5496E23-C5FD-44BC-A392-8A65F22B3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4225" y="381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4.3 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状态空间的分解</a:t>
            </a:r>
          </a:p>
        </p:txBody>
      </p:sp>
      <p:graphicFrame>
        <p:nvGraphicFramePr>
          <p:cNvPr id="175108" name="Group 4">
            <a:extLst>
              <a:ext uri="{FF2B5EF4-FFF2-40B4-BE49-F238E27FC236}">
                <a16:creationId xmlns:a16="http://schemas.microsoft.com/office/drawing/2014/main" id="{0C6A5828-3797-4A78-90CA-221A344469AE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295400"/>
          <a:ext cx="7620000" cy="5257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285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隶书" panose="02010800040101010101" pitchFamily="2" charset="-122"/>
                        </a:rPr>
                        <a:t>周期性</a:t>
                      </a: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zh-CN" altLang="en-US" sz="3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华文隶书" panose="02010800040101010101" pitchFamily="2" charset="-122"/>
                        </a:rPr>
                        <a:t>常返性</a:t>
                      </a: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</a:t>
                      </a:r>
                      <a:endParaRPr kumimoji="1" lang="zh-CN" altLang="en-US" sz="3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正常返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&lt;∞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周期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&gt;1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非周期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遍历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非常返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零常返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=∞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常返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739" name="Object 46">
            <a:extLst>
              <a:ext uri="{FF2B5EF4-FFF2-40B4-BE49-F238E27FC236}">
                <a16:creationId xmlns:a16="http://schemas.microsoft.com/office/drawing/2014/main" id="{6DCD9761-BE75-467E-960F-B04841FC0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00401"/>
          <a:ext cx="17526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028254" imgH="431613" progId="Equation.DSMT4">
                  <p:embed/>
                </p:oleObj>
              </mc:Choice>
              <mc:Fallback>
                <p:oleObj name="Equation" r:id="rId3" imgW="1028254" imgH="431613" progId="Equation.DSMT4">
                  <p:embed/>
                  <p:pic>
                    <p:nvPicPr>
                      <p:cNvPr id="115739" name="Object 46">
                        <a:extLst>
                          <a:ext uri="{FF2B5EF4-FFF2-40B4-BE49-F238E27FC236}">
                            <a16:creationId xmlns:a16="http://schemas.microsoft.com/office/drawing/2014/main" id="{6DCD9761-BE75-467E-960F-B04841FC0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1"/>
                        <a:ext cx="17526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0" name="Object 47">
            <a:extLst>
              <a:ext uri="{FF2B5EF4-FFF2-40B4-BE49-F238E27FC236}">
                <a16:creationId xmlns:a16="http://schemas.microsoft.com/office/drawing/2014/main" id="{90312C03-5CB7-4493-AF88-8178478B6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038600"/>
          <a:ext cx="2057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939392" imgH="291973" progId="Equation.DSMT4">
                  <p:embed/>
                </p:oleObj>
              </mc:Choice>
              <mc:Fallback>
                <p:oleObj name="Equation" r:id="rId5" imgW="939392" imgH="291973" progId="Equation.DSMT4">
                  <p:embed/>
                  <p:pic>
                    <p:nvPicPr>
                      <p:cNvPr id="115740" name="Object 47">
                        <a:extLst>
                          <a:ext uri="{FF2B5EF4-FFF2-40B4-BE49-F238E27FC236}">
                            <a16:creationId xmlns:a16="http://schemas.microsoft.com/office/drawing/2014/main" id="{90312C03-5CB7-4493-AF88-8178478B6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38600"/>
                        <a:ext cx="20574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1" name="Object 48">
            <a:extLst>
              <a:ext uri="{FF2B5EF4-FFF2-40B4-BE49-F238E27FC236}">
                <a16:creationId xmlns:a16="http://schemas.microsoft.com/office/drawing/2014/main" id="{C0E23F95-B261-48AC-A92B-08C4AE03D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562600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927100" imgH="431800" progId="Equation.DSMT4">
                  <p:embed/>
                </p:oleObj>
              </mc:Choice>
              <mc:Fallback>
                <p:oleObj name="Equation" r:id="rId7" imgW="927100" imgH="431800" progId="Equation.DSMT4">
                  <p:embed/>
                  <p:pic>
                    <p:nvPicPr>
                      <p:cNvPr id="115741" name="Object 48">
                        <a:extLst>
                          <a:ext uri="{FF2B5EF4-FFF2-40B4-BE49-F238E27FC236}">
                            <a16:creationId xmlns:a16="http://schemas.microsoft.com/office/drawing/2014/main" id="{C0E23F95-B261-48AC-A92B-08C4AE03D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562600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2" name="Oval 49">
            <a:extLst>
              <a:ext uri="{FF2B5EF4-FFF2-40B4-BE49-F238E27FC236}">
                <a16:creationId xmlns:a16="http://schemas.microsoft.com/office/drawing/2014/main" id="{B6949E67-458D-47D1-8CEE-F4AD4CD4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4114800" cy="2209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115743" name="Oval 50">
            <a:extLst>
              <a:ext uri="{FF2B5EF4-FFF2-40B4-BE49-F238E27FC236}">
                <a16:creationId xmlns:a16="http://schemas.microsoft.com/office/drawing/2014/main" id="{94C447FF-0DF0-49DD-B610-FEE5095B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5791200" cy="31242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115744" name="Line 51">
            <a:extLst>
              <a:ext uri="{FF2B5EF4-FFF2-40B4-BE49-F238E27FC236}">
                <a16:creationId xmlns:a16="http://schemas.microsoft.com/office/drawing/2014/main" id="{1F40ECA5-0A51-4876-B169-031101379A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362200"/>
            <a:ext cx="0" cy="1905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745" name="Line 52">
            <a:extLst>
              <a:ext uri="{FF2B5EF4-FFF2-40B4-BE49-F238E27FC236}">
                <a16:creationId xmlns:a16="http://schemas.microsoft.com/office/drawing/2014/main" id="{3483B00F-41B3-4DE8-9AD7-C2CA09484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133600"/>
            <a:ext cx="0" cy="2819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746" name="Freeform 53">
            <a:extLst>
              <a:ext uri="{FF2B5EF4-FFF2-40B4-BE49-F238E27FC236}">
                <a16:creationId xmlns:a16="http://schemas.microsoft.com/office/drawing/2014/main" id="{7B9EF1F1-D3BC-4590-9E73-4D7E561A3B17}"/>
              </a:ext>
            </a:extLst>
          </p:cNvPr>
          <p:cNvSpPr>
            <a:spLocks/>
          </p:cNvSpPr>
          <p:nvPr/>
        </p:nvSpPr>
        <p:spPr bwMode="auto">
          <a:xfrm>
            <a:off x="5943600" y="3238500"/>
            <a:ext cx="2667000" cy="1638300"/>
          </a:xfrm>
          <a:custGeom>
            <a:avLst/>
            <a:gdLst>
              <a:gd name="T0" fmla="*/ 0 w 1680"/>
              <a:gd name="T1" fmla="*/ 2147483646 h 1032"/>
              <a:gd name="T2" fmla="*/ 2147483646 w 1680"/>
              <a:gd name="T3" fmla="*/ 2147483646 h 1032"/>
              <a:gd name="T4" fmla="*/ 2147483646 w 1680"/>
              <a:gd name="T5" fmla="*/ 2147483646 h 1032"/>
              <a:gd name="T6" fmla="*/ 0 60000 65536"/>
              <a:gd name="T7" fmla="*/ 0 60000 65536"/>
              <a:gd name="T8" fmla="*/ 0 60000 65536"/>
              <a:gd name="T9" fmla="*/ 0 w 1680"/>
              <a:gd name="T10" fmla="*/ 0 h 1032"/>
              <a:gd name="T11" fmla="*/ 1680 w 1680"/>
              <a:gd name="T12" fmla="*/ 1032 h 1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1032">
                <a:moveTo>
                  <a:pt x="0" y="1032"/>
                </a:moveTo>
                <a:cubicBezTo>
                  <a:pt x="124" y="684"/>
                  <a:pt x="248" y="336"/>
                  <a:pt x="528" y="168"/>
                </a:cubicBezTo>
                <a:cubicBezTo>
                  <a:pt x="808" y="0"/>
                  <a:pt x="1244" y="12"/>
                  <a:pt x="1680" y="24"/>
                </a:cubicBez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5747" name="Object 54">
            <a:extLst>
              <a:ext uri="{FF2B5EF4-FFF2-40B4-BE49-F238E27FC236}">
                <a16:creationId xmlns:a16="http://schemas.microsoft.com/office/drawing/2014/main" id="{D0B31075-6DA7-42E9-9CC2-4DB08EE18F5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688388" y="3500438"/>
          <a:ext cx="15033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9" imgW="914400" imgH="431800" progId="Equation.DSMT4">
                  <p:embed/>
                </p:oleObj>
              </mc:Choice>
              <mc:Fallback>
                <p:oleObj name="Equation" r:id="rId9" imgW="914400" imgH="431800" progId="Equation.DSMT4">
                  <p:embed/>
                  <p:pic>
                    <p:nvPicPr>
                      <p:cNvPr id="115747" name="Object 54">
                        <a:extLst>
                          <a:ext uri="{FF2B5EF4-FFF2-40B4-BE49-F238E27FC236}">
                            <a16:creationId xmlns:a16="http://schemas.microsoft.com/office/drawing/2014/main" id="{D0B31075-6DA7-42E9-9CC2-4DB08EE18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3500438"/>
                        <a:ext cx="1503362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BA5593F-0E32-40E9-B332-D19675DDC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graphicFrame>
        <p:nvGraphicFramePr>
          <p:cNvPr id="222211" name="Group 3">
            <a:extLst>
              <a:ext uri="{FF2B5EF4-FFF2-40B4-BE49-F238E27FC236}">
                <a16:creationId xmlns:a16="http://schemas.microsoft.com/office/drawing/2014/main" id="{8B538019-24B2-4A89-BE8F-A30431CBB21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505200" y="1828801"/>
          <a:ext cx="5715000" cy="353536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非常返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零常返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955" name="Object 27">
            <a:extLst>
              <a:ext uri="{FF2B5EF4-FFF2-40B4-BE49-F238E27FC236}">
                <a16:creationId xmlns:a16="http://schemas.microsoft.com/office/drawing/2014/main" id="{D4E13195-EC46-4AC4-8984-F35F88F90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971801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124955" name="Object 27">
                        <a:extLst>
                          <a:ext uri="{FF2B5EF4-FFF2-40B4-BE49-F238E27FC236}">
                            <a16:creationId xmlns:a16="http://schemas.microsoft.com/office/drawing/2014/main" id="{D4E13195-EC46-4AC4-8984-F35F88F90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1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6" name="Object 28">
            <a:extLst>
              <a:ext uri="{FF2B5EF4-FFF2-40B4-BE49-F238E27FC236}">
                <a16:creationId xmlns:a16="http://schemas.microsoft.com/office/drawing/2014/main" id="{8808BBDA-0ED9-4143-964F-C87E23E8A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8956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5" imgW="571252" imgH="253890" progId="Equation.DSMT4">
                  <p:embed/>
                </p:oleObj>
              </mc:Choice>
              <mc:Fallback>
                <p:oleObj name="Equation" r:id="rId5" imgW="571252" imgH="253890" progId="Equation.DSMT4">
                  <p:embed/>
                  <p:pic>
                    <p:nvPicPr>
                      <p:cNvPr id="124956" name="Object 28">
                        <a:extLst>
                          <a:ext uri="{FF2B5EF4-FFF2-40B4-BE49-F238E27FC236}">
                            <a16:creationId xmlns:a16="http://schemas.microsoft.com/office/drawing/2014/main" id="{8808BBDA-0ED9-4143-964F-C87E23E8A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956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7" name="Object 29">
            <a:extLst>
              <a:ext uri="{FF2B5EF4-FFF2-40B4-BE49-F238E27FC236}">
                <a16:creationId xmlns:a16="http://schemas.microsoft.com/office/drawing/2014/main" id="{F75C67CE-D290-48E3-9813-F5892F4A7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8150" y="2895601"/>
          <a:ext cx="1689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6" imgW="723586" imgH="444307" progId="Equation.DSMT4">
                  <p:embed/>
                </p:oleObj>
              </mc:Choice>
              <mc:Fallback>
                <p:oleObj name="Equation" r:id="rId6" imgW="723586" imgH="444307" progId="Equation.DSMT4">
                  <p:embed/>
                  <p:pic>
                    <p:nvPicPr>
                      <p:cNvPr id="124957" name="Object 29">
                        <a:extLst>
                          <a:ext uri="{FF2B5EF4-FFF2-40B4-BE49-F238E27FC236}">
                            <a16:creationId xmlns:a16="http://schemas.microsoft.com/office/drawing/2014/main" id="{F75C67CE-D290-48E3-9813-F5892F4A7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895601"/>
                        <a:ext cx="16891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8" name="Object 30">
            <a:extLst>
              <a:ext uri="{FF2B5EF4-FFF2-40B4-BE49-F238E27FC236}">
                <a16:creationId xmlns:a16="http://schemas.microsoft.com/office/drawing/2014/main" id="{7D330753-8575-47DA-BAD5-4B777265A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8100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8" imgW="571252" imgH="253890" progId="Equation.DSMT4">
                  <p:embed/>
                </p:oleObj>
              </mc:Choice>
              <mc:Fallback>
                <p:oleObj name="Equation" r:id="rId8" imgW="571252" imgH="253890" progId="Equation.DSMT4">
                  <p:embed/>
                  <p:pic>
                    <p:nvPicPr>
                      <p:cNvPr id="124958" name="Object 30">
                        <a:extLst>
                          <a:ext uri="{FF2B5EF4-FFF2-40B4-BE49-F238E27FC236}">
                            <a16:creationId xmlns:a16="http://schemas.microsoft.com/office/drawing/2014/main" id="{7D330753-8575-47DA-BAD5-4B777265A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9" name="Object 31">
            <a:extLst>
              <a:ext uri="{FF2B5EF4-FFF2-40B4-BE49-F238E27FC236}">
                <a16:creationId xmlns:a16="http://schemas.microsoft.com/office/drawing/2014/main" id="{A2C3C0CC-BC98-4F33-BB30-1E62DA792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025" y="3810000"/>
          <a:ext cx="21859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10" imgW="1167893" imgH="444307" progId="Equation.DSMT4">
                  <p:embed/>
                </p:oleObj>
              </mc:Choice>
              <mc:Fallback>
                <p:oleObj name="Equation" r:id="rId10" imgW="1167893" imgH="444307" progId="Equation.DSMT4">
                  <p:embed/>
                  <p:pic>
                    <p:nvPicPr>
                      <p:cNvPr id="124959" name="Object 31">
                        <a:extLst>
                          <a:ext uri="{FF2B5EF4-FFF2-40B4-BE49-F238E27FC236}">
                            <a16:creationId xmlns:a16="http://schemas.microsoft.com/office/drawing/2014/main" id="{A2C3C0CC-BC98-4F33-BB30-1E62DA792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3810000"/>
                        <a:ext cx="21859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0" name="Object 32">
            <a:extLst>
              <a:ext uri="{FF2B5EF4-FFF2-40B4-BE49-F238E27FC236}">
                <a16:creationId xmlns:a16="http://schemas.microsoft.com/office/drawing/2014/main" id="{0FA697C4-70BD-4BAE-8C1F-A202AC178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1524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2" imgW="876300" imgH="431800" progId="Equation.DSMT4">
                  <p:embed/>
                </p:oleObj>
              </mc:Choice>
              <mc:Fallback>
                <p:oleObj name="Equation" r:id="rId12" imgW="876300" imgH="431800" progId="Equation.DSMT4">
                  <p:embed/>
                  <p:pic>
                    <p:nvPicPr>
                      <p:cNvPr id="124960" name="Object 32">
                        <a:extLst>
                          <a:ext uri="{FF2B5EF4-FFF2-40B4-BE49-F238E27FC236}">
                            <a16:creationId xmlns:a16="http://schemas.microsoft.com/office/drawing/2014/main" id="{0FA697C4-70BD-4BAE-8C1F-A202AC178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1524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>
            <a:extLst>
              <a:ext uri="{FF2B5EF4-FFF2-40B4-BE49-F238E27FC236}">
                <a16:creationId xmlns:a16="http://schemas.microsoft.com/office/drawing/2014/main" id="{51FD8589-0D13-4729-9D89-0E6974284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95800"/>
          <a:ext cx="1524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4" imgW="876300" imgH="431800" progId="Equation.DSMT4">
                  <p:embed/>
                </p:oleObj>
              </mc:Choice>
              <mc:Fallback>
                <p:oleObj name="Equation" r:id="rId14" imgW="876300" imgH="431800" progId="Equation.DSMT4">
                  <p:embed/>
                  <p:pic>
                    <p:nvPicPr>
                      <p:cNvPr id="124961" name="Object 33">
                        <a:extLst>
                          <a:ext uri="{FF2B5EF4-FFF2-40B4-BE49-F238E27FC236}">
                            <a16:creationId xmlns:a16="http://schemas.microsoft.com/office/drawing/2014/main" id="{51FD8589-0D13-4729-9D89-0E6974284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95800"/>
                        <a:ext cx="1524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>
            <a:extLst>
              <a:ext uri="{FF2B5EF4-FFF2-40B4-BE49-F238E27FC236}">
                <a16:creationId xmlns:a16="http://schemas.microsoft.com/office/drawing/2014/main" id="{BA0DA4D2-4F1C-4880-9CA6-F23D2D916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572001"/>
          <a:ext cx="1722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16" imgW="990170" imgH="469696" progId="Equation.DSMT4">
                  <p:embed/>
                </p:oleObj>
              </mc:Choice>
              <mc:Fallback>
                <p:oleObj name="Equation" r:id="rId16" imgW="990170" imgH="469696" progId="Equation.DSMT4">
                  <p:embed/>
                  <p:pic>
                    <p:nvPicPr>
                      <p:cNvPr id="124962" name="Object 34">
                        <a:extLst>
                          <a:ext uri="{FF2B5EF4-FFF2-40B4-BE49-F238E27FC236}">
                            <a16:creationId xmlns:a16="http://schemas.microsoft.com/office/drawing/2014/main" id="{BA0DA4D2-4F1C-4880-9CA6-F23D2D916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72001"/>
                        <a:ext cx="1722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>
            <a:extLst>
              <a:ext uri="{FF2B5EF4-FFF2-40B4-BE49-F238E27FC236}">
                <a16:creationId xmlns:a16="http://schemas.microsoft.com/office/drawing/2014/main" id="{D949A3B5-B895-4197-AD60-1B6644F9C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8862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18" imgW="571252" imgH="253890" progId="Equation.DSMT4">
                  <p:embed/>
                </p:oleObj>
              </mc:Choice>
              <mc:Fallback>
                <p:oleObj name="Equation" r:id="rId18" imgW="571252" imgH="253890" progId="Equation.DSMT4">
                  <p:embed/>
                  <p:pic>
                    <p:nvPicPr>
                      <p:cNvPr id="124963" name="Object 35">
                        <a:extLst>
                          <a:ext uri="{FF2B5EF4-FFF2-40B4-BE49-F238E27FC236}">
                            <a16:creationId xmlns:a16="http://schemas.microsoft.com/office/drawing/2014/main" id="{D949A3B5-B895-4197-AD60-1B6644F9C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862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7CCE674-50D4-43A5-AF58-D8C14BCB0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533400"/>
            <a:ext cx="8001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>
                <a:solidFill>
                  <a:srgbClr val="0000FF"/>
                </a:solidFill>
                <a:ea typeface="隶书" pitchFamily="49" charset="-122"/>
              </a:rPr>
              <a:t>马尔可夫过程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  <a:ea typeface="方正姚体" pitchFamily="2" charset="-122"/>
              </a:rPr>
              <a:t>（无后效性）</a:t>
            </a:r>
            <a:r>
              <a:rPr lang="zh-CN" altLang="en-US" sz="1800"/>
              <a:t> </a:t>
            </a:r>
            <a:br>
              <a:rPr lang="zh-CN" altLang="en-US" sz="1800">
                <a:solidFill>
                  <a:srgbClr val="0000FF"/>
                </a:solidFill>
              </a:rPr>
            </a:br>
            <a:r>
              <a:rPr lang="zh-CN" altLang="en-US" sz="1800">
                <a:solidFill>
                  <a:srgbClr val="0000FF"/>
                </a:solidFill>
              </a:rPr>
              <a:t>                          </a:t>
            </a:r>
            <a:r>
              <a:rPr lang="zh-CN" altLang="en-US" sz="2800" b="1">
                <a:solidFill>
                  <a:srgbClr val="0000FF"/>
                </a:solidFill>
                <a:ea typeface="隶书" pitchFamily="49" charset="-122"/>
              </a:rPr>
              <a:t>马尔可夫链</a:t>
            </a:r>
            <a:r>
              <a:rPr lang="zh-CN" altLang="en-US" sz="1800">
                <a:solidFill>
                  <a:srgbClr val="FF0000"/>
                </a:solidFill>
                <a:ea typeface="方正姚体" pitchFamily="2" charset="-122"/>
              </a:rPr>
              <a:t>（状态、时间离散）</a:t>
            </a:r>
            <a:br>
              <a:rPr lang="zh-CN" altLang="en-US" sz="1800">
                <a:solidFill>
                  <a:srgbClr val="0000FF"/>
                </a:solidFill>
                <a:ea typeface="方正姚体" pitchFamily="2" charset="-122"/>
              </a:rPr>
            </a:br>
            <a:r>
              <a:rPr lang="zh-CN" altLang="en-US" sz="1800">
                <a:solidFill>
                  <a:srgbClr val="0000FF"/>
                </a:solidFill>
                <a:ea typeface="方正姚体" pitchFamily="2" charset="-122"/>
              </a:rPr>
              <a:t>                                            </a:t>
            </a:r>
            <a:r>
              <a:rPr lang="zh-CN" altLang="en-US" sz="2800" b="1">
                <a:solidFill>
                  <a:srgbClr val="0000FF"/>
                </a:solidFill>
                <a:ea typeface="隶书" pitchFamily="49" charset="-122"/>
              </a:rPr>
              <a:t>齐次马尔可夫链</a:t>
            </a:r>
            <a:r>
              <a:rPr lang="zh-CN" altLang="en-US" sz="1800">
                <a:solidFill>
                  <a:srgbClr val="FF0000"/>
                </a:solidFill>
                <a:ea typeface="方正姚体" pitchFamily="2" charset="-122"/>
              </a:rPr>
              <a:t>（转移概率与时间无关）</a:t>
            </a:r>
          </a:p>
        </p:txBody>
      </p:sp>
      <p:graphicFrame>
        <p:nvGraphicFramePr>
          <p:cNvPr id="151637" name="Group 85">
            <a:extLst>
              <a:ext uri="{FF2B5EF4-FFF2-40B4-BE49-F238E27FC236}">
                <a16:creationId xmlns:a16="http://schemas.microsoft.com/office/drawing/2014/main" id="{AC0DC063-E1ED-4667-82F5-8015FA925CE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90800" y="1828801"/>
          <a:ext cx="7620000" cy="43894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8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有限状态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不可约性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周期性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常返性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结    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零常返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存在无限个零常返状态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正常返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存在平稳分布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存在平稳分布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零常返、非常返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不存在平稳分布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51C2B0F-1A4E-488A-B217-2A93D30DD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7100" y="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5.1 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连续时间马尔可夫链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3C663A1-F3C1-4292-ADF5-CD72CCA78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7101" y="1143000"/>
            <a:ext cx="8143875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定义5.1</a:t>
            </a:r>
            <a:r>
              <a:rPr lang="zh-CN" altLang="en-US" b="1">
                <a:ea typeface="楷体_GB2312" pitchFamily="49" charset="-122"/>
              </a:rPr>
              <a:t>  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随机过程{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)，</a:t>
            </a:r>
            <a:r>
              <a:rPr lang="en-US" altLang="zh-CN" b="1" i="1">
                <a:ea typeface="楷体_GB2312" pitchFamily="49" charset="-122"/>
              </a:rPr>
              <a:t>t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}，状态空间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P MathA"/>
              </a:rPr>
              <a:t>=</a:t>
            </a:r>
            <a:r>
              <a:rPr lang="en-US" altLang="zh-CN" b="1">
                <a:ea typeface="楷体_GB2312" pitchFamily="49" charset="-122"/>
                <a:sym typeface="WP MathA"/>
              </a:rPr>
              <a:t>{0,1,2,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  <a:sym typeface="WP MathA"/>
              </a:rPr>
              <a:t>}，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若对任意0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&lt; 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ea typeface="楷体_GB2312" pitchFamily="49" charset="-122"/>
              </a:rPr>
              <a:t>+1</a:t>
            </a:r>
            <a:r>
              <a:rPr lang="zh-CN" altLang="en-US" b="1">
                <a:ea typeface="楷体_GB2312" pitchFamily="49" charset="-122"/>
              </a:rPr>
              <a:t>及非负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整数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宋体" panose="02010600030101010101" pitchFamily="2" charset="-122"/>
              </a:rPr>
              <a:t>+</a:t>
            </a:r>
            <a:r>
              <a:rPr lang="en-US" altLang="zh-CN" b="1" baseline="-25000">
                <a:ea typeface="楷体_GB2312" pitchFamily="49" charset="-122"/>
              </a:rPr>
              <a:t>1 </a:t>
            </a:r>
            <a:r>
              <a:rPr lang="en-US" altLang="zh-CN" b="1">
                <a:ea typeface="楷体_GB2312" pitchFamily="49" charset="-122"/>
              </a:rPr>
              <a:t>，</a:t>
            </a:r>
            <a:r>
              <a:rPr lang="zh-CN" altLang="en-US" b="1">
                <a:ea typeface="楷体_GB2312" pitchFamily="49" charset="-122"/>
              </a:rPr>
              <a:t>有</a:t>
            </a:r>
          </a:p>
          <a:p>
            <a:pPr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ea typeface="楷体_GB2312" pitchFamily="49" charset="-122"/>
              </a:rPr>
              <a:t>+1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ea typeface="楷体_GB2312" pitchFamily="49" charset="-122"/>
              </a:rPr>
              <a:t>+1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b="1">
                <a:ea typeface="楷体_GB2312" pitchFamily="49" charset="-122"/>
              </a:rPr>
              <a:t>                         =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ea typeface="楷体_GB2312" pitchFamily="49" charset="-122"/>
              </a:rPr>
              <a:t>+1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 baseline="-25000">
                <a:ea typeface="楷体_GB2312" pitchFamily="49" charset="-122"/>
              </a:rPr>
              <a:t>+1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}，</a:t>
            </a: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则称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)，</a:t>
            </a:r>
            <a:r>
              <a:rPr lang="en-US" altLang="zh-CN" b="1" i="1">
                <a:ea typeface="楷体_GB2312" pitchFamily="49" charset="-122"/>
              </a:rPr>
              <a:t>t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}</a:t>
            </a:r>
            <a:r>
              <a:rPr lang="zh-CN" altLang="en-US" b="1">
                <a:ea typeface="楷体_GB2312" pitchFamily="49" charset="-122"/>
              </a:rPr>
              <a:t>为</a:t>
            </a:r>
            <a:r>
              <a:rPr lang="zh-CN" altLang="en-US" b="1">
                <a:solidFill>
                  <a:srgbClr val="FF33CC"/>
                </a:solidFill>
                <a:ea typeface="黑体" panose="02010609060101010101" pitchFamily="49" charset="-122"/>
              </a:rPr>
              <a:t>连续时间马尔可夫链</a:t>
            </a:r>
            <a:r>
              <a:rPr lang="en-US" altLang="zh-CN" b="1"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33CC"/>
                </a:solidFill>
                <a:ea typeface="黑体" panose="02010609060101010101" pitchFamily="49" charset="-122"/>
                <a:sym typeface="WP MathA"/>
              </a:rPr>
              <a:t>   转移概率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：在</a:t>
            </a:r>
            <a:r>
              <a:rPr lang="en-US" altLang="zh-CN" b="1" i="1">
                <a:ea typeface="楷体_GB2312" pitchFamily="49" charset="-122"/>
                <a:sym typeface="WP MathA"/>
              </a:rPr>
              <a:t>s</a:t>
            </a:r>
            <a:r>
              <a:rPr lang="zh-CN" altLang="en-US" b="1">
                <a:ea typeface="楷体_GB2312" pitchFamily="49" charset="-122"/>
                <a:sym typeface="WP MathA"/>
              </a:rPr>
              <a:t>时刻处于状态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zh-CN" altLang="en-US" b="1">
                <a:ea typeface="楷体_GB2312" pitchFamily="49" charset="-122"/>
              </a:rPr>
              <a:t>，经过时间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zh-CN" altLang="en-US" b="1">
                <a:ea typeface="楷体_GB2312" pitchFamily="49" charset="-122"/>
              </a:rPr>
              <a:t>后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转移到</a:t>
            </a:r>
            <a:r>
              <a:rPr lang="zh-CN" altLang="en-US" b="1">
                <a:ea typeface="楷体_GB2312" pitchFamily="49" charset="-122"/>
                <a:sym typeface="WP MathA"/>
              </a:rPr>
              <a:t>状态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P MathA"/>
              </a:rPr>
              <a:t>的</a:t>
            </a:r>
            <a:r>
              <a:rPr lang="zh-CN" altLang="en-US" b="1">
                <a:ea typeface="楷体_GB2312" pitchFamily="49" charset="-122"/>
              </a:rPr>
              <a:t>概率</a:t>
            </a:r>
          </a:p>
          <a:p>
            <a:pPr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              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s,t</a:t>
            </a:r>
            <a:r>
              <a:rPr lang="en-US" altLang="zh-CN" b="1">
                <a:ea typeface="楷体_GB2312" pitchFamily="49" charset="-122"/>
              </a:rPr>
              <a:t>)=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{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s</a:t>
            </a:r>
            <a:r>
              <a:rPr lang="en-US" altLang="zh-CN" b="1">
                <a:ea typeface="楷体_GB2312" pitchFamily="49" charset="-122"/>
              </a:rPr>
              <a:t>+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b="1" i="1">
                <a:ea typeface="楷体_GB2312" pitchFamily="49" charset="-122"/>
              </a:rPr>
              <a:t>|X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s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} </a:t>
            </a:r>
            <a:endParaRPr lang="en-US" altLang="zh-CN" b="1">
              <a:latin typeface="楷体_GB2312" pitchFamily="49" charset="-122"/>
              <a:ea typeface="楷体_GB2312" pitchFamily="49" charset="-122"/>
              <a:sym typeface="WP Mat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DE53D7C-40D1-42A1-9027-9B817A5D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</p:spPr>
        <p:txBody>
          <a:bodyPr/>
          <a:lstStyle/>
          <a:p>
            <a:pPr algn="r" eaLnBrk="1" hangingPunct="1"/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5.1  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连续时间马尔可夫链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AC80C05-7285-42C1-888B-76B72496B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8382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   定义5.2</a:t>
            </a:r>
            <a:r>
              <a:rPr lang="zh-CN" altLang="en-US" b="1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齐次</a:t>
            </a:r>
            <a:r>
              <a:rPr lang="zh-CN" altLang="en-US" b="1">
                <a:solidFill>
                  <a:srgbClr val="FF33CC"/>
                </a:solidFill>
                <a:ea typeface="黑体" panose="02010609060101010101" pitchFamily="49" charset="-122"/>
                <a:sym typeface="WP MathA"/>
              </a:rPr>
              <a:t>转移概率  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s,t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  (与起始时刻</a:t>
            </a:r>
            <a:r>
              <a:rPr lang="en-US" altLang="zh-CN" b="1" i="1">
                <a:ea typeface="楷体_GB2312" pitchFamily="49" charset="-122"/>
              </a:rPr>
              <a:t>s</a:t>
            </a:r>
            <a:r>
              <a:rPr lang="zh-CN" altLang="en-US" b="1">
                <a:ea typeface="楷体_GB2312" pitchFamily="49" charset="-122"/>
              </a:rPr>
              <a:t>无关，只与时间间隔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zh-CN" altLang="en-US" b="1">
                <a:ea typeface="楷体_GB2312" pitchFamily="49" charset="-122"/>
              </a:rPr>
              <a:t>有关) </a:t>
            </a:r>
            <a:endParaRPr lang="zh-CN" altLang="en-US" b="1"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FF33CC"/>
                </a:solidFill>
                <a:ea typeface="黑体" panose="02010609060101010101" pitchFamily="49" charset="-122"/>
                <a:sym typeface="WP MathA"/>
              </a:rPr>
              <a:t>转移概率矩阵</a:t>
            </a:r>
            <a:r>
              <a:rPr lang="en-US" altLang="zh-CN" b="1" i="1">
                <a:ea typeface="楷体_GB2312" pitchFamily="49" charset="-122"/>
                <a:sym typeface="WP MathA"/>
              </a:rPr>
              <a:t>P</a:t>
            </a:r>
            <a:r>
              <a:rPr lang="en-US" altLang="zh-CN" b="1">
                <a:ea typeface="楷体_GB2312" pitchFamily="49" charset="-122"/>
                <a:sym typeface="WP MathA"/>
              </a:rPr>
              <a:t>(</a:t>
            </a:r>
            <a:r>
              <a:rPr lang="en-US" altLang="zh-CN" b="1" i="1">
                <a:ea typeface="楷体_GB2312" pitchFamily="49" charset="-122"/>
                <a:sym typeface="WP MathA"/>
              </a:rPr>
              <a:t>t</a:t>
            </a:r>
            <a:r>
              <a:rPr lang="en-US" altLang="zh-CN" b="1">
                <a:ea typeface="楷体_GB2312" pitchFamily="49" charset="-122"/>
                <a:sym typeface="WP MathA"/>
              </a:rPr>
              <a:t>)=(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ij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WP MathA"/>
              </a:rPr>
              <a:t>)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 ，</a:t>
            </a:r>
            <a:r>
              <a:rPr lang="en-US" altLang="zh-CN" b="1" i="1">
                <a:ea typeface="楷体_GB2312" pitchFamily="49" charset="-122"/>
                <a:sym typeface="WP MathA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P MathA"/>
              </a:rPr>
              <a:t>,</a:t>
            </a:r>
            <a:r>
              <a:rPr lang="en-US" altLang="zh-CN" b="1" i="1">
                <a:ea typeface="楷体_GB2312" pitchFamily="49" charset="-122"/>
                <a:sym typeface="WP MathA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ea typeface="楷体_GB2312" pitchFamily="49" charset="-122"/>
              </a:rPr>
              <a:t>t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性质：</a:t>
            </a:r>
            <a:r>
              <a:rPr lang="zh-CN" altLang="en-US" b="1">
                <a:ea typeface="楷体_GB2312" pitchFamily="49" charset="-122"/>
              </a:rPr>
              <a:t>若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zh-CN" altLang="en-US" b="1">
                <a:ea typeface="楷体_GB2312" pitchFamily="49" charset="-122"/>
              </a:rPr>
              <a:t>为过程在状态转移之前停留在状态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zh-CN" altLang="en-US" b="1">
                <a:ea typeface="楷体_GB2312" pitchFamily="49" charset="-122"/>
              </a:rPr>
              <a:t>的时间，则对</a:t>
            </a:r>
            <a:r>
              <a:rPr lang="en-US" altLang="zh-CN" b="1" i="1">
                <a:ea typeface="楷体_GB2312" pitchFamily="49" charset="-122"/>
              </a:rPr>
              <a:t>s, t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(1)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ea typeface="楷体_GB2312" pitchFamily="49" charset="-122"/>
              </a:rPr>
              <a:t>(2)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b="1" i="1" baseline="-25000">
                <a:ea typeface="楷体_GB2312" pitchFamily="49" charset="-122"/>
              </a:rPr>
              <a:t>i </a:t>
            </a:r>
            <a:r>
              <a:rPr lang="zh-CN" altLang="en-US" b="1">
                <a:ea typeface="楷体_GB2312" pitchFamily="49" charset="-122"/>
              </a:rPr>
              <a:t>服从指数分布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53078BAF-F6C3-4E04-AE8C-5B6EBA582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495801"/>
          <a:ext cx="5181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53078BAF-F6C3-4E04-AE8C-5B6EBA582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1"/>
                        <a:ext cx="5181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4FD7C5E-B8EA-466D-ADD9-4B6BF20D1A4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001713"/>
            <a:ext cx="8540750" cy="3886200"/>
          </a:xfrm>
        </p:spPr>
        <p:txBody>
          <a:bodyPr/>
          <a:lstStyle/>
          <a:p>
            <a:pPr marL="3411538" indent="-3411538" eaLnBrk="1" hangingPunct="1">
              <a:buNone/>
            </a:pPr>
            <a:r>
              <a:rPr lang="zh-CN" altLang="en-US" sz="2800" b="1"/>
              <a:t>概率论中的基本概念</a:t>
            </a:r>
            <a:r>
              <a:rPr lang="en-US" altLang="zh-CN" sz="2800" b="1"/>
              <a:t>——</a:t>
            </a:r>
          </a:p>
          <a:p>
            <a:pPr marL="3411538" indent="-3411538" eaLnBrk="1" hangingPunct="1">
              <a:buNone/>
            </a:pPr>
            <a:r>
              <a:rPr lang="en-US" altLang="zh-CN" sz="2800" b="1"/>
              <a:t>                                   </a:t>
            </a:r>
            <a:r>
              <a:rPr lang="zh-CN" altLang="en-US" sz="2800" b="1"/>
              <a:t>随机试验、样本空间、事件、概率、概率空间、条件概率、全概率。</a:t>
            </a:r>
          </a:p>
          <a:p>
            <a:pPr marL="3411538" indent="-3411538" eaLnBrk="1" hangingPunct="1">
              <a:buNone/>
            </a:pPr>
            <a:r>
              <a:rPr lang="zh-CN" altLang="en-US" sz="2800" b="1"/>
              <a:t>随机变量及分布函数</a:t>
            </a:r>
            <a:r>
              <a:rPr lang="en-US" altLang="zh-CN" sz="2800" b="1"/>
              <a:t>——</a:t>
            </a:r>
          </a:p>
          <a:p>
            <a:pPr marL="3411538" indent="-3411538" eaLnBrk="1" hangingPunct="1">
              <a:buNone/>
            </a:pPr>
            <a:r>
              <a:rPr lang="en-US" altLang="zh-CN" sz="2800" b="1"/>
              <a:t>                                   </a:t>
            </a:r>
            <a:r>
              <a:rPr lang="zh-CN" altLang="en-US" sz="2800" b="1"/>
              <a:t>随机变量、分布函数、随机变量函数的分布、</a:t>
            </a:r>
            <a:r>
              <a:rPr lang="en-US" altLang="zh-CN" sz="2800" b="1"/>
              <a:t>n</a:t>
            </a:r>
            <a:r>
              <a:rPr lang="zh-CN" altLang="en-US" sz="2800" b="1"/>
              <a:t>维随机变量、边际分布、条件分布。</a:t>
            </a:r>
          </a:p>
          <a:p>
            <a:pPr marL="3411538" indent="-3411538" eaLnBrk="1" hangingPunct="1">
              <a:buNone/>
            </a:pPr>
            <a:r>
              <a:rPr lang="zh-CN" altLang="en-US" sz="2800" b="1"/>
              <a:t>随机变量的数字特征</a:t>
            </a:r>
            <a:r>
              <a:rPr lang="en-US" altLang="zh-CN" sz="2800" b="1"/>
              <a:t>——</a:t>
            </a:r>
          </a:p>
          <a:p>
            <a:pPr marL="3411538" indent="-3411538" eaLnBrk="1" hangingPunct="1">
              <a:buNone/>
            </a:pPr>
            <a:r>
              <a:rPr lang="en-US" altLang="zh-CN" sz="2800" b="1"/>
              <a:t>                                   </a:t>
            </a:r>
            <a:r>
              <a:rPr lang="zh-CN" altLang="en-US" sz="2800" b="1"/>
              <a:t>统计平均、数学期望、方差、协方差、相关系数、相关性和统计独立。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72C8CCC-D9B7-4BD4-B853-BA72A238B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5334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  柯尔莫哥洛夫微分方程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0DEDCDE-E0E4-4A7A-9731-B0011F3CF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371600"/>
            <a:ext cx="76200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向后方程的矩阵形式：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QP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向前方程的矩阵形式：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)=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 i="1">
                <a:ea typeface="楷体_GB2312" pitchFamily="49" charset="-122"/>
              </a:rPr>
              <a:t>Q</a:t>
            </a:r>
            <a:endParaRPr lang="zh-CN" altLang="en-US" b="1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060" name="Object 10">
            <a:extLst>
              <a:ext uri="{FF2B5EF4-FFF2-40B4-BE49-F238E27FC236}">
                <a16:creationId xmlns:a16="http://schemas.microsoft.com/office/drawing/2014/main" id="{40294A24-779B-4D5B-B81A-C4F1732F9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402139"/>
          <a:ext cx="401161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1866900" imgH="914400" progId="Equation.3">
                  <p:embed/>
                </p:oleObj>
              </mc:Choice>
              <mc:Fallback>
                <p:oleObj name="Equation" r:id="rId3" imgW="1866900" imgH="914400" progId="Equation.3">
                  <p:embed/>
                  <p:pic>
                    <p:nvPicPr>
                      <p:cNvPr id="45060" name="Object 10">
                        <a:extLst>
                          <a:ext uri="{FF2B5EF4-FFF2-40B4-BE49-F238E27FC236}">
                            <a16:creationId xmlns:a16="http://schemas.microsoft.com/office/drawing/2014/main" id="{40294A24-779B-4D5B-B81A-C4F1732F9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402139"/>
                        <a:ext cx="4011612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>
            <a:extLst>
              <a:ext uri="{FF2B5EF4-FFF2-40B4-BE49-F238E27FC236}">
                <a16:creationId xmlns:a16="http://schemas.microsoft.com/office/drawing/2014/main" id="{D188EDC8-5313-4D62-A9DD-3D8B2DC1E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0489" y="2436814"/>
          <a:ext cx="693102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3225800" imgH="914400" progId="Equation.3">
                  <p:embed/>
                </p:oleObj>
              </mc:Choice>
              <mc:Fallback>
                <p:oleObj name="Equation" r:id="rId5" imgW="3225800" imgH="914400" progId="Equation.3">
                  <p:embed/>
                  <p:pic>
                    <p:nvPicPr>
                      <p:cNvPr id="45061" name="Object 11">
                        <a:extLst>
                          <a:ext uri="{FF2B5EF4-FFF2-40B4-BE49-F238E27FC236}">
                            <a16:creationId xmlns:a16="http://schemas.microsoft.com/office/drawing/2014/main" id="{D188EDC8-5313-4D62-A9DD-3D8B2DC1E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9" y="2436814"/>
                        <a:ext cx="693102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2">
            <a:extLst>
              <a:ext uri="{FF2B5EF4-FFF2-40B4-BE49-F238E27FC236}">
                <a16:creationId xmlns:a16="http://schemas.microsoft.com/office/drawing/2014/main" id="{BF0BC22C-0557-475E-89C7-0964D9867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0" y="4448176"/>
          <a:ext cx="28829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7" imgW="1447800" imgH="927100" progId="Equation.3">
                  <p:embed/>
                </p:oleObj>
              </mc:Choice>
              <mc:Fallback>
                <p:oleObj name="Equation" r:id="rId7" imgW="1447800" imgH="927100" progId="Equation.3">
                  <p:embed/>
                  <p:pic>
                    <p:nvPicPr>
                      <p:cNvPr id="45062" name="Object 12">
                        <a:extLst>
                          <a:ext uri="{FF2B5EF4-FFF2-40B4-BE49-F238E27FC236}">
                            <a16:creationId xmlns:a16="http://schemas.microsoft.com/office/drawing/2014/main" id="{BF0BC22C-0557-475E-89C7-0964D9867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448176"/>
                        <a:ext cx="288290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Rectangle 14">
            <a:extLst>
              <a:ext uri="{FF2B5EF4-FFF2-40B4-BE49-F238E27FC236}">
                <a16:creationId xmlns:a16="http://schemas.microsoft.com/office/drawing/2014/main" id="{439BB8BF-FDA8-4349-B3E2-14335077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754064"/>
            <a:ext cx="1003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221304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81">
            <a:extLst>
              <a:ext uri="{FF2B5EF4-FFF2-40B4-BE49-F238E27FC236}">
                <a16:creationId xmlns:a16="http://schemas.microsoft.com/office/drawing/2014/main" id="{7772ED14-843E-4F6A-9811-68366BA0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1"/>
            <a:ext cx="7010400" cy="34528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若排队系统具有下列性质: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(1) 顾客到达为泊松流，时间间隔服从参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数为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Euclid Symbol" pitchFamily="18" charset="2"/>
              </a:rPr>
              <a:t>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的负指数分布;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(2) 顾客服务时间服从参数为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Euclid Symbol" pitchFamily="18" charset="2"/>
              </a:rPr>
              <a:t> 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的负指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数分布;</a:t>
            </a:r>
          </a:p>
        </p:txBody>
      </p:sp>
      <p:sp>
        <p:nvSpPr>
          <p:cNvPr id="162819" name="Rectangle 83">
            <a:extLst>
              <a:ext uri="{FF2B5EF4-FFF2-40B4-BE49-F238E27FC236}">
                <a16:creationId xmlns:a16="http://schemas.microsoft.com/office/drawing/2014/main" id="{930EA716-8A22-4D5D-8EB3-F4355B4A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排队系统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6FC0D7-DB65-4EAA-8C2F-CC35B9C5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18050"/>
            <a:ext cx="6858000" cy="13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则排队系统的随机过程{</a:t>
            </a:r>
            <a:r>
              <a:rPr lang="en-US" altLang="zh-CN" sz="2800" b="1">
                <a:solidFill>
                  <a:srgbClr val="000000"/>
                </a:solidFill>
              </a:rPr>
              <a:t>N(t),t&gt;=0}</a:t>
            </a:r>
            <a:r>
              <a:rPr lang="zh-CN" altLang="en-US" sz="2800" b="1">
                <a:solidFill>
                  <a:srgbClr val="000000"/>
                </a:solidFill>
              </a:rPr>
              <a:t>具有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马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  尔可夫性质,</a:t>
            </a:r>
            <a:r>
              <a:rPr lang="zh-CN" altLang="en-US" sz="2800" b="1">
                <a:solidFill>
                  <a:srgbClr val="000000"/>
                </a:solidFill>
              </a:rPr>
              <a:t> 为</a:t>
            </a:r>
            <a:r>
              <a:rPr lang="zh-CN" altLang="en-US" sz="2800" b="1">
                <a:solidFill>
                  <a:srgbClr val="FF0000"/>
                </a:solidFill>
              </a:rPr>
              <a:t>一个生灭过程.</a:t>
            </a:r>
            <a:endParaRPr lang="zh-CN" alt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nimBg="1"/>
      <p:bldP spid="162819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8">
            <a:extLst>
              <a:ext uri="{FF2B5EF4-FFF2-40B4-BE49-F238E27FC236}">
                <a16:creationId xmlns:a16="http://schemas.microsoft.com/office/drawing/2014/main" id="{C71C1702-754E-491A-B4C4-11F1790E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1"/>
            <a:ext cx="429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21304"/>
                </a:solidFill>
                <a:latin typeface="宋体" panose="02010600030101010101" pitchFamily="2" charset="-122"/>
              </a:rPr>
              <a:t>(四) 排队系统状态转移图</a:t>
            </a:r>
          </a:p>
        </p:txBody>
      </p:sp>
      <p:pic>
        <p:nvPicPr>
          <p:cNvPr id="163843" name="Picture 59" descr="图9">
            <a:extLst>
              <a:ext uri="{FF2B5EF4-FFF2-40B4-BE49-F238E27FC236}">
                <a16:creationId xmlns:a16="http://schemas.microsoft.com/office/drawing/2014/main" id="{F074C900-0D63-4197-ACF5-3FCF9772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7772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2">
            <a:extLst>
              <a:ext uri="{FF2B5EF4-FFF2-40B4-BE49-F238E27FC236}">
                <a16:creationId xmlns:a16="http://schemas.microsoft.com/office/drawing/2014/main" id="{999EBDDF-AF70-43EF-9ABE-D68C99CA163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8077200" cy="2281238"/>
            <a:chOff x="528" y="2640"/>
            <a:chExt cx="4416" cy="1437"/>
          </a:xfrm>
        </p:grpSpPr>
        <p:sp>
          <p:nvSpPr>
            <p:cNvPr id="143365" name="Text Box 148">
              <a:extLst>
                <a:ext uri="{FF2B5EF4-FFF2-40B4-BE49-F238E27FC236}">
                  <a16:creationId xmlns:a16="http://schemas.microsoft.com/office/drawing/2014/main" id="{73FED14A-4344-404E-8085-3FAF82220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4416" cy="14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在任意状态</a:t>
              </a:r>
              <a:r>
                <a:rPr lang="en-US" altLang="zh-CN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n</a:t>
              </a:r>
              <a:r>
                <a:rPr lang="zh-CN" altLang="en-US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达到稳态平衡的条件：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     产生该状态的平均速率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         =该状态转变成其他状态的平均速率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Tahoma" panose="020B0604030504040204" pitchFamily="34" charset="0"/>
                </a:rPr>
                <a:t>                      （流入=流出）</a:t>
              </a:r>
            </a:p>
          </p:txBody>
        </p:sp>
        <p:sp>
          <p:nvSpPr>
            <p:cNvPr id="143366" name="Line 149">
              <a:extLst>
                <a:ext uri="{FF2B5EF4-FFF2-40B4-BE49-F238E27FC236}">
                  <a16:creationId xmlns:a16="http://schemas.microsoft.com/office/drawing/2014/main" id="{648A1A27-CDBE-4602-AC20-8945987FD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408"/>
              <a:ext cx="2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367" name="Line 151">
              <a:extLst>
                <a:ext uri="{FF2B5EF4-FFF2-40B4-BE49-F238E27FC236}">
                  <a16:creationId xmlns:a16="http://schemas.microsoft.com/office/drawing/2014/main" id="{D7652D59-C272-4281-8FCD-848C0B65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44"/>
              <a:ext cx="33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3" descr="图9">
            <a:extLst>
              <a:ext uri="{FF2B5EF4-FFF2-40B4-BE49-F238E27FC236}">
                <a16:creationId xmlns:a16="http://schemas.microsoft.com/office/drawing/2014/main" id="{F2FB7C76-549C-4E83-A6AB-FC48327C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772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Rectangle 4">
            <a:extLst>
              <a:ext uri="{FF2B5EF4-FFF2-40B4-BE49-F238E27FC236}">
                <a16:creationId xmlns:a16="http://schemas.microsoft.com/office/drawing/2014/main" id="{D3393CE6-6F2B-41B5-B223-CC4B6093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457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baseline="30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4388" name="Object 5">
            <a:extLst>
              <a:ext uri="{FF2B5EF4-FFF2-40B4-BE49-F238E27FC236}">
                <a16:creationId xmlns:a16="http://schemas.microsoft.com/office/drawing/2014/main" id="{2B264C44-BA2B-4897-8A33-2677952ED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038601"/>
          <a:ext cx="45354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Microsoft 公式 3.0" r:id="rId4" imgW="749300" imgH="228600" progId="Equation.3">
                  <p:embed/>
                </p:oleObj>
              </mc:Choice>
              <mc:Fallback>
                <p:oleObj name="Microsoft 公式 3.0" r:id="rId4" imgW="749300" imgH="228600" progId="Equation.3">
                  <p:embed/>
                  <p:pic>
                    <p:nvPicPr>
                      <p:cNvPr id="144388" name="Object 5">
                        <a:extLst>
                          <a:ext uri="{FF2B5EF4-FFF2-40B4-BE49-F238E27FC236}">
                            <a16:creationId xmlns:a16="http://schemas.microsoft.com/office/drawing/2014/main" id="{2B264C44-BA2B-4897-8A33-2677952ED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38601"/>
                        <a:ext cx="45354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3" descr="图9">
            <a:extLst>
              <a:ext uri="{FF2B5EF4-FFF2-40B4-BE49-F238E27FC236}">
                <a16:creationId xmlns:a16="http://schemas.microsoft.com/office/drawing/2014/main" id="{E161AA52-6E1F-406E-B0D1-DFCDBEF5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7772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4">
            <a:extLst>
              <a:ext uri="{FF2B5EF4-FFF2-40B4-BE49-F238E27FC236}">
                <a16:creationId xmlns:a16="http://schemas.microsoft.com/office/drawing/2014/main" id="{5CC954BD-C6D7-4A39-98D7-290DCBE3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38400"/>
            <a:ext cx="457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baseline="30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5412" name="Object 5">
            <a:extLst>
              <a:ext uri="{FF2B5EF4-FFF2-40B4-BE49-F238E27FC236}">
                <a16:creationId xmlns:a16="http://schemas.microsoft.com/office/drawing/2014/main" id="{DB4348D6-5929-411F-89DF-3F20458B8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4343401"/>
          <a:ext cx="7489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4" imgW="1574800" imgH="228600" progId="Equation.3">
                  <p:embed/>
                </p:oleObj>
              </mc:Choice>
              <mc:Fallback>
                <p:oleObj name="公式" r:id="rId4" imgW="1574800" imgH="228600" progId="Equation.3">
                  <p:embed/>
                  <p:pic>
                    <p:nvPicPr>
                      <p:cNvPr id="145412" name="Object 5">
                        <a:extLst>
                          <a:ext uri="{FF2B5EF4-FFF2-40B4-BE49-F238E27FC236}">
                            <a16:creationId xmlns:a16="http://schemas.microsoft.com/office/drawing/2014/main" id="{DB4348D6-5929-411F-89DF-3F20458B8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343401"/>
                        <a:ext cx="74898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3" descr="图9">
            <a:extLst>
              <a:ext uri="{FF2B5EF4-FFF2-40B4-BE49-F238E27FC236}">
                <a16:creationId xmlns:a16="http://schemas.microsoft.com/office/drawing/2014/main" id="{F71D2440-809B-4BB2-BB07-A7DB3452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7772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5">
            <a:extLst>
              <a:ext uri="{FF2B5EF4-FFF2-40B4-BE49-F238E27FC236}">
                <a16:creationId xmlns:a16="http://schemas.microsoft.com/office/drawing/2014/main" id="{34ECBFFF-B64E-4BF0-B49A-E345489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6096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baseline="30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6436" name="Object 6">
            <a:extLst>
              <a:ext uri="{FF2B5EF4-FFF2-40B4-BE49-F238E27FC236}">
                <a16:creationId xmlns:a16="http://schemas.microsoft.com/office/drawing/2014/main" id="{8D3F6912-1568-42F0-81B2-F572EE21C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191000"/>
          <a:ext cx="6985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4" imgW="2095500" imgH="228600" progId="Equation.3">
                  <p:embed/>
                </p:oleObj>
              </mc:Choice>
              <mc:Fallback>
                <p:oleObj name="公式" r:id="rId4" imgW="2095500" imgH="228600" progId="Equation.3">
                  <p:embed/>
                  <p:pic>
                    <p:nvPicPr>
                      <p:cNvPr id="146436" name="Object 6">
                        <a:extLst>
                          <a:ext uri="{FF2B5EF4-FFF2-40B4-BE49-F238E27FC236}">
                            <a16:creationId xmlns:a16="http://schemas.microsoft.com/office/drawing/2014/main" id="{8D3F6912-1568-42F0-81B2-F572EE21C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6985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图9">
            <a:extLst>
              <a:ext uri="{FF2B5EF4-FFF2-40B4-BE49-F238E27FC236}">
                <a16:creationId xmlns:a16="http://schemas.microsoft.com/office/drawing/2014/main" id="{8770FE5F-A9CA-4017-9EFE-D133B730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7772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4">
            <a:extLst>
              <a:ext uri="{FF2B5EF4-FFF2-40B4-BE49-F238E27FC236}">
                <a16:creationId xmlns:a16="http://schemas.microsoft.com/office/drawing/2014/main" id="{BB6812E6-9597-4723-8236-272616B6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62200"/>
            <a:ext cx="6096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baseline="30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7460" name="Object 5">
            <a:extLst>
              <a:ext uri="{FF2B5EF4-FFF2-40B4-BE49-F238E27FC236}">
                <a16:creationId xmlns:a16="http://schemas.microsoft.com/office/drawing/2014/main" id="{52507C45-5FF1-4AEC-9574-45BF361B8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4038601"/>
          <a:ext cx="7129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4" imgW="1981200" imgH="228600" progId="Equation.3">
                  <p:embed/>
                </p:oleObj>
              </mc:Choice>
              <mc:Fallback>
                <p:oleObj name="公式" r:id="rId4" imgW="1981200" imgH="228600" progId="Equation.3">
                  <p:embed/>
                  <p:pic>
                    <p:nvPicPr>
                      <p:cNvPr id="147460" name="Object 5">
                        <a:extLst>
                          <a:ext uri="{FF2B5EF4-FFF2-40B4-BE49-F238E27FC236}">
                            <a16:creationId xmlns:a16="http://schemas.microsoft.com/office/drawing/2014/main" id="{52507C45-5FF1-4AEC-9574-45BF361B8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038601"/>
                        <a:ext cx="71294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D4528D1F-EF8E-4DE9-ADE3-06AB69AA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765176"/>
            <a:ext cx="7924800" cy="22272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1" tIns="45714" rIns="91431" bIns="45714">
            <a:spAutoFit/>
          </a:bodyPr>
          <a:lstStyle/>
          <a:p>
            <a:pPr algn="just">
              <a:defRPr/>
            </a:pPr>
            <a:r>
              <a:rPr lang="zh-CN" altLang="en-US" sz="28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 pitchFamily="2" charset="2"/>
              </a:rPr>
              <a:t>例</a:t>
            </a:r>
            <a:r>
              <a:rPr lang="en-US" altLang="zh-CN" sz="28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P MathA" pitchFamily="2" charset="2"/>
              </a:rPr>
              <a:t>9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一个圆周上共有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格（按顺时针排列），一个质点在该圆周上作随机游动，移动的规则是：质点总是以概率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顺时针游动一格， 以概率</a:t>
            </a:r>
          </a:p>
          <a:p>
            <a:pPr algn="just">
              <a:defRPr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                             逆时针游动一格。试求转移概率矩阵。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863FD8E-45EC-4345-B3E5-0E4C3D71F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1989138"/>
          <a:ext cx="1803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公式" r:id="rId4" imgW="558558" imgH="203112" progId="Equation.3">
                  <p:embed/>
                </p:oleObj>
              </mc:Choice>
              <mc:Fallback>
                <p:oleObj name="公式" r:id="rId4" imgW="558558" imgH="203112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F863FD8E-45EC-4345-B3E5-0E4C3D71F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989138"/>
                        <a:ext cx="18034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1361D01F-462E-42D9-9F30-6BA27E65E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3352800"/>
          <a:ext cx="418465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6" imgW="2006600" imgH="1371600" progId="Equation.DSMT4">
                  <p:embed/>
                </p:oleObj>
              </mc:Choice>
              <mc:Fallback>
                <p:oleObj name="Equation" r:id="rId6" imgW="2006600" imgH="1371600" progId="Equation.DSMT4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1361D01F-462E-42D9-9F30-6BA27E65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352800"/>
                        <a:ext cx="4184650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F6ED4098-6EF5-4FF8-82B1-E7663FCDC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6325" y="2492376"/>
          <a:ext cx="29098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8" imgW="901309" imgH="203112" progId="Equation.DSMT4">
                  <p:embed/>
                </p:oleObj>
              </mc:Choice>
              <mc:Fallback>
                <p:oleObj name="Equation" r:id="rId8" imgW="901309" imgH="203112" progId="Equation.DSMT4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F6ED4098-6EF5-4FF8-82B1-E7663FCDC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492376"/>
                        <a:ext cx="29098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>
            <a:extLst>
              <a:ext uri="{FF2B5EF4-FFF2-40B4-BE49-F238E27FC236}">
                <a16:creationId xmlns:a16="http://schemas.microsoft.com/office/drawing/2014/main" id="{C4EFA120-EE4A-43EA-A600-4046C819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"/>
            <a:ext cx="8077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{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</a:rPr>
              <a:t>, n</a:t>
            </a:r>
            <a:r>
              <a:rPr lang="en-US" altLang="zh-CN" sz="2800" b="1" dirty="0">
                <a:solidFill>
                  <a:srgbClr val="000000"/>
                </a:solidFill>
                <a:cs typeface="Arial" panose="020B0604020202020204" pitchFamily="34" charset="0"/>
              </a:rPr>
              <a:t>≥0}</a:t>
            </a:r>
            <a:r>
              <a:rPr lang="zh-CN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是描述天气变化的齐次马尔科夫链，状态空间为</a:t>
            </a:r>
            <a:r>
              <a:rPr lang="en-US" altLang="zh-CN" sz="2800" b="1" i="1" dirty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cs typeface="Arial" panose="020B0604020202020204" pitchFamily="34" charset="0"/>
              </a:rPr>
              <a:t>={0,1},</a:t>
            </a:r>
            <a:r>
              <a:rPr lang="zh-CN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  <a:cs typeface="Arial" panose="020B0604020202020204" pitchFamily="34" charset="0"/>
              </a:rPr>
              <a:t>0,1</a:t>
            </a:r>
            <a:r>
              <a:rPr lang="zh-CN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分别表示有雨和无雨，</a:t>
            </a:r>
            <a:r>
              <a:rPr lang="en-US" altLang="zh-CN" sz="2800" b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的一步转移概率矩阵为</a:t>
            </a:r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6D8BC70A-EC19-4AC5-AFB2-BC2038CFD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1"/>
          <a:ext cx="2209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977900" imgH="457200" progId="Equation.DSMT4">
                  <p:embed/>
                </p:oleObj>
              </mc:Choice>
              <mc:Fallback>
                <p:oleObj name="Equation" r:id="rId3" imgW="977900" imgH="457200" progId="Equation.DSMT4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6D8BC70A-EC19-4AC5-AFB2-BC2038CFD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1"/>
                        <a:ext cx="22098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>
            <a:extLst>
              <a:ext uri="{FF2B5EF4-FFF2-40B4-BE49-F238E27FC236}">
                <a16:creationId xmlns:a16="http://schemas.microsoft.com/office/drawing/2014/main" id="{FE6E1EB9-9D83-4DBF-9A19-6CD72005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6601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试对任意的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j</a:t>
            </a:r>
            <a:r>
              <a:rPr lang="en-US" altLang="zh-CN" sz="2800" b="1">
                <a:solidFill>
                  <a:srgbClr val="000000"/>
                </a:solidFill>
              </a:rPr>
              <a:t>∈</a:t>
            </a:r>
            <a:r>
              <a:rPr lang="en-US" altLang="zh-CN" sz="2800" b="1" i="1">
                <a:solidFill>
                  <a:srgbClr val="000000"/>
                </a:solidFill>
              </a:rPr>
              <a:t>S,</a:t>
            </a:r>
            <a:r>
              <a:rPr lang="zh-CN" altLang="en-US" sz="2800" b="1">
                <a:solidFill>
                  <a:srgbClr val="000000"/>
                </a:solidFill>
              </a:rPr>
              <a:t>计算三步转移概率</a:t>
            </a:r>
          </a:p>
        </p:txBody>
      </p:sp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97387A00-4233-4136-BBD0-2F6EDAD21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200401"/>
          <a:ext cx="685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5" imgW="266469" imgH="253780" progId="Equation.DSMT4">
                  <p:embed/>
                </p:oleObj>
              </mc:Choice>
              <mc:Fallback>
                <p:oleObj name="Equation" r:id="rId5" imgW="266469" imgH="253780" progId="Equation.DSMT4">
                  <p:embed/>
                  <p:pic>
                    <p:nvPicPr>
                      <p:cNvPr id="66567" name="Object 7">
                        <a:extLst>
                          <a:ext uri="{FF2B5EF4-FFF2-40B4-BE49-F238E27FC236}">
                            <a16:creationId xmlns:a16="http://schemas.microsoft.com/office/drawing/2014/main" id="{97387A00-4233-4136-BBD0-2F6EDAD21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00401"/>
                        <a:ext cx="685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0D4F5A20-9DF9-44D9-91D8-71B0456D6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114800"/>
          <a:ext cx="2514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7" imgW="1181100" imgH="457200" progId="Equation.DSMT4">
                  <p:embed/>
                </p:oleObj>
              </mc:Choice>
              <mc:Fallback>
                <p:oleObj name="Equation" r:id="rId7" imgW="1181100" imgH="457200" progId="Equation.DSMT4">
                  <p:embed/>
                  <p:pic>
                    <p:nvPicPr>
                      <p:cNvPr id="66568" name="Object 8">
                        <a:extLst>
                          <a:ext uri="{FF2B5EF4-FFF2-40B4-BE49-F238E27FC236}">
                            <a16:creationId xmlns:a16="http://schemas.microsoft.com/office/drawing/2014/main" id="{0D4F5A20-9DF9-44D9-91D8-71B0456D6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4800"/>
                        <a:ext cx="25146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EC415663-ED0E-4DF3-B4ED-96823913D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257800"/>
          <a:ext cx="38671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9" imgW="1816100" imgH="457200" progId="Equation.DSMT4">
                  <p:embed/>
                </p:oleObj>
              </mc:Choice>
              <mc:Fallback>
                <p:oleObj name="Equation" r:id="rId9" imgW="1816100" imgH="457200" progId="Equation.DSMT4">
                  <p:embed/>
                  <p:pic>
                    <p:nvPicPr>
                      <p:cNvPr id="66569" name="Object 9">
                        <a:extLst>
                          <a:ext uri="{FF2B5EF4-FFF2-40B4-BE49-F238E27FC236}">
                            <a16:creationId xmlns:a16="http://schemas.microsoft.com/office/drawing/2014/main" id="{EC415663-ED0E-4DF3-B4ED-96823913D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38671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10">
            <a:extLst>
              <a:ext uri="{FF2B5EF4-FFF2-40B4-BE49-F238E27FC236}">
                <a16:creationId xmlns:a16="http://schemas.microsoft.com/office/drawing/2014/main" id="{B90B61E8-427F-432A-9D76-3DA2829C4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16573"/>
              </p:ext>
            </p:extLst>
          </p:nvPr>
        </p:nvGraphicFramePr>
        <p:xfrm>
          <a:off x="1680324" y="782548"/>
          <a:ext cx="7723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3" imgW="3848100" imgH="2082800" progId="Equation.DSMT4">
                  <p:embed/>
                </p:oleObj>
              </mc:Choice>
              <mc:Fallback>
                <p:oleObj name="Equation" r:id="rId3" imgW="3848100" imgH="2082800" progId="Equation.DSMT4">
                  <p:embed/>
                  <p:pic>
                    <p:nvPicPr>
                      <p:cNvPr id="105474" name="Object 10">
                        <a:extLst>
                          <a:ext uri="{FF2B5EF4-FFF2-40B4-BE49-F238E27FC236}">
                            <a16:creationId xmlns:a16="http://schemas.microsoft.com/office/drawing/2014/main" id="{B90B61E8-427F-432A-9D76-3DA2829C4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324" y="782548"/>
                        <a:ext cx="7723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72FCE5FA-09EC-4F11-BE13-22CC7FFF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1981201"/>
          <a:ext cx="2751138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5" imgW="1371600" imgH="1295400" progId="Equation.DSMT4">
                  <p:embed/>
                </p:oleObj>
              </mc:Choice>
              <mc:Fallback>
                <p:oleObj name="Equation" r:id="rId5" imgW="1371600" imgH="1295400" progId="Equation.DSMT4">
                  <p:embed/>
                  <p:pic>
                    <p:nvPicPr>
                      <p:cNvPr id="105475" name="Object 3">
                        <a:extLst>
                          <a:ext uri="{FF2B5EF4-FFF2-40B4-BE49-F238E27FC236}">
                            <a16:creationId xmlns:a16="http://schemas.microsoft.com/office/drawing/2014/main" id="{72FCE5FA-09EC-4F11-BE13-22CC7FFF9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981201"/>
                        <a:ext cx="2751138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96">
            <a:extLst>
              <a:ext uri="{FF2B5EF4-FFF2-40B4-BE49-F238E27FC236}">
                <a16:creationId xmlns:a16="http://schemas.microsoft.com/office/drawing/2014/main" id="{2131FF9F-994B-4D95-AEC0-5256A2DB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57" y="1816893"/>
            <a:ext cx="3522662" cy="3224213"/>
          </a:xfrm>
          <a:prstGeom prst="rect">
            <a:avLst/>
          </a:prstGeom>
          <a:solidFill>
            <a:srgbClr val="FFFF00">
              <a:alpha val="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DD7A7B-5414-46A7-A4A0-5701B8A63F7E}"/>
              </a:ext>
            </a:extLst>
          </p:cNvPr>
          <p:cNvSpPr/>
          <p:nvPr/>
        </p:nvSpPr>
        <p:spPr>
          <a:xfrm>
            <a:off x="2034283" y="833918"/>
            <a:ext cx="421240" cy="35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11</a:t>
            </a:r>
            <a:endParaRPr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0046CB71-E022-44ED-B99B-141CCF4204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5625" y="190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随机变量的数字特征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98604E0F-33A7-4159-BF83-38F16303B25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38400" y="1485900"/>
            <a:ext cx="770255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统计平均与随机变量的数学期望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随机变量函数的期望值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方差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协方差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相关系数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/>
              <a:t>独立与不相关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7">
            <a:extLst>
              <a:ext uri="{FF2B5EF4-FFF2-40B4-BE49-F238E27FC236}">
                <a16:creationId xmlns:a16="http://schemas.microsoft.com/office/drawing/2014/main" id="{AE1B94B0-BAAD-4FDB-BE67-63B1D7036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776" y="1014414"/>
          <a:ext cx="600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3" imgW="241195" imgH="203112" progId="Equation.DSMT4">
                  <p:embed/>
                </p:oleObj>
              </mc:Choice>
              <mc:Fallback>
                <p:oleObj name="Equation" r:id="rId3" imgW="241195" imgH="203112" progId="Equation.DSMT4">
                  <p:embed/>
                  <p:pic>
                    <p:nvPicPr>
                      <p:cNvPr id="106498" name="Object 7">
                        <a:extLst>
                          <a:ext uri="{FF2B5EF4-FFF2-40B4-BE49-F238E27FC236}">
                            <a16:creationId xmlns:a16="http://schemas.microsoft.com/office/drawing/2014/main" id="{AE1B94B0-BAAD-4FDB-BE67-63B1D7036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6" y="1014414"/>
                        <a:ext cx="600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20" name="Object 8">
            <a:extLst>
              <a:ext uri="{FF2B5EF4-FFF2-40B4-BE49-F238E27FC236}">
                <a16:creationId xmlns:a16="http://schemas.microsoft.com/office/drawing/2014/main" id="{C94A6F24-5F2E-4478-AA6A-294019B1A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1096964"/>
          <a:ext cx="67262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5" imgW="2692400" imgH="711200" progId="Equation.DSMT4">
                  <p:embed/>
                </p:oleObj>
              </mc:Choice>
              <mc:Fallback>
                <p:oleObj name="Equation" r:id="rId5" imgW="2692400" imgH="711200" progId="Equation.DSMT4">
                  <p:embed/>
                  <p:pic>
                    <p:nvPicPr>
                      <p:cNvPr id="2061320" name="Object 8">
                        <a:extLst>
                          <a:ext uri="{FF2B5EF4-FFF2-40B4-BE49-F238E27FC236}">
                            <a16:creationId xmlns:a16="http://schemas.microsoft.com/office/drawing/2014/main" id="{C94A6F24-5F2E-4478-AA6A-294019B1A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096964"/>
                        <a:ext cx="67262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21" name="Object 9">
            <a:extLst>
              <a:ext uri="{FF2B5EF4-FFF2-40B4-BE49-F238E27FC236}">
                <a16:creationId xmlns:a16="http://schemas.microsoft.com/office/drawing/2014/main" id="{AC68702B-1196-4F70-B1FC-0EF7BB6AA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35736"/>
              </p:ext>
            </p:extLst>
          </p:nvPr>
        </p:nvGraphicFramePr>
        <p:xfrm>
          <a:off x="2227263" y="2943225"/>
          <a:ext cx="76136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7" imgW="4000500" imgH="330200" progId="Equation.DSMT4">
                  <p:embed/>
                </p:oleObj>
              </mc:Choice>
              <mc:Fallback>
                <p:oleObj name="Equation" r:id="rId7" imgW="4000500" imgH="330200" progId="Equation.DSMT4">
                  <p:embed/>
                  <p:pic>
                    <p:nvPicPr>
                      <p:cNvPr id="2061321" name="Object 9">
                        <a:extLst>
                          <a:ext uri="{FF2B5EF4-FFF2-40B4-BE49-F238E27FC236}">
                            <a16:creationId xmlns:a16="http://schemas.microsoft.com/office/drawing/2014/main" id="{AC68702B-1196-4F70-B1FC-0EF7BB6AA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943225"/>
                        <a:ext cx="76136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23" name="Object 11">
            <a:extLst>
              <a:ext uri="{FF2B5EF4-FFF2-40B4-BE49-F238E27FC236}">
                <a16:creationId xmlns:a16="http://schemas.microsoft.com/office/drawing/2014/main" id="{044637E6-8BDC-4DC8-A77E-2C10132C8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9" y="3509964"/>
          <a:ext cx="51704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9" imgW="2730500" imgH="330200" progId="Equation.DSMT4">
                  <p:embed/>
                </p:oleObj>
              </mc:Choice>
              <mc:Fallback>
                <p:oleObj name="Equation" r:id="rId9" imgW="2730500" imgH="330200" progId="Equation.DSMT4">
                  <p:embed/>
                  <p:pic>
                    <p:nvPicPr>
                      <p:cNvPr id="2061323" name="Object 11">
                        <a:extLst>
                          <a:ext uri="{FF2B5EF4-FFF2-40B4-BE49-F238E27FC236}">
                            <a16:creationId xmlns:a16="http://schemas.microsoft.com/office/drawing/2014/main" id="{044637E6-8BDC-4DC8-A77E-2C10132C8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9" y="3509964"/>
                        <a:ext cx="51704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324" name="Object 12">
            <a:extLst>
              <a:ext uri="{FF2B5EF4-FFF2-40B4-BE49-F238E27FC236}">
                <a16:creationId xmlns:a16="http://schemas.microsoft.com/office/drawing/2014/main" id="{92B619E9-370A-42BB-A9C3-D5E7F7B6B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4" y="4084639"/>
          <a:ext cx="7926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11" imgW="4254500" imgH="330200" progId="Equation.DSMT4">
                  <p:embed/>
                </p:oleObj>
              </mc:Choice>
              <mc:Fallback>
                <p:oleObj name="Equation" r:id="rId11" imgW="4254500" imgH="330200" progId="Equation.DSMT4">
                  <p:embed/>
                  <p:pic>
                    <p:nvPicPr>
                      <p:cNvPr id="2061324" name="Object 12">
                        <a:extLst>
                          <a:ext uri="{FF2B5EF4-FFF2-40B4-BE49-F238E27FC236}">
                            <a16:creationId xmlns:a16="http://schemas.microsoft.com/office/drawing/2014/main" id="{92B619E9-370A-42BB-A9C3-D5E7F7B6B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4084639"/>
                        <a:ext cx="7926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7">
            <a:extLst>
              <a:ext uri="{FF2B5EF4-FFF2-40B4-BE49-F238E27FC236}">
                <a16:creationId xmlns:a16="http://schemas.microsoft.com/office/drawing/2014/main" id="{FB9BFF25-A8BA-437B-8CF9-8FDEC386A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808538"/>
          <a:ext cx="78994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13" imgW="4229100" imgH="444500" progId="Equation.DSMT4">
                  <p:embed/>
                </p:oleObj>
              </mc:Choice>
              <mc:Fallback>
                <p:oleObj name="Equation" r:id="rId13" imgW="4229100" imgH="444500" progId="Equation.DSMT4">
                  <p:embed/>
                  <p:pic>
                    <p:nvPicPr>
                      <p:cNvPr id="153608" name="Object 7">
                        <a:extLst>
                          <a:ext uri="{FF2B5EF4-FFF2-40B4-BE49-F238E27FC236}">
                            <a16:creationId xmlns:a16="http://schemas.microsoft.com/office/drawing/2014/main" id="{FB9BFF25-A8BA-437B-8CF9-8FDEC386A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808538"/>
                        <a:ext cx="78994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E8E2ACC-8D50-4886-ABE3-422BAB244CC9}"/>
              </a:ext>
            </a:extLst>
          </p:cNvPr>
          <p:cNvSpPr/>
          <p:nvPr/>
        </p:nvSpPr>
        <p:spPr>
          <a:xfrm>
            <a:off x="8917969" y="2982914"/>
            <a:ext cx="185568" cy="23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7</a:t>
            </a:r>
            <a:endParaRPr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8">
            <a:extLst>
              <a:ext uri="{FF2B5EF4-FFF2-40B4-BE49-F238E27FC236}">
                <a16:creationId xmlns:a16="http://schemas.microsoft.com/office/drawing/2014/main" id="{4D708551-7974-4A73-9861-BC4D26A2C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830263"/>
          <a:ext cx="7442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3" imgW="3225800" imgH="228600" progId="Equation.DSMT4">
                  <p:embed/>
                </p:oleObj>
              </mc:Choice>
              <mc:Fallback>
                <p:oleObj name="Equation" r:id="rId3" imgW="3225800" imgH="228600" progId="Equation.DSMT4">
                  <p:embed/>
                  <p:pic>
                    <p:nvPicPr>
                      <p:cNvPr id="107522" name="Object 8">
                        <a:extLst>
                          <a:ext uri="{FF2B5EF4-FFF2-40B4-BE49-F238E27FC236}">
                            <a16:creationId xmlns:a16="http://schemas.microsoft.com/office/drawing/2014/main" id="{4D708551-7974-4A73-9861-BC4D26A2C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830263"/>
                        <a:ext cx="7442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87DA0929-93D7-4888-BF9D-26D5B1856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6" y="3540125"/>
          <a:ext cx="3713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5" imgW="1612900" imgH="330200" progId="Equation.DSMT4">
                  <p:embed/>
                </p:oleObj>
              </mc:Choice>
              <mc:Fallback>
                <p:oleObj name="Equation" r:id="rId5" imgW="1612900" imgH="33020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87DA0929-93D7-4888-BF9D-26D5B1856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6" y="3540125"/>
                        <a:ext cx="3713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528D65C-3433-49A3-99BF-20921AC6C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8663" y="3470275"/>
          <a:ext cx="260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7" imgW="1129810" imgH="330057" progId="Equation.DSMT4">
                  <p:embed/>
                </p:oleObj>
              </mc:Choice>
              <mc:Fallback>
                <p:oleObj name="Equation" r:id="rId7" imgW="1129810" imgH="330057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528D65C-3433-49A3-99BF-20921AC6C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3470275"/>
                        <a:ext cx="2603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EF3C32E-89CF-435A-AD7B-0B0C90B48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4343400"/>
          <a:ext cx="313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9" imgW="1358900" imgH="330200" progId="Equation.DSMT4">
                  <p:embed/>
                </p:oleObj>
              </mc:Choice>
              <mc:Fallback>
                <p:oleObj name="Equation" r:id="rId9" imgW="1358900" imgH="330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EF3C32E-89CF-435A-AD7B-0B0C90B48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343400"/>
                        <a:ext cx="313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>
            <a:extLst>
              <a:ext uri="{FF2B5EF4-FFF2-40B4-BE49-F238E27FC236}">
                <a16:creationId xmlns:a16="http://schemas.microsoft.com/office/drawing/2014/main" id="{58E3AD9A-251F-4B61-87A4-169B02FF1D1C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1449388"/>
            <a:ext cx="3373438" cy="1860550"/>
            <a:chOff x="794" y="717"/>
            <a:chExt cx="2125" cy="1172"/>
          </a:xfrm>
        </p:grpSpPr>
        <p:sp>
          <p:nvSpPr>
            <p:cNvPr id="107528" name="Oval 12">
              <a:extLst>
                <a:ext uri="{FF2B5EF4-FFF2-40B4-BE49-F238E27FC236}">
                  <a16:creationId xmlns:a16="http://schemas.microsoft.com/office/drawing/2014/main" id="{976D30C4-8336-4F30-B0D5-CE6B29099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031"/>
              <a:ext cx="400" cy="42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4000">
                <a:solidFill>
                  <a:srgbClr val="007572"/>
                </a:solidFill>
              </a:endParaRPr>
            </a:p>
          </p:txBody>
        </p:sp>
        <p:sp>
          <p:nvSpPr>
            <p:cNvPr id="107529" name="Oval 13">
              <a:extLst>
                <a:ext uri="{FF2B5EF4-FFF2-40B4-BE49-F238E27FC236}">
                  <a16:creationId xmlns:a16="http://schemas.microsoft.com/office/drawing/2014/main" id="{67A13404-5EBF-40C4-A59E-4CC72E3F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051"/>
              <a:ext cx="400" cy="42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4000">
                <a:solidFill>
                  <a:srgbClr val="007572"/>
                </a:solidFill>
              </a:endParaRPr>
            </a:p>
          </p:txBody>
        </p:sp>
        <p:sp>
          <p:nvSpPr>
            <p:cNvPr id="107530" name="Oval 14">
              <a:extLst>
                <a:ext uri="{FF2B5EF4-FFF2-40B4-BE49-F238E27FC236}">
                  <a16:creationId xmlns:a16="http://schemas.microsoft.com/office/drawing/2014/main" id="{0EB0C96B-F56D-4D56-B5EA-10A2E0EE6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022"/>
              <a:ext cx="400" cy="42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4000">
                <a:solidFill>
                  <a:srgbClr val="007572"/>
                </a:solidFill>
              </a:endParaRPr>
            </a:p>
          </p:txBody>
        </p:sp>
        <p:sp>
          <p:nvSpPr>
            <p:cNvPr id="107531" name="Line 15">
              <a:extLst>
                <a:ext uri="{FF2B5EF4-FFF2-40B4-BE49-F238E27FC236}">
                  <a16:creationId xmlns:a16="http://schemas.microsoft.com/office/drawing/2014/main" id="{62D260D4-3486-470D-8664-E5E8B269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1164"/>
              <a:ext cx="4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2" name="Line 16">
              <a:extLst>
                <a:ext uri="{FF2B5EF4-FFF2-40B4-BE49-F238E27FC236}">
                  <a16:creationId xmlns:a16="http://schemas.microsoft.com/office/drawing/2014/main" id="{C07B4293-4CDB-45D8-9940-F48ECF697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170"/>
              <a:ext cx="41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3" name="Line 17">
              <a:extLst>
                <a:ext uri="{FF2B5EF4-FFF2-40B4-BE49-F238E27FC236}">
                  <a16:creationId xmlns:a16="http://schemas.microsoft.com/office/drawing/2014/main" id="{7A5252AF-48EB-456D-808A-65C12249F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8" y="1352"/>
              <a:ext cx="46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34" name="Line 18">
              <a:extLst>
                <a:ext uri="{FF2B5EF4-FFF2-40B4-BE49-F238E27FC236}">
                  <a16:creationId xmlns:a16="http://schemas.microsoft.com/office/drawing/2014/main" id="{7B725DE9-AB93-426B-A9D1-5BB9A2B1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4" y="1346"/>
              <a:ext cx="39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7535" name="AutoShape 20">
              <a:extLst>
                <a:ext uri="{FF2B5EF4-FFF2-40B4-BE49-F238E27FC236}">
                  <a16:creationId xmlns:a16="http://schemas.microsoft.com/office/drawing/2014/main" id="{A5515334-C88D-4D5C-AFF7-203BD4C9F13D}"/>
                </a:ext>
              </a:extLst>
            </p:cNvPr>
            <p:cNvCxnSpPr>
              <a:cxnSpLocks noChangeShapeType="1"/>
              <a:stCxn id="107530" idx="1"/>
              <a:endCxn id="107530" idx="7"/>
            </p:cNvCxnSpPr>
            <p:nvPr/>
          </p:nvCxnSpPr>
          <p:spPr bwMode="auto">
            <a:xfrm rot="5400000" flipV="1">
              <a:off x="2718" y="944"/>
              <a:ext cx="1" cy="282"/>
            </a:xfrm>
            <a:prstGeom prst="curvedConnector3">
              <a:avLst>
                <a:gd name="adj1" fmla="val -20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07536" name="Object 16">
              <a:extLst>
                <a:ext uri="{FF2B5EF4-FFF2-40B4-BE49-F238E27FC236}">
                  <a16:creationId xmlns:a16="http://schemas.microsoft.com/office/drawing/2014/main" id="{DBE9F2C9-A055-4AA0-9D32-465354923E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0" y="1120"/>
            <a:ext cx="1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4" name="Equation" r:id="rId11" imgW="126725" imgH="177415" progId="Equation.DSMT4">
                    <p:embed/>
                  </p:oleObj>
                </mc:Choice>
                <mc:Fallback>
                  <p:oleObj name="Equation" r:id="rId11" imgW="126725" imgH="177415" progId="Equation.DSMT4">
                    <p:embed/>
                    <p:pic>
                      <p:nvPicPr>
                        <p:cNvPr id="107536" name="Object 16">
                          <a:extLst>
                            <a:ext uri="{FF2B5EF4-FFF2-40B4-BE49-F238E27FC236}">
                              <a16:creationId xmlns:a16="http://schemas.microsoft.com/office/drawing/2014/main" id="{DBE9F2C9-A055-4AA0-9D32-465354923E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120"/>
                          <a:ext cx="1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7" name="Object 17">
              <a:extLst>
                <a:ext uri="{FF2B5EF4-FFF2-40B4-BE49-F238E27FC236}">
                  <a16:creationId xmlns:a16="http://schemas.microsoft.com/office/drawing/2014/main" id="{423EDF1F-A53E-4935-AECC-CFF3A8F9B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6" y="1144"/>
            <a:ext cx="1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5" name="Equation" r:id="rId13" imgW="88707" imgH="164742" progId="Equation.DSMT4">
                    <p:embed/>
                  </p:oleObj>
                </mc:Choice>
                <mc:Fallback>
                  <p:oleObj name="Equation" r:id="rId13" imgW="88707" imgH="164742" progId="Equation.DSMT4">
                    <p:embed/>
                    <p:pic>
                      <p:nvPicPr>
                        <p:cNvPr id="107537" name="Object 17">
                          <a:extLst>
                            <a:ext uri="{FF2B5EF4-FFF2-40B4-BE49-F238E27FC236}">
                              <a16:creationId xmlns:a16="http://schemas.microsoft.com/office/drawing/2014/main" id="{423EDF1F-A53E-4935-AECC-CFF3A8F9BB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1144"/>
                          <a:ext cx="1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8" name="Object 18">
              <a:extLst>
                <a:ext uri="{FF2B5EF4-FFF2-40B4-BE49-F238E27FC236}">
                  <a16:creationId xmlns:a16="http://schemas.microsoft.com/office/drawing/2014/main" id="{02F23DFE-037F-49A1-AA1D-300E7B017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0" y="1122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6" name="Equation" r:id="rId15" imgW="126780" imgH="164814" progId="Equation.DSMT4">
                    <p:embed/>
                  </p:oleObj>
                </mc:Choice>
                <mc:Fallback>
                  <p:oleObj name="Equation" r:id="rId15" imgW="126780" imgH="164814" progId="Equation.DSMT4">
                    <p:embed/>
                    <p:pic>
                      <p:nvPicPr>
                        <p:cNvPr id="107538" name="Object 18">
                          <a:extLst>
                            <a:ext uri="{FF2B5EF4-FFF2-40B4-BE49-F238E27FC236}">
                              <a16:creationId xmlns:a16="http://schemas.microsoft.com/office/drawing/2014/main" id="{02F23DFE-037F-49A1-AA1D-300E7B0171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122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9" name="Object 19">
              <a:extLst>
                <a:ext uri="{FF2B5EF4-FFF2-40B4-BE49-F238E27FC236}">
                  <a16:creationId xmlns:a16="http://schemas.microsoft.com/office/drawing/2014/main" id="{05998DD0-C934-45BA-9263-747F7F17E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905"/>
            <a:ext cx="12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7" name="Equation" r:id="rId17" imgW="88707" imgH="164742" progId="Equation.DSMT4">
                    <p:embed/>
                  </p:oleObj>
                </mc:Choice>
                <mc:Fallback>
                  <p:oleObj name="Equation" r:id="rId17" imgW="88707" imgH="164742" progId="Equation.DSMT4">
                    <p:embed/>
                    <p:pic>
                      <p:nvPicPr>
                        <p:cNvPr id="107539" name="Object 19">
                          <a:extLst>
                            <a:ext uri="{FF2B5EF4-FFF2-40B4-BE49-F238E27FC236}">
                              <a16:creationId xmlns:a16="http://schemas.microsoft.com/office/drawing/2014/main" id="{05998DD0-C934-45BA-9263-747F7F17E7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905"/>
                          <a:ext cx="12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0" name="Object 20">
              <a:extLst>
                <a:ext uri="{FF2B5EF4-FFF2-40B4-BE49-F238E27FC236}">
                  <a16:creationId xmlns:a16="http://schemas.microsoft.com/office/drawing/2014/main" id="{B9515AFA-05C6-4890-81CA-FBF52B2B4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9" y="717"/>
            <a:ext cx="25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8" name="Equation" r:id="rId19" imgW="177646" imgH="329914" progId="Equation.DSMT4">
                    <p:embed/>
                  </p:oleObj>
                </mc:Choice>
                <mc:Fallback>
                  <p:oleObj name="Equation" r:id="rId19" imgW="177646" imgH="329914" progId="Equation.DSMT4">
                    <p:embed/>
                    <p:pic>
                      <p:nvPicPr>
                        <p:cNvPr id="107540" name="Object 20">
                          <a:extLst>
                            <a:ext uri="{FF2B5EF4-FFF2-40B4-BE49-F238E27FC236}">
                              <a16:creationId xmlns:a16="http://schemas.microsoft.com/office/drawing/2014/main" id="{B9515AFA-05C6-4890-81CA-FBF52B2B41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717"/>
                          <a:ext cx="25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1" name="Object 21">
              <a:extLst>
                <a:ext uri="{FF2B5EF4-FFF2-40B4-BE49-F238E27FC236}">
                  <a16:creationId xmlns:a16="http://schemas.microsoft.com/office/drawing/2014/main" id="{A0D11C8A-CA45-45E9-A59D-8E6451EB5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7" y="1296"/>
            <a:ext cx="25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9" name="Equation" r:id="rId21" imgW="177646" imgH="329914" progId="Equation.DSMT4">
                    <p:embed/>
                  </p:oleObj>
                </mc:Choice>
                <mc:Fallback>
                  <p:oleObj name="Equation" r:id="rId21" imgW="177646" imgH="329914" progId="Equation.DSMT4">
                    <p:embed/>
                    <p:pic>
                      <p:nvPicPr>
                        <p:cNvPr id="107541" name="Object 21">
                          <a:extLst>
                            <a:ext uri="{FF2B5EF4-FFF2-40B4-BE49-F238E27FC236}">
                              <a16:creationId xmlns:a16="http://schemas.microsoft.com/office/drawing/2014/main" id="{A0D11C8A-CA45-45E9-A59D-8E6451EB57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296"/>
                          <a:ext cx="25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2" name="Object 22">
              <a:extLst>
                <a:ext uri="{FF2B5EF4-FFF2-40B4-BE49-F238E27FC236}">
                  <a16:creationId xmlns:a16="http://schemas.microsoft.com/office/drawing/2014/main" id="{53CE2F6E-A012-4DE9-9492-6BCE57705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1408"/>
            <a:ext cx="25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0" name="Equation" r:id="rId22" imgW="177646" imgH="329914" progId="Equation.DSMT4">
                    <p:embed/>
                  </p:oleObj>
                </mc:Choice>
                <mc:Fallback>
                  <p:oleObj name="Equation" r:id="rId22" imgW="177646" imgH="329914" progId="Equation.DSMT4">
                    <p:embed/>
                    <p:pic>
                      <p:nvPicPr>
                        <p:cNvPr id="107542" name="Object 22">
                          <a:extLst>
                            <a:ext uri="{FF2B5EF4-FFF2-40B4-BE49-F238E27FC236}">
                              <a16:creationId xmlns:a16="http://schemas.microsoft.com/office/drawing/2014/main" id="{53CE2F6E-A012-4DE9-9492-6BCE57705A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408"/>
                          <a:ext cx="25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56B6750F-E147-482A-A2B4-0AD5AF3B6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7151" y="1184275"/>
          <a:ext cx="4095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24" imgW="177646" imgH="329914" progId="Equation.DSMT4">
                  <p:embed/>
                </p:oleObj>
              </mc:Choice>
              <mc:Fallback>
                <p:oleObj name="Equation" r:id="rId24" imgW="177646" imgH="329914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56B6750F-E147-482A-A2B4-0AD5AF3B6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1" y="1184275"/>
                        <a:ext cx="4095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30D7375-FE72-4431-96B4-A0D3E98B1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 状态空间的分解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3503E47-9114-40B3-A31B-3A02BAFB7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81915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9900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12</a:t>
            </a:r>
            <a:r>
              <a:rPr lang="zh-CN" altLang="en-US" b="1" dirty="0">
                <a:ea typeface="楷体_GB2312" pitchFamily="49" charset="-122"/>
              </a:rPr>
              <a:t>  马氏链的状态空间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 ={1,2,3,4,5,6},状态转移矩阵为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分解此链并指出各状态的常返性及周期性</a:t>
            </a:r>
            <a:endParaRPr lang="en-US" altLang="zh-CN" b="1" dirty="0">
              <a:ea typeface="楷体_GB2312" pitchFamily="49" charset="-122"/>
            </a:endParaRPr>
          </a:p>
        </p:txBody>
      </p:sp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BD51C5D0-98DA-47CC-B06B-7CECFFE05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1917700"/>
          <a:ext cx="36830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3" imgW="1612900" imgH="1397000" progId="Equation.3">
                  <p:embed/>
                </p:oleObj>
              </mc:Choice>
              <mc:Fallback>
                <p:oleObj name="Equation" r:id="rId3" imgW="1612900" imgH="13970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BD51C5D0-98DA-47CC-B06B-7CECFFE05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917700"/>
                        <a:ext cx="36830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2E22E165-AB3F-48A8-BD43-75D4D50BC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1575" y="2498726"/>
          <a:ext cx="380365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CorelDRAW" r:id="rId5" imgW="2705100" imgH="1381125" progId="CorelDRAW.Graphic.10">
                  <p:embed/>
                </p:oleObj>
              </mc:Choice>
              <mc:Fallback>
                <p:oleObj name="CorelDRAW" r:id="rId5" imgW="2705100" imgH="1381125" progId="CorelDRAW.Graphic.10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2E22E165-AB3F-48A8-BD43-75D4D50BC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2498726"/>
                        <a:ext cx="380365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4F4A0AE7-FACF-46B8-9B95-7CA42E59F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4225" y="3317875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7" imgW="114250" imgH="228501" progId="Equation.3">
                  <p:embed/>
                </p:oleObj>
              </mc:Choice>
              <mc:Fallback>
                <p:oleObj name="Equation" r:id="rId7" imgW="114250" imgH="228501" progId="Equation.3">
                  <p:embed/>
                  <p:pic>
                    <p:nvPicPr>
                      <p:cNvPr id="113670" name="Object 6">
                        <a:extLst>
                          <a:ext uri="{FF2B5EF4-FFF2-40B4-BE49-F238E27FC236}">
                            <a16:creationId xmlns:a16="http://schemas.microsoft.com/office/drawing/2014/main" id="{4F4A0AE7-FACF-46B8-9B95-7CA42E59F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3317875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83F2DE8A-01C4-416E-8C3C-21004FB85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1910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9" imgW="114250" imgH="228501" progId="Equation.3">
                  <p:embed/>
                </p:oleObj>
              </mc:Choice>
              <mc:Fallback>
                <p:oleObj name="Equation" r:id="rId9" imgW="114250" imgH="228501" progId="Equation.3">
                  <p:embed/>
                  <p:pic>
                    <p:nvPicPr>
                      <p:cNvPr id="113671" name="Object 7">
                        <a:extLst>
                          <a:ext uri="{FF2B5EF4-FFF2-40B4-BE49-F238E27FC236}">
                            <a16:creationId xmlns:a16="http://schemas.microsoft.com/office/drawing/2014/main" id="{83F2DE8A-01C4-416E-8C3C-21004FB85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AFE9472C-8ED5-432F-8D2F-8C03C678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2004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10" imgW="114250" imgH="228501" progId="Equation.3">
                  <p:embed/>
                </p:oleObj>
              </mc:Choice>
              <mc:Fallback>
                <p:oleObj name="Equation" r:id="rId10" imgW="114250" imgH="228501" progId="Equation.3">
                  <p:embed/>
                  <p:pic>
                    <p:nvPicPr>
                      <p:cNvPr id="113672" name="Object 8">
                        <a:extLst>
                          <a:ext uri="{FF2B5EF4-FFF2-40B4-BE49-F238E27FC236}">
                            <a16:creationId xmlns:a16="http://schemas.microsoft.com/office/drawing/2014/main" id="{AFE9472C-8ED5-432F-8D2F-8C03C678C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004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6B2FAD8E-9F2D-4E54-A1AE-BE06DB492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24384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12" imgW="114250" imgH="228501" progId="Equation.3">
                  <p:embed/>
                </p:oleObj>
              </mc:Choice>
              <mc:Fallback>
                <p:oleObj name="Equation" r:id="rId12" imgW="114250" imgH="228501" progId="Equation.3">
                  <p:embed/>
                  <p:pic>
                    <p:nvPicPr>
                      <p:cNvPr id="113673" name="Object 9">
                        <a:extLst>
                          <a:ext uri="{FF2B5EF4-FFF2-40B4-BE49-F238E27FC236}">
                            <a16:creationId xmlns:a16="http://schemas.microsoft.com/office/drawing/2014/main" id="{6B2FAD8E-9F2D-4E54-A1AE-BE06DB492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4384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91CD5F1B-345D-41B8-93E1-68D1F14CD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2860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Equation" r:id="rId13" imgW="114250" imgH="228501" progId="Equation.3">
                  <p:embed/>
                </p:oleObj>
              </mc:Choice>
              <mc:Fallback>
                <p:oleObj name="Equation" r:id="rId13" imgW="114250" imgH="228501" progId="Equation.3">
                  <p:embed/>
                  <p:pic>
                    <p:nvPicPr>
                      <p:cNvPr id="113674" name="Object 10">
                        <a:extLst>
                          <a:ext uri="{FF2B5EF4-FFF2-40B4-BE49-F238E27FC236}">
                            <a16:creationId xmlns:a16="http://schemas.microsoft.com/office/drawing/2014/main" id="{91CD5F1B-345D-41B8-93E1-68D1F14CD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>
            <a:extLst>
              <a:ext uri="{FF2B5EF4-FFF2-40B4-BE49-F238E27FC236}">
                <a16:creationId xmlns:a16="http://schemas.microsoft.com/office/drawing/2014/main" id="{6695FBF2-1C26-496A-BD3F-BB92274D7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4000501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Equation" r:id="rId14" imgW="88707" imgH="164742" progId="Equation.3">
                  <p:embed/>
                </p:oleObj>
              </mc:Choice>
              <mc:Fallback>
                <p:oleObj name="Equation" r:id="rId14" imgW="88707" imgH="164742" progId="Equation.3">
                  <p:embed/>
                  <p:pic>
                    <p:nvPicPr>
                      <p:cNvPr id="113675" name="Object 11">
                        <a:extLst>
                          <a:ext uri="{FF2B5EF4-FFF2-40B4-BE49-F238E27FC236}">
                            <a16:creationId xmlns:a16="http://schemas.microsoft.com/office/drawing/2014/main" id="{6695FBF2-1C26-496A-BD3F-BB92274D7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4000501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2845ED82-3D42-4074-A382-056340AD6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3076" y="3086101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16" imgW="88707" imgH="164742" progId="Equation.3">
                  <p:embed/>
                </p:oleObj>
              </mc:Choice>
              <mc:Fallback>
                <p:oleObj name="Equation" r:id="rId16" imgW="88707" imgH="164742" progId="Equation.3">
                  <p:embed/>
                  <p:pic>
                    <p:nvPicPr>
                      <p:cNvPr id="113676" name="Object 12">
                        <a:extLst>
                          <a:ext uri="{FF2B5EF4-FFF2-40B4-BE49-F238E27FC236}">
                            <a16:creationId xmlns:a16="http://schemas.microsoft.com/office/drawing/2014/main" id="{2845ED82-3D42-4074-A382-056340AD6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76" y="3086101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>
            <a:extLst>
              <a:ext uri="{FF2B5EF4-FFF2-40B4-BE49-F238E27FC236}">
                <a16:creationId xmlns:a16="http://schemas.microsoft.com/office/drawing/2014/main" id="{D8B910F0-422B-47E1-83EB-F0AA1596A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77276" y="3317876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Equation" r:id="rId17" imgW="88707" imgH="164742" progId="Equation.3">
                  <p:embed/>
                </p:oleObj>
              </mc:Choice>
              <mc:Fallback>
                <p:oleObj name="Equation" r:id="rId17" imgW="88707" imgH="164742" progId="Equation.3">
                  <p:embed/>
                  <p:pic>
                    <p:nvPicPr>
                      <p:cNvPr id="113677" name="Object 13">
                        <a:extLst>
                          <a:ext uri="{FF2B5EF4-FFF2-40B4-BE49-F238E27FC236}">
                            <a16:creationId xmlns:a16="http://schemas.microsoft.com/office/drawing/2014/main" id="{D8B910F0-422B-47E1-83EB-F0AA1596A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7276" y="3317876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>
            <a:extLst>
              <a:ext uri="{FF2B5EF4-FFF2-40B4-BE49-F238E27FC236}">
                <a16:creationId xmlns:a16="http://schemas.microsoft.com/office/drawing/2014/main" id="{3E5E0343-D804-4250-8026-01798E6AB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2933701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18" imgW="88707" imgH="164742" progId="Equation.3">
                  <p:embed/>
                </p:oleObj>
              </mc:Choice>
              <mc:Fallback>
                <p:oleObj name="Equation" r:id="rId18" imgW="88707" imgH="164742" progId="Equation.3">
                  <p:embed/>
                  <p:pic>
                    <p:nvPicPr>
                      <p:cNvPr id="113678" name="Object 14">
                        <a:extLst>
                          <a:ext uri="{FF2B5EF4-FFF2-40B4-BE49-F238E27FC236}">
                            <a16:creationId xmlns:a16="http://schemas.microsoft.com/office/drawing/2014/main" id="{3E5E0343-D804-4250-8026-01798E6AB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2933701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9A0A1B3-CAF2-4F87-99CC-7EC6FFAEC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 状态空间的分解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EEECFE0-7FD1-4985-8327-0E93D7BF5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731838"/>
            <a:ext cx="7924800" cy="47244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解  由状态转移图知</a:t>
            </a:r>
            <a:endParaRPr lang="en-US" altLang="zh-CN" b="1">
              <a:ea typeface="楷体_GB2312" pitchFamily="49" charset="-122"/>
            </a:endParaRPr>
          </a:p>
          <a:p>
            <a:pPr eaLnBrk="1" hangingPunct="1"/>
            <a:endParaRPr lang="zh-CN" altLang="en-US" b="1">
              <a:ea typeface="楷体_GB2312" pitchFamily="49" charset="-122"/>
            </a:endParaRPr>
          </a:p>
          <a:p>
            <a:pPr eaLnBrk="1" hangingPunct="1"/>
            <a:endParaRPr lang="zh-CN" altLang="en-US" sz="4000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可见1为正常返状态且周期为3，含1的基本常返闭集为 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={</a:t>
            </a:r>
            <a:r>
              <a:rPr lang="en-US" altLang="zh-CN" b="1" i="1">
                <a:ea typeface="楷体_GB2312" pitchFamily="49" charset="-122"/>
              </a:rPr>
              <a:t>k</a:t>
            </a:r>
            <a:r>
              <a:rPr lang="en-US" altLang="zh-CN" b="1">
                <a:ea typeface="楷体_GB2312" pitchFamily="49" charset="-122"/>
              </a:rPr>
              <a:t>:1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b="1" i="1">
                <a:ea typeface="楷体_GB2312" pitchFamily="49" charset="-122"/>
              </a:rPr>
              <a:t>k</a:t>
            </a:r>
            <a:r>
              <a:rPr lang="en-US" altLang="zh-CN" b="1">
                <a:ea typeface="楷体_GB2312" pitchFamily="49" charset="-122"/>
              </a:rPr>
              <a:t>}={1,3,5}，</a:t>
            </a:r>
            <a:r>
              <a:rPr lang="zh-CN" altLang="en-US" b="1">
                <a:ea typeface="楷体_GB2312" pitchFamily="49" charset="-122"/>
              </a:rPr>
              <a:t>从而状态3及5也为正常返状态且周期为3。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同理可知6为正常返状态，</a:t>
            </a:r>
            <a:r>
              <a:rPr lang="zh-CN" altLang="en-US" b="1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zh-CN" altLang="en-US" b="1" baseline="-25000">
                <a:ea typeface="楷体_GB2312" pitchFamily="49" charset="-122"/>
                <a:sym typeface="Symbol" panose="05050102010706020507" pitchFamily="18" charset="2"/>
              </a:rPr>
              <a:t>6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=3/2，</a:t>
            </a:r>
            <a:r>
              <a:rPr lang="zh-CN" altLang="en-US" b="1">
                <a:ea typeface="楷体_GB2312" pitchFamily="49" charset="-122"/>
              </a:rPr>
              <a:t>周期为1。含6的基本常返闭集为 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={</a:t>
            </a:r>
            <a:r>
              <a:rPr lang="en-US" altLang="zh-CN" b="1" i="1">
                <a:ea typeface="楷体_GB2312" pitchFamily="49" charset="-122"/>
              </a:rPr>
              <a:t>k</a:t>
            </a:r>
            <a:r>
              <a:rPr lang="en-US" altLang="zh-CN" b="1">
                <a:ea typeface="楷体_GB2312" pitchFamily="49" charset="-122"/>
              </a:rPr>
              <a:t>:6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b="1" i="1">
                <a:ea typeface="楷体_GB2312" pitchFamily="49" charset="-122"/>
              </a:rPr>
              <a:t>k</a:t>
            </a:r>
            <a:r>
              <a:rPr lang="en-US" altLang="zh-CN" b="1">
                <a:ea typeface="楷体_GB2312" pitchFamily="49" charset="-122"/>
              </a:rPr>
              <a:t>} </a:t>
            </a:r>
            <a:r>
              <a:rPr lang="zh-CN" altLang="en-US" b="1">
                <a:ea typeface="楷体_GB2312" pitchFamily="49" charset="-122"/>
              </a:rPr>
              <a:t>={2,6}，可见2，6为遍历状态。</a:t>
            </a: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EE6CA935-9B06-49F8-8E37-140E32A9D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08125"/>
          <a:ext cx="65928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2667000" imgH="431800" progId="Equation.3">
                  <p:embed/>
                </p:oleObj>
              </mc:Choice>
              <mc:Fallback>
                <p:oleObj name="Equation" r:id="rId3" imgW="2667000" imgH="431800" progId="Equation.3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EE6CA935-9B06-49F8-8E37-140E32A9D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08125"/>
                        <a:ext cx="65928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4D25570-027F-40FF-9038-DAF1A872E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3810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 状态空间的分解</a:t>
            </a:r>
          </a:p>
        </p:txBody>
      </p:sp>
      <p:sp>
        <p:nvSpPr>
          <p:cNvPr id="118787" name="Rectangle 5">
            <a:extLst>
              <a:ext uri="{FF2B5EF4-FFF2-40B4-BE49-F238E27FC236}">
                <a16:creationId xmlns:a16="http://schemas.microsoft.com/office/drawing/2014/main" id="{61368E4B-1F8D-4B4B-B67B-7577DC9A3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       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于是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可分解为</a:t>
            </a:r>
          </a:p>
          <a:p>
            <a:pPr eaLnBrk="1" hangingPunct="1">
              <a:buFontTx/>
              <a:buNone/>
            </a:pPr>
            <a:r>
              <a:rPr lang="en-US" altLang="zh-CN" b="1" i="1" dirty="0">
                <a:ea typeface="楷体_GB2312" pitchFamily="49" charset="-122"/>
              </a:rPr>
              <a:t>       I</a:t>
            </a:r>
            <a:r>
              <a:rPr lang="en-US" altLang="zh-CN" b="1" dirty="0">
                <a:ea typeface="楷体_GB2312" pitchFamily="49" charset="-122"/>
              </a:rPr>
              <a:t>=</a:t>
            </a:r>
            <a:r>
              <a:rPr lang="en-US" altLang="zh-CN" b="1" i="1" dirty="0">
                <a:ea typeface="楷体_GB2312" pitchFamily="49" charset="-122"/>
              </a:rPr>
              <a:t>D</a:t>
            </a:r>
            <a:r>
              <a:rPr lang="en-US" altLang="zh-CN" b="1" dirty="0"/>
              <a:t>∪</a:t>
            </a:r>
            <a:r>
              <a:rPr lang="en-US" altLang="zh-CN" b="1" i="1" dirty="0"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b="1" baseline="-25000" dirty="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 dirty="0"/>
              <a:t>∪</a:t>
            </a:r>
            <a:r>
              <a:rPr lang="en-US" altLang="zh-CN" b="1" i="1" dirty="0"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en-US" altLang="zh-CN" b="1" baseline="-25000" dirty="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 dirty="0"/>
              <a:t> ={4}∪{1,3,5}∪{2,6}</a:t>
            </a:r>
            <a:endParaRPr lang="en-US" altLang="zh-CN" b="1" dirty="0">
              <a:ea typeface="楷体_GB2312" pitchFamily="49" charset="-122"/>
            </a:endParaRPr>
          </a:p>
        </p:txBody>
      </p:sp>
      <p:graphicFrame>
        <p:nvGraphicFramePr>
          <p:cNvPr id="118788" name="Object 6">
            <a:extLst>
              <a:ext uri="{FF2B5EF4-FFF2-40B4-BE49-F238E27FC236}">
                <a16:creationId xmlns:a16="http://schemas.microsoft.com/office/drawing/2014/main" id="{B886CB3F-32A3-442C-BECA-954DDFC40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3789" y="1401763"/>
          <a:ext cx="7470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3022600" imgH="241300" progId="Equation.3">
                  <p:embed/>
                </p:oleObj>
              </mc:Choice>
              <mc:Fallback>
                <p:oleObj name="Equation" r:id="rId3" imgW="3022600" imgH="241300" progId="Equation.3">
                  <p:embed/>
                  <p:pic>
                    <p:nvPicPr>
                      <p:cNvPr id="118788" name="Object 6">
                        <a:extLst>
                          <a:ext uri="{FF2B5EF4-FFF2-40B4-BE49-F238E27FC236}">
                            <a16:creationId xmlns:a16="http://schemas.microsoft.com/office/drawing/2014/main" id="{B886CB3F-32A3-442C-BECA-954DDFC40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9" y="1401763"/>
                        <a:ext cx="74707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80A90C8-4699-476E-96D7-A60736296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 渐近性质与平稳分布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F61C704-7B57-46E1-B2D0-21D748171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066800"/>
            <a:ext cx="7620000" cy="502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9900"/>
                </a:solidFill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例1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   设马尔可夫链转移概率矩阵为</a:t>
            </a: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求每一个不可约闭集的平稳分布。</a:t>
            </a:r>
          </a:p>
        </p:txBody>
      </p:sp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36E3682D-6586-4EC6-BC43-A93FDF912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1"/>
          <a:ext cx="5945188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3" imgW="2603500" imgH="1600200" progId="Equation.3">
                  <p:embed/>
                </p:oleObj>
              </mc:Choice>
              <mc:Fallback>
                <p:oleObj name="Equation" r:id="rId3" imgW="2603500" imgH="1600200" progId="Equation.3">
                  <p:embed/>
                  <p:pic>
                    <p:nvPicPr>
                      <p:cNvPr id="121860" name="Object 4">
                        <a:extLst>
                          <a:ext uri="{FF2B5EF4-FFF2-40B4-BE49-F238E27FC236}">
                            <a16:creationId xmlns:a16="http://schemas.microsoft.com/office/drawing/2014/main" id="{36E3682D-6586-4EC6-BC43-A93FDF912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1"/>
                        <a:ext cx="5945188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1847BA2-C6D0-44DF-8983-E50D75F0D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 渐近性质与平稳分布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E15DFD2C-7094-4FF4-8BDD-5147F90EE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609600"/>
            <a:ext cx="44465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解   从状态转移图看出，状态空间可分解为两个不可约常返闭集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en-US" altLang="zh-CN" b="1">
                <a:ea typeface="楷体_GB2312" pitchFamily="49" charset="-122"/>
              </a:rPr>
              <a:t>={2,3,4}</a:t>
            </a:r>
            <a:r>
              <a:rPr lang="zh-CN" altLang="en-US" b="1">
                <a:ea typeface="楷体_GB2312" pitchFamily="49" charset="-122"/>
              </a:rPr>
              <a:t>和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>
                <a:ea typeface="楷体_GB2312" pitchFamily="49" charset="-122"/>
              </a:rPr>
              <a:t>={5,6,7}，</a:t>
            </a:r>
            <a:r>
              <a:rPr lang="zh-CN" altLang="en-US" b="1">
                <a:ea typeface="楷体_GB2312" pitchFamily="49" charset="-122"/>
              </a:rPr>
              <a:t>一个非常返集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={1}。</a:t>
            </a:r>
            <a:r>
              <a:rPr lang="zh-CN" altLang="en-US" b="1">
                <a:ea typeface="楷体_GB2312" pitchFamily="49" charset="-122"/>
              </a:rPr>
              <a:t>在常返集上求平稳分布。</a:t>
            </a:r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47FDB65B-0B6A-4CF8-B15B-16C723BCF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2925" y="1985964"/>
          <a:ext cx="306070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CorelDRAW" r:id="rId3" imgW="2600325" imgH="2390775" progId="CorelDRAW.Graphic.10">
                  <p:embed/>
                </p:oleObj>
              </mc:Choice>
              <mc:Fallback>
                <p:oleObj name="CorelDRAW" r:id="rId3" imgW="2600325" imgH="2390775" progId="CorelDRAW.Graphic.10">
                  <p:embed/>
                  <p:pic>
                    <p:nvPicPr>
                      <p:cNvPr id="122884" name="Object 4">
                        <a:extLst>
                          <a:ext uri="{FF2B5EF4-FFF2-40B4-BE49-F238E27FC236}">
                            <a16:creationId xmlns:a16="http://schemas.microsoft.com/office/drawing/2014/main" id="{47FDB65B-0B6A-4CF8-B15B-16C723BCF0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1985964"/>
                        <a:ext cx="3060700" cy="281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32D29F6A-D604-4A45-A09C-71FCD80E2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2725" y="3125788"/>
          <a:ext cx="236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5" imgW="88707" imgH="164742" progId="Equation.3">
                  <p:embed/>
                </p:oleObj>
              </mc:Choice>
              <mc:Fallback>
                <p:oleObj name="Equation" r:id="rId5" imgW="88707" imgH="164742" progId="Equation.3">
                  <p:embed/>
                  <p:pic>
                    <p:nvPicPr>
                      <p:cNvPr id="122885" name="Object 5">
                        <a:extLst>
                          <a:ext uri="{FF2B5EF4-FFF2-40B4-BE49-F238E27FC236}">
                            <a16:creationId xmlns:a16="http://schemas.microsoft.com/office/drawing/2014/main" id="{32D29F6A-D604-4A45-A09C-71FCD80E2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2725" y="3125788"/>
                        <a:ext cx="236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BCDF83CD-B12D-45DC-A1B3-8A07D8F58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5113" y="2514601"/>
          <a:ext cx="506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7" imgW="190417" imgH="203112" progId="Equation.3">
                  <p:embed/>
                </p:oleObj>
              </mc:Choice>
              <mc:Fallback>
                <p:oleObj name="Equation" r:id="rId7" imgW="190417" imgH="203112" progId="Equation.3">
                  <p:embed/>
                  <p:pic>
                    <p:nvPicPr>
                      <p:cNvPr id="122886" name="Object 6">
                        <a:extLst>
                          <a:ext uri="{FF2B5EF4-FFF2-40B4-BE49-F238E27FC236}">
                            <a16:creationId xmlns:a16="http://schemas.microsoft.com/office/drawing/2014/main" id="{BCDF83CD-B12D-45DC-A1B3-8A07D8F58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2514601"/>
                        <a:ext cx="5064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>
            <a:extLst>
              <a:ext uri="{FF2B5EF4-FFF2-40B4-BE49-F238E27FC236}">
                <a16:creationId xmlns:a16="http://schemas.microsoft.com/office/drawing/2014/main" id="{8B51C086-4D7C-41C8-82BD-941E52F5E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4926" y="2293938"/>
          <a:ext cx="5064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9" imgW="190417" imgH="203112" progId="Equation.3">
                  <p:embed/>
                </p:oleObj>
              </mc:Choice>
              <mc:Fallback>
                <p:oleObj name="Equation" r:id="rId9" imgW="190417" imgH="203112" progId="Equation.3">
                  <p:embed/>
                  <p:pic>
                    <p:nvPicPr>
                      <p:cNvPr id="122887" name="Object 7">
                        <a:extLst>
                          <a:ext uri="{FF2B5EF4-FFF2-40B4-BE49-F238E27FC236}">
                            <a16:creationId xmlns:a16="http://schemas.microsoft.com/office/drawing/2014/main" id="{8B51C086-4D7C-41C8-82BD-941E52F5E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6" y="2293938"/>
                        <a:ext cx="5064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ACEA2861-6CF4-4967-A91F-94603A81B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5776" y="1676401"/>
          <a:ext cx="5746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10" imgW="215713" imgH="203024" progId="Equation.3">
                  <p:embed/>
                </p:oleObj>
              </mc:Choice>
              <mc:Fallback>
                <p:oleObj name="Equation" r:id="rId10" imgW="215713" imgH="203024" progId="Equation.3">
                  <p:embed/>
                  <p:pic>
                    <p:nvPicPr>
                      <p:cNvPr id="122888" name="Object 8">
                        <a:extLst>
                          <a:ext uri="{FF2B5EF4-FFF2-40B4-BE49-F238E27FC236}">
                            <a16:creationId xmlns:a16="http://schemas.microsoft.com/office/drawing/2014/main" id="{ACEA2861-6CF4-4967-A91F-94603A81B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6" y="1676401"/>
                        <a:ext cx="5746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>
            <a:extLst>
              <a:ext uri="{FF2B5EF4-FFF2-40B4-BE49-F238E27FC236}">
                <a16:creationId xmlns:a16="http://schemas.microsoft.com/office/drawing/2014/main" id="{CA7DCC9E-EE8F-4411-BC6C-4A93194C9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2526" y="31321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12" imgW="215713" imgH="203024" progId="Equation.3">
                  <p:embed/>
                </p:oleObj>
              </mc:Choice>
              <mc:Fallback>
                <p:oleObj name="Equation" r:id="rId12" imgW="215713" imgH="203024" progId="Equation.3">
                  <p:embed/>
                  <p:pic>
                    <p:nvPicPr>
                      <p:cNvPr id="122889" name="Object 9">
                        <a:extLst>
                          <a:ext uri="{FF2B5EF4-FFF2-40B4-BE49-F238E27FC236}">
                            <a16:creationId xmlns:a16="http://schemas.microsoft.com/office/drawing/2014/main" id="{CA7DCC9E-EE8F-4411-BC6C-4A93194C9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6" y="31321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C86E97C6-A8B3-4D6D-BD84-5C0C34062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1" y="22939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Equation" r:id="rId13" imgW="215713" imgH="203024" progId="Equation.3">
                  <p:embed/>
                </p:oleObj>
              </mc:Choice>
              <mc:Fallback>
                <p:oleObj name="Equation" r:id="rId13" imgW="215713" imgH="203024" progId="Equation.3">
                  <p:embed/>
                  <p:pic>
                    <p:nvPicPr>
                      <p:cNvPr id="122890" name="Object 10">
                        <a:extLst>
                          <a:ext uri="{FF2B5EF4-FFF2-40B4-BE49-F238E27FC236}">
                            <a16:creationId xmlns:a16="http://schemas.microsoft.com/office/drawing/2014/main" id="{C86E97C6-A8B3-4D6D-BD84-5C0C34062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1" y="22939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>
            <a:extLst>
              <a:ext uri="{FF2B5EF4-FFF2-40B4-BE49-F238E27FC236}">
                <a16:creationId xmlns:a16="http://schemas.microsoft.com/office/drawing/2014/main" id="{B088881D-EFF9-4B88-96C4-B8DF7B4D7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9326" y="28273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Equation" r:id="rId15" imgW="215713" imgH="203024" progId="Equation.3">
                  <p:embed/>
                </p:oleObj>
              </mc:Choice>
              <mc:Fallback>
                <p:oleObj name="Equation" r:id="rId15" imgW="215713" imgH="203024" progId="Equation.3">
                  <p:embed/>
                  <p:pic>
                    <p:nvPicPr>
                      <p:cNvPr id="122891" name="Object 11">
                        <a:extLst>
                          <a:ext uri="{FF2B5EF4-FFF2-40B4-BE49-F238E27FC236}">
                            <a16:creationId xmlns:a16="http://schemas.microsoft.com/office/drawing/2014/main" id="{B088881D-EFF9-4B88-96C4-B8DF7B4D7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6" y="28273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>
            <a:extLst>
              <a:ext uri="{FF2B5EF4-FFF2-40B4-BE49-F238E27FC236}">
                <a16:creationId xmlns:a16="http://schemas.microsoft.com/office/drawing/2014/main" id="{8462FCEF-CD51-4796-BF1D-E57D4BDFB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1726" y="3810001"/>
          <a:ext cx="5746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16" imgW="215713" imgH="203024" progId="Equation.3">
                  <p:embed/>
                </p:oleObj>
              </mc:Choice>
              <mc:Fallback>
                <p:oleObj name="Equation" r:id="rId16" imgW="215713" imgH="203024" progId="Equation.3">
                  <p:embed/>
                  <p:pic>
                    <p:nvPicPr>
                      <p:cNvPr id="122892" name="Object 12">
                        <a:extLst>
                          <a:ext uri="{FF2B5EF4-FFF2-40B4-BE49-F238E27FC236}">
                            <a16:creationId xmlns:a16="http://schemas.microsoft.com/office/drawing/2014/main" id="{8462FCEF-CD51-4796-BF1D-E57D4BDFB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726" y="3810001"/>
                        <a:ext cx="5746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>
            <a:extLst>
              <a:ext uri="{FF2B5EF4-FFF2-40B4-BE49-F238E27FC236}">
                <a16:creationId xmlns:a16="http://schemas.microsoft.com/office/drawing/2014/main" id="{CB424C89-D244-4E58-A2DC-A2B123091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1726" y="47323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tion" r:id="rId17" imgW="215713" imgH="203024" progId="Equation.3">
                  <p:embed/>
                </p:oleObj>
              </mc:Choice>
              <mc:Fallback>
                <p:oleObj name="Equation" r:id="rId17" imgW="215713" imgH="203024" progId="Equation.3">
                  <p:embed/>
                  <p:pic>
                    <p:nvPicPr>
                      <p:cNvPr id="122893" name="Object 13">
                        <a:extLst>
                          <a:ext uri="{FF2B5EF4-FFF2-40B4-BE49-F238E27FC236}">
                            <a16:creationId xmlns:a16="http://schemas.microsoft.com/office/drawing/2014/main" id="{CB424C89-D244-4E58-A2DC-A2B123091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726" y="47323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>
            <a:extLst>
              <a:ext uri="{FF2B5EF4-FFF2-40B4-BE49-F238E27FC236}">
                <a16:creationId xmlns:a16="http://schemas.microsoft.com/office/drawing/2014/main" id="{DFD60E9F-9FFF-4010-A958-E0CE187D8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9926" y="38179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tion" r:id="rId18" imgW="215713" imgH="203024" progId="Equation.3">
                  <p:embed/>
                </p:oleObj>
              </mc:Choice>
              <mc:Fallback>
                <p:oleObj name="Equation" r:id="rId18" imgW="215713" imgH="203024" progId="Equation.3">
                  <p:embed/>
                  <p:pic>
                    <p:nvPicPr>
                      <p:cNvPr id="122894" name="Object 14">
                        <a:extLst>
                          <a:ext uri="{FF2B5EF4-FFF2-40B4-BE49-F238E27FC236}">
                            <a16:creationId xmlns:a16="http://schemas.microsoft.com/office/drawing/2014/main" id="{DFD60E9F-9FFF-4010-A958-E0CE187D8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926" y="38179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>
            <a:extLst>
              <a:ext uri="{FF2B5EF4-FFF2-40B4-BE49-F238E27FC236}">
                <a16:creationId xmlns:a16="http://schemas.microsoft.com/office/drawing/2014/main" id="{C31131D5-0695-43B7-96A1-B10A6CFAE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2526" y="3810001"/>
          <a:ext cx="5746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19" imgW="215713" imgH="203024" progId="Equation.3">
                  <p:embed/>
                </p:oleObj>
              </mc:Choice>
              <mc:Fallback>
                <p:oleObj name="Equation" r:id="rId19" imgW="215713" imgH="203024" progId="Equation.3">
                  <p:embed/>
                  <p:pic>
                    <p:nvPicPr>
                      <p:cNvPr id="122895" name="Object 15">
                        <a:extLst>
                          <a:ext uri="{FF2B5EF4-FFF2-40B4-BE49-F238E27FC236}">
                            <a16:creationId xmlns:a16="http://schemas.microsoft.com/office/drawing/2014/main" id="{C31131D5-0695-43B7-96A1-B10A6CFAE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6" y="3810001"/>
                        <a:ext cx="5746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>
            <a:extLst>
              <a:ext uri="{FF2B5EF4-FFF2-40B4-BE49-F238E27FC236}">
                <a16:creationId xmlns:a16="http://schemas.microsoft.com/office/drawing/2014/main" id="{2A734DC7-4BD3-4620-829F-A5B7ACABA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8726" y="4800601"/>
          <a:ext cx="5746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20" imgW="215713" imgH="203024" progId="Equation.3">
                  <p:embed/>
                </p:oleObj>
              </mc:Choice>
              <mc:Fallback>
                <p:oleObj name="Equation" r:id="rId20" imgW="215713" imgH="203024" progId="Equation.3">
                  <p:embed/>
                  <p:pic>
                    <p:nvPicPr>
                      <p:cNvPr id="122896" name="Object 16">
                        <a:extLst>
                          <a:ext uri="{FF2B5EF4-FFF2-40B4-BE49-F238E27FC236}">
                            <a16:creationId xmlns:a16="http://schemas.microsoft.com/office/drawing/2014/main" id="{2A734DC7-4BD3-4620-829F-A5B7ACABA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6" y="4800601"/>
                        <a:ext cx="5746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>
            <a:extLst>
              <a:ext uri="{FF2B5EF4-FFF2-40B4-BE49-F238E27FC236}">
                <a16:creationId xmlns:a16="http://schemas.microsoft.com/office/drawing/2014/main" id="{43951754-D24F-4ABF-BD1C-EC66F12BD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5451" y="47323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21" imgW="215713" imgH="203024" progId="Equation.3">
                  <p:embed/>
                </p:oleObj>
              </mc:Choice>
              <mc:Fallback>
                <p:oleObj name="Equation" r:id="rId21" imgW="215713" imgH="203024" progId="Equation.3">
                  <p:embed/>
                  <p:pic>
                    <p:nvPicPr>
                      <p:cNvPr id="122897" name="Object 17">
                        <a:extLst>
                          <a:ext uri="{FF2B5EF4-FFF2-40B4-BE49-F238E27FC236}">
                            <a16:creationId xmlns:a16="http://schemas.microsoft.com/office/drawing/2014/main" id="{43951754-D24F-4ABF-BD1C-EC66F12BD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1" y="47323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>
            <a:extLst>
              <a:ext uri="{FF2B5EF4-FFF2-40B4-BE49-F238E27FC236}">
                <a16:creationId xmlns:a16="http://schemas.microsoft.com/office/drawing/2014/main" id="{4EB79606-2E9C-4FE7-81E8-E77EFE17E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1" y="3360738"/>
          <a:ext cx="57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22" imgW="215713" imgH="203024" progId="Equation.3">
                  <p:embed/>
                </p:oleObj>
              </mc:Choice>
              <mc:Fallback>
                <p:oleObj name="Equation" r:id="rId22" imgW="215713" imgH="203024" progId="Equation.3">
                  <p:embed/>
                  <p:pic>
                    <p:nvPicPr>
                      <p:cNvPr id="122898" name="Object 18">
                        <a:extLst>
                          <a:ext uri="{FF2B5EF4-FFF2-40B4-BE49-F238E27FC236}">
                            <a16:creationId xmlns:a16="http://schemas.microsoft.com/office/drawing/2014/main" id="{4EB79606-2E9C-4FE7-81E8-E77EFE17E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1" y="3360738"/>
                        <a:ext cx="574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>
            <a:extLst>
              <a:ext uri="{FF2B5EF4-FFF2-40B4-BE49-F238E27FC236}">
                <a16:creationId xmlns:a16="http://schemas.microsoft.com/office/drawing/2014/main" id="{9B9C2D81-2A4C-446A-8D36-9537E1D00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9" y="2895601"/>
          <a:ext cx="2365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24" imgW="88707" imgH="164742" progId="Equation.3">
                  <p:embed/>
                </p:oleObj>
              </mc:Choice>
              <mc:Fallback>
                <p:oleObj name="Equation" r:id="rId24" imgW="88707" imgH="164742" progId="Equation.3">
                  <p:embed/>
                  <p:pic>
                    <p:nvPicPr>
                      <p:cNvPr id="122899" name="Object 19">
                        <a:extLst>
                          <a:ext uri="{FF2B5EF4-FFF2-40B4-BE49-F238E27FC236}">
                            <a16:creationId xmlns:a16="http://schemas.microsoft.com/office/drawing/2014/main" id="{9B9C2D81-2A4C-446A-8D36-9537E1D00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9" y="2895601"/>
                        <a:ext cx="2365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1631141-3B68-41FE-B30E-67B85414E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620000" cy="457200"/>
          </a:xfrm>
          <a:noFill/>
        </p:spPr>
        <p:txBody>
          <a:bodyPr/>
          <a:lstStyle/>
          <a:p>
            <a:pPr algn="r" eaLnBrk="1" hangingPunct="1"/>
            <a:r>
              <a:rPr lang="zh-CN" altLang="en-US" sz="1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 渐近性质与平稳分布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0CF12B4-7A87-4C16-B1BB-7517BBEF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524000"/>
            <a:ext cx="762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在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上，对应的转移概率矩阵为</a:t>
            </a:r>
          </a:p>
          <a:p>
            <a:pPr eaLnBrk="1" hangingPunct="1">
              <a:buFontTx/>
              <a:buNone/>
            </a:pPr>
            <a:endParaRPr lang="zh-CN" altLang="en-US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4400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3600" b="1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上的平稳分布为{0, 0.4, 0.2, 0.4, 0, 0, 0}</a:t>
            </a: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同理可求得</a:t>
            </a:r>
            <a:r>
              <a:rPr lang="en-US" altLang="zh-CN" b="1" i="1">
                <a:ea typeface="楷体_GB2312" pitchFamily="49" charset="-122"/>
              </a:rPr>
              <a:t>C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上的平稳分布为</a:t>
            </a:r>
          </a:p>
          <a:p>
            <a:pPr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                {0, 0, 0, 0, 1/3, 1/3, 1/3}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68A96627-1AEA-48DB-942F-4BA217CD3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2362201"/>
          <a:ext cx="269716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3" imgW="1180588" imgH="710891" progId="Equation.3">
                  <p:embed/>
                </p:oleObj>
              </mc:Choice>
              <mc:Fallback>
                <p:oleObj name="Equation" r:id="rId3" imgW="1180588" imgH="710891" progId="Equation.3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68A96627-1AEA-48DB-942F-4BA217CD3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62201"/>
                        <a:ext cx="2697162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ABFD6EC4-C938-4C94-9153-60035E8CC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6" y="2057401"/>
          <a:ext cx="24352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5" imgW="1066800" imgH="939800" progId="Equation.3">
                  <p:embed/>
                </p:oleObj>
              </mc:Choice>
              <mc:Fallback>
                <p:oleObj name="Equation" r:id="rId5" imgW="1066800" imgH="939800" progId="Equation.3">
                  <p:embed/>
                  <p:pic>
                    <p:nvPicPr>
                      <p:cNvPr id="123909" name="Object 5">
                        <a:extLst>
                          <a:ext uri="{FF2B5EF4-FFF2-40B4-BE49-F238E27FC236}">
                            <a16:creationId xmlns:a16="http://schemas.microsoft.com/office/drawing/2014/main" id="{ABFD6EC4-C938-4C94-9153-60035E8CC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6" y="2057401"/>
                        <a:ext cx="2435225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4855288C-F987-43DD-A5C3-B2888FAEA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1188" y="2286001"/>
          <a:ext cx="18272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7" imgW="799753" imgH="710891" progId="Equation.3">
                  <p:embed/>
                </p:oleObj>
              </mc:Choice>
              <mc:Fallback>
                <p:oleObj name="Equation" r:id="rId7" imgW="799753" imgH="710891" progId="Equation.3">
                  <p:embed/>
                  <p:pic>
                    <p:nvPicPr>
                      <p:cNvPr id="123910" name="Object 6">
                        <a:extLst>
                          <a:ext uri="{FF2B5EF4-FFF2-40B4-BE49-F238E27FC236}">
                            <a16:creationId xmlns:a16="http://schemas.microsoft.com/office/drawing/2014/main" id="{4855288C-F987-43DD-A5C3-B2888FAEA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88" y="2286001"/>
                        <a:ext cx="1827212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7">
            <a:extLst>
              <a:ext uri="{FF2B5EF4-FFF2-40B4-BE49-F238E27FC236}">
                <a16:creationId xmlns:a16="http://schemas.microsoft.com/office/drawing/2014/main" id="{E1333F50-9558-496B-A9C5-6F91D3474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9" y="914401"/>
            <a:ext cx="74136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14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：一质点在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点上做随机游动，若在时刻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质点位于这三个点之一，则在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t,t+h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内，它以概率                 分别转移到其他二点之一。</a:t>
            </a:r>
            <a:endParaRPr kumimoji="1" lang="en-US" altLang="zh-CN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试求质点随机游动的柯尔莫哥洛夫方程、转移概率及平稳分布。</a:t>
            </a:r>
            <a:endParaRPr kumimoji="1" lang="en-US" altLang="zh-CN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099" name="Object 4">
            <a:extLst>
              <a:ext uri="{FF2B5EF4-FFF2-40B4-BE49-F238E27FC236}">
                <a16:creationId xmlns:a16="http://schemas.microsoft.com/office/drawing/2014/main" id="{018C29BB-EACA-4454-B616-8555101FE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76" y="2362200"/>
          <a:ext cx="1630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647419" imgH="393529" progId="Equation.DSMT4">
                  <p:embed/>
                </p:oleObj>
              </mc:Choice>
              <mc:Fallback>
                <p:oleObj name="Equation" r:id="rId3" imgW="647419" imgH="393529" progId="Equation.DSMT4">
                  <p:embed/>
                  <p:pic>
                    <p:nvPicPr>
                      <p:cNvPr id="132099" name="Object 4">
                        <a:extLst>
                          <a:ext uri="{FF2B5EF4-FFF2-40B4-BE49-F238E27FC236}">
                            <a16:creationId xmlns:a16="http://schemas.microsoft.com/office/drawing/2014/main" id="{018C29BB-EACA-4454-B616-8555101FE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6" y="2362200"/>
                        <a:ext cx="16303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1D5078A6-1E3E-4FF7-92F4-A84F0D73A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9" y="914400"/>
            <a:ext cx="7413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向前方程：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由于状态空间</a:t>
            </a:r>
            <a:r>
              <a:rPr kumimoji="1"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I=</a:t>
            </a: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｛</a:t>
            </a:r>
            <a:r>
              <a:rPr kumimoji="1"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｝，所以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23" name="Object 11">
            <a:extLst>
              <a:ext uri="{FF2B5EF4-FFF2-40B4-BE49-F238E27FC236}">
                <a16:creationId xmlns:a16="http://schemas.microsoft.com/office/drawing/2014/main" id="{E3748DE7-DD73-4804-90EA-AB29CCFE6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1447800"/>
          <a:ext cx="5554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3" imgW="2336800" imgH="393700" progId="Equation.DSMT4">
                  <p:embed/>
                </p:oleObj>
              </mc:Choice>
              <mc:Fallback>
                <p:oleObj name="Equation" r:id="rId3" imgW="2336800" imgH="393700" progId="Equation.DSMT4">
                  <p:embed/>
                  <p:pic>
                    <p:nvPicPr>
                      <p:cNvPr id="133123" name="Object 11">
                        <a:extLst>
                          <a:ext uri="{FF2B5EF4-FFF2-40B4-BE49-F238E27FC236}">
                            <a16:creationId xmlns:a16="http://schemas.microsoft.com/office/drawing/2014/main" id="{E3748DE7-DD73-4804-90EA-AB29CCFE6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447800"/>
                        <a:ext cx="55546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EA70C1-22E9-47CE-9FBE-80EA05270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3141664"/>
          <a:ext cx="41354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5" imgW="1739900" imgH="241300" progId="Equation.DSMT4">
                  <p:embed/>
                </p:oleObj>
              </mc:Choice>
              <mc:Fallback>
                <p:oleObj name="Equation" r:id="rId5" imgW="1739900" imgH="241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8EA70C1-22E9-47CE-9FBE-80EA05270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141664"/>
                        <a:ext cx="41354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C88B1B-EB2B-41D4-B929-B6BAD1871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4" y="4168775"/>
          <a:ext cx="42560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7" imgW="1790700" imgH="393700" progId="Equation.DSMT4">
                  <p:embed/>
                </p:oleObj>
              </mc:Choice>
              <mc:Fallback>
                <p:oleObj name="Equation" r:id="rId7" imgW="1790700" imgH="3937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C88B1B-EB2B-41D4-B929-B6BAD1871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4168775"/>
                        <a:ext cx="42560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C1DB5C-30B0-4569-958F-43E7D317F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1" y="5151439"/>
          <a:ext cx="2233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9" imgW="939392" imgH="393529" progId="Equation.DSMT4">
                  <p:embed/>
                </p:oleObj>
              </mc:Choice>
              <mc:Fallback>
                <p:oleObj name="Equation" r:id="rId9" imgW="939392" imgH="393529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C1DB5C-30B0-4569-958F-43E7D317F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1" y="5151439"/>
                        <a:ext cx="22336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145C7895-BD4B-4050-B11A-972D31288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6858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/>
              <a:t> </a:t>
            </a:r>
            <a:r>
              <a:rPr lang="zh-CN" altLang="en-US" sz="2800" b="1">
                <a:ea typeface="黑体" panose="02010609060101010101" pitchFamily="49" charset="-122"/>
              </a:rPr>
              <a:t>常见随机变量的数学期望、方差</a:t>
            </a:r>
          </a:p>
        </p:txBody>
      </p:sp>
      <p:graphicFrame>
        <p:nvGraphicFramePr>
          <p:cNvPr id="214020" name="Group 4">
            <a:extLst>
              <a:ext uri="{FF2B5EF4-FFF2-40B4-BE49-F238E27FC236}">
                <a16:creationId xmlns:a16="http://schemas.microsoft.com/office/drawing/2014/main" id="{A3AD0C39-6E65-4510-89A5-B9DD248B4A04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1676400"/>
          <a:ext cx="4876800" cy="4368800"/>
        </p:xfrm>
        <a:graphic>
          <a:graphicData uri="http://schemas.openxmlformats.org/drawingml/2006/table">
            <a:tbl>
              <a:tblPr/>
              <a:tblGrid>
                <a:gridCol w="1839913">
                  <a:extLst>
                    <a:ext uri="{9D8B030D-6E8A-4147-A177-3AD203B41FA5}">
                      <a16:colId xmlns:a16="http://schemas.microsoft.com/office/drawing/2014/main" val="42010072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098931199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997544106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期望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方差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403144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0-1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724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二项分布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npq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1D2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407239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泊松分布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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rgbClr val="001D2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438709"/>
                  </a:ext>
                </a:extLst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1D2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1D2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几何分布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1D2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1D2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56592"/>
                  </a:ext>
                </a:extLst>
              </a:tr>
            </a:tbl>
          </a:graphicData>
        </a:graphic>
      </p:graphicFrame>
      <p:graphicFrame>
        <p:nvGraphicFramePr>
          <p:cNvPr id="34845" name="Object 42">
            <a:extLst>
              <a:ext uri="{FF2B5EF4-FFF2-40B4-BE49-F238E27FC236}">
                <a16:creationId xmlns:a16="http://schemas.microsoft.com/office/drawing/2014/main" id="{DC665030-FBDB-40B7-A78E-5F97827B9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05400"/>
          <a:ext cx="323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177723" imgH="418918" progId="Equation.3">
                  <p:embed/>
                </p:oleObj>
              </mc:Choice>
              <mc:Fallback>
                <p:oleObj name="Equation" r:id="rId3" imgW="177723" imgH="418918" progId="Equation.3">
                  <p:embed/>
                  <p:pic>
                    <p:nvPicPr>
                      <p:cNvPr id="34845" name="Object 42">
                        <a:extLst>
                          <a:ext uri="{FF2B5EF4-FFF2-40B4-BE49-F238E27FC236}">
                            <a16:creationId xmlns:a16="http://schemas.microsoft.com/office/drawing/2014/main" id="{DC665030-FBDB-40B7-A78E-5F97827B9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05400"/>
                        <a:ext cx="323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43">
            <a:extLst>
              <a:ext uri="{FF2B5EF4-FFF2-40B4-BE49-F238E27FC236}">
                <a16:creationId xmlns:a16="http://schemas.microsoft.com/office/drawing/2014/main" id="{A530554E-DB32-470F-BA9A-F2E8D245B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0" y="5105400"/>
          <a:ext cx="438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5" imgW="241195" imgH="418918" progId="Equation.3">
                  <p:embed/>
                </p:oleObj>
              </mc:Choice>
              <mc:Fallback>
                <p:oleObj name="Equation" r:id="rId5" imgW="241195" imgH="418918" progId="Equation.3">
                  <p:embed/>
                  <p:pic>
                    <p:nvPicPr>
                      <p:cNvPr id="34846" name="Object 43">
                        <a:extLst>
                          <a:ext uri="{FF2B5EF4-FFF2-40B4-BE49-F238E27FC236}">
                            <a16:creationId xmlns:a16="http://schemas.microsoft.com/office/drawing/2014/main" id="{A530554E-DB32-470F-BA9A-F2E8D245B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5105400"/>
                        <a:ext cx="438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0BAB91E3-AB58-47ED-A96E-61076F91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9" y="914401"/>
            <a:ext cx="7413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解一阶线性微分方程得：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AD0668D6-C1F3-498F-BC33-97DB6A48F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1273176"/>
          <a:ext cx="24765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AD0668D6-C1F3-498F-BC33-97DB6A48F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273176"/>
                        <a:ext cx="24765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4985A21-636F-4619-B26E-223C3B5EC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6" y="5521325"/>
          <a:ext cx="37957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5" imgW="1739900" imgH="393700" progId="Equation.DSMT4">
                  <p:embed/>
                </p:oleObj>
              </mc:Choice>
              <mc:Fallback>
                <p:oleObj name="Equation" r:id="rId5" imgW="1739900" imgH="3937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4985A21-636F-4619-B26E-223C3B5EC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6" y="5521325"/>
                        <a:ext cx="379571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63B841EF-25F3-468A-AD01-415B5B37B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2287589"/>
          <a:ext cx="2717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7" imgW="1117600" imgH="457200" progId="Equation.DSMT4">
                  <p:embed/>
                </p:oleObj>
              </mc:Choice>
              <mc:Fallback>
                <p:oleObj name="Equation" r:id="rId7" imgW="1117600" imgH="457200" progId="Equation.DSMT4">
                  <p:embed/>
                  <p:pic>
                    <p:nvPicPr>
                      <p:cNvPr id="8" name="Object 18">
                        <a:extLst>
                          <a:ext uri="{FF2B5EF4-FFF2-40B4-BE49-F238E27FC236}">
                            <a16:creationId xmlns:a16="http://schemas.microsoft.com/office/drawing/2014/main" id="{63B841EF-25F3-468A-AD01-415B5B37B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287589"/>
                        <a:ext cx="27178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ED2F1DA-39FB-40B3-98E8-98B1E1FFD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586163"/>
          <a:ext cx="3457575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9" imgW="1587500" imgH="889000" progId="Equation.DSMT4">
                  <p:embed/>
                </p:oleObj>
              </mc:Choice>
              <mc:Fallback>
                <p:oleObj name="Equation" r:id="rId9" imgW="1587500" imgH="8890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ED2F1DA-39FB-40B3-98E8-98B1E1FFD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586163"/>
                        <a:ext cx="3457575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07DCC83-42CD-46D2-9244-907AC26E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9" y="2424114"/>
            <a:ext cx="2873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由初始条件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78699D-80F4-4515-8B26-1E43E7C1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3400425"/>
            <a:ext cx="2838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确定常数</a:t>
            </a:r>
            <a:r>
              <a:rPr kumimoji="1"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，得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D60565-7700-47AA-B6DE-6F541D75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5526089"/>
            <a:ext cx="2655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故其平稳分布</a:t>
            </a:r>
            <a:endParaRPr kumimoji="1" lang="en-US" altLang="zh-CN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F5BD3F14-418E-40C6-9EB1-2AE65392C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1" y="762000"/>
            <a:ext cx="7561263" cy="4389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常见随机变量的数学期望、方差</a:t>
            </a:r>
            <a:endParaRPr lang="zh-CN" altLang="en-US" sz="3600"/>
          </a:p>
        </p:txBody>
      </p:sp>
      <p:graphicFrame>
        <p:nvGraphicFramePr>
          <p:cNvPr id="215044" name="Group 4">
            <a:extLst>
              <a:ext uri="{FF2B5EF4-FFF2-40B4-BE49-F238E27FC236}">
                <a16:creationId xmlns:a16="http://schemas.microsoft.com/office/drawing/2014/main" id="{D83FE225-3A54-43A6-BCE3-D536EA55F5C7}"/>
              </a:ext>
            </a:extLst>
          </p:cNvPr>
          <p:cNvGraphicFramePr>
            <a:graphicFrameLocks noGrp="1"/>
          </p:cNvGraphicFramePr>
          <p:nvPr/>
        </p:nvGraphicFramePr>
        <p:xfrm>
          <a:off x="3733801" y="1752600"/>
          <a:ext cx="4732339" cy="3794126"/>
        </p:xfrm>
        <a:graphic>
          <a:graphicData uri="http://schemas.openxmlformats.org/drawingml/2006/table">
            <a:tbl>
              <a:tblPr/>
              <a:tblGrid>
                <a:gridCol w="181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1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期望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方差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均匀分布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指数分布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65" name="Object 36">
            <a:extLst>
              <a:ext uri="{FF2B5EF4-FFF2-40B4-BE49-F238E27FC236}">
                <a16:creationId xmlns:a16="http://schemas.microsoft.com/office/drawing/2014/main" id="{D7CF107E-F156-4F77-A44F-38DF2C23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9" y="3717925"/>
          <a:ext cx="16795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3" imgW="634725" imgH="228501" progId="Equation.3">
                  <p:embed/>
                </p:oleObj>
              </mc:Choice>
              <mc:Fallback>
                <p:oleObj name="Equation" r:id="rId3" imgW="634725" imgH="228501" progId="Equation.3">
                  <p:embed/>
                  <p:pic>
                    <p:nvPicPr>
                      <p:cNvPr id="35865" name="Object 36">
                        <a:extLst>
                          <a:ext uri="{FF2B5EF4-FFF2-40B4-BE49-F238E27FC236}">
                            <a16:creationId xmlns:a16="http://schemas.microsoft.com/office/drawing/2014/main" id="{D7CF107E-F156-4F77-A44F-38DF2C230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9" y="3717925"/>
                        <a:ext cx="16795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37">
            <a:extLst>
              <a:ext uri="{FF2B5EF4-FFF2-40B4-BE49-F238E27FC236}">
                <a16:creationId xmlns:a16="http://schemas.microsoft.com/office/drawing/2014/main" id="{9C0C3005-3E7E-466B-840B-FF214357C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4539" y="2574925"/>
          <a:ext cx="9731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5" imgW="368140" imgH="393529" progId="Equation.3">
                  <p:embed/>
                </p:oleObj>
              </mc:Choice>
              <mc:Fallback>
                <p:oleObj name="Equation" r:id="rId5" imgW="368140" imgH="393529" progId="Equation.3">
                  <p:embed/>
                  <p:pic>
                    <p:nvPicPr>
                      <p:cNvPr id="35866" name="Object 37">
                        <a:extLst>
                          <a:ext uri="{FF2B5EF4-FFF2-40B4-BE49-F238E27FC236}">
                            <a16:creationId xmlns:a16="http://schemas.microsoft.com/office/drawing/2014/main" id="{9C0C3005-3E7E-466B-840B-FF214357C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9" y="2574925"/>
                        <a:ext cx="9731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7" name="Object 38">
            <a:extLst>
              <a:ext uri="{FF2B5EF4-FFF2-40B4-BE49-F238E27FC236}">
                <a16:creationId xmlns:a16="http://schemas.microsoft.com/office/drawing/2014/main" id="{11B7CD38-731B-44F7-ADD1-CA3DE9C80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76" y="2514601"/>
          <a:ext cx="1376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7" imgW="520474" imgH="431613" progId="Equation.3">
                  <p:embed/>
                </p:oleObj>
              </mc:Choice>
              <mc:Fallback>
                <p:oleObj name="Equation" r:id="rId7" imgW="520474" imgH="431613" progId="Equation.3">
                  <p:embed/>
                  <p:pic>
                    <p:nvPicPr>
                      <p:cNvPr id="35867" name="Object 38">
                        <a:extLst>
                          <a:ext uri="{FF2B5EF4-FFF2-40B4-BE49-F238E27FC236}">
                            <a16:creationId xmlns:a16="http://schemas.microsoft.com/office/drawing/2014/main" id="{11B7CD38-731B-44F7-ADD1-CA3DE9C80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6" y="2514601"/>
                        <a:ext cx="13763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40">
            <a:extLst>
              <a:ext uri="{FF2B5EF4-FFF2-40B4-BE49-F238E27FC236}">
                <a16:creationId xmlns:a16="http://schemas.microsoft.com/office/drawing/2014/main" id="{82AD3D78-508D-4871-9F1D-901AFB58E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4" y="3879851"/>
          <a:ext cx="40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35868" name="Object 40">
                        <a:extLst>
                          <a:ext uri="{FF2B5EF4-FFF2-40B4-BE49-F238E27FC236}">
                            <a16:creationId xmlns:a16="http://schemas.microsoft.com/office/drawing/2014/main" id="{82AD3D78-508D-4871-9F1D-901AFB58E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4" y="3879851"/>
                        <a:ext cx="40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41">
            <a:extLst>
              <a:ext uri="{FF2B5EF4-FFF2-40B4-BE49-F238E27FC236}">
                <a16:creationId xmlns:a16="http://schemas.microsoft.com/office/drawing/2014/main" id="{6443CBAB-F6DB-4E85-868A-B19F1E411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1" y="3717925"/>
          <a:ext cx="5699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1" imgW="215713" imgH="203024" progId="Equation.3">
                  <p:embed/>
                </p:oleObj>
              </mc:Choice>
              <mc:Fallback>
                <p:oleObj name="Equation" r:id="rId11" imgW="215713" imgH="203024" progId="Equation.3">
                  <p:embed/>
                  <p:pic>
                    <p:nvPicPr>
                      <p:cNvPr id="35869" name="Object 41">
                        <a:extLst>
                          <a:ext uri="{FF2B5EF4-FFF2-40B4-BE49-F238E27FC236}">
                            <a16:creationId xmlns:a16="http://schemas.microsoft.com/office/drawing/2014/main" id="{6443CBAB-F6DB-4E85-868A-B19F1E411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1" y="3717925"/>
                        <a:ext cx="5699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43">
            <a:extLst>
              <a:ext uri="{FF2B5EF4-FFF2-40B4-BE49-F238E27FC236}">
                <a16:creationId xmlns:a16="http://schemas.microsoft.com/office/drawing/2014/main" id="{71B6E5A8-59C2-41AA-BFB3-B3DACF58D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1064" y="4556125"/>
          <a:ext cx="4349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3" imgW="164957" imgH="393359" progId="Equation.3">
                  <p:embed/>
                </p:oleObj>
              </mc:Choice>
              <mc:Fallback>
                <p:oleObj name="Equation" r:id="rId13" imgW="164957" imgH="393359" progId="Equation.3">
                  <p:embed/>
                  <p:pic>
                    <p:nvPicPr>
                      <p:cNvPr id="35870" name="Object 43">
                        <a:extLst>
                          <a:ext uri="{FF2B5EF4-FFF2-40B4-BE49-F238E27FC236}">
                            <a16:creationId xmlns:a16="http://schemas.microsoft.com/office/drawing/2014/main" id="{71B6E5A8-59C2-41AA-BFB3-B3DACF58D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4" y="4556125"/>
                        <a:ext cx="4349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44">
            <a:extLst>
              <a:ext uri="{FF2B5EF4-FFF2-40B4-BE49-F238E27FC236}">
                <a16:creationId xmlns:a16="http://schemas.microsoft.com/office/drawing/2014/main" id="{5D52ABA6-C112-45FD-B4A0-56A9E1392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9" y="4556125"/>
          <a:ext cx="568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15" imgW="215713" imgH="393359" progId="Equation.3">
                  <p:embed/>
                </p:oleObj>
              </mc:Choice>
              <mc:Fallback>
                <p:oleObj name="Equation" r:id="rId15" imgW="215713" imgH="393359" progId="Equation.3">
                  <p:embed/>
                  <p:pic>
                    <p:nvPicPr>
                      <p:cNvPr id="35871" name="Object 44">
                        <a:extLst>
                          <a:ext uri="{FF2B5EF4-FFF2-40B4-BE49-F238E27FC236}">
                            <a16:creationId xmlns:a16="http://schemas.microsoft.com/office/drawing/2014/main" id="{5D52ABA6-C112-45FD-B4A0-56A9E1392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9" y="4556125"/>
                        <a:ext cx="568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8FCF8EFF-D1F7-4EF1-ACAC-2822265B086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300288"/>
            <a:ext cx="852488" cy="3060700"/>
            <a:chOff x="2361" y="1192"/>
            <a:chExt cx="532" cy="1928"/>
          </a:xfrm>
        </p:grpSpPr>
        <p:sp>
          <p:nvSpPr>
            <p:cNvPr id="36894" name="AutoShape 3">
              <a:extLst>
                <a:ext uri="{FF2B5EF4-FFF2-40B4-BE49-F238E27FC236}">
                  <a16:creationId xmlns:a16="http://schemas.microsoft.com/office/drawing/2014/main" id="{CBA81947-CEF0-4E27-8E84-2720E2CD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109" cy="1872"/>
            </a:xfrm>
            <a:prstGeom prst="downArrow">
              <a:avLst>
                <a:gd name="adj1" fmla="val 50000"/>
                <a:gd name="adj2" fmla="val 429358"/>
              </a:avLst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4000">
                <a:solidFill>
                  <a:srgbClr val="007572"/>
                </a:solidFill>
              </a:endParaRPr>
            </a:p>
          </p:txBody>
        </p:sp>
        <p:sp>
          <p:nvSpPr>
            <p:cNvPr id="36895" name="AutoShape 4">
              <a:extLst>
                <a:ext uri="{FF2B5EF4-FFF2-40B4-BE49-F238E27FC236}">
                  <a16:creationId xmlns:a16="http://schemas.microsoft.com/office/drawing/2014/main" id="{2988FF16-73DE-4A02-AC1D-A342828578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545" y="1008"/>
              <a:ext cx="104" cy="471"/>
            </a:xfrm>
            <a:prstGeom prst="downArrow">
              <a:avLst>
                <a:gd name="adj1" fmla="val 50000"/>
                <a:gd name="adj2" fmla="val 113221"/>
              </a:avLst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4000">
                <a:solidFill>
                  <a:srgbClr val="007572"/>
                </a:solidFill>
              </a:endParaRPr>
            </a:p>
          </p:txBody>
        </p:sp>
      </p:grpSp>
      <p:sp>
        <p:nvSpPr>
          <p:cNvPr id="36867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623E7616-8DCA-494C-A298-DBAD64301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105025"/>
            <a:ext cx="1905000" cy="52322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66FF33"/>
                </a:solidFill>
                <a:latin typeface="Times New Roman" panose="02020603050405020304" pitchFamily="18" charset="0"/>
                <a:ea typeface="隶书" pitchFamily="49" charset="-122"/>
              </a:rPr>
              <a:t>数学期望</a:t>
            </a:r>
          </a:p>
        </p:txBody>
      </p:sp>
      <p:sp>
        <p:nvSpPr>
          <p:cNvPr id="36868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50044B23-0F32-4183-9B60-F3898C08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848" y="1143000"/>
            <a:ext cx="615553" cy="1905000"/>
          </a:xfrm>
          <a:prstGeom prst="rect">
            <a:avLst/>
          </a:prstGeom>
          <a:solidFill>
            <a:srgbClr val="663300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隶书" pitchFamily="49" charset="-122"/>
              </a:rPr>
              <a:t>方     差</a:t>
            </a:r>
          </a:p>
        </p:txBody>
      </p:sp>
      <p:sp>
        <p:nvSpPr>
          <p:cNvPr id="36869" name="AutoShape 8">
            <a:extLst>
              <a:ext uri="{FF2B5EF4-FFF2-40B4-BE49-F238E27FC236}">
                <a16:creationId xmlns:a16="http://schemas.microsoft.com/office/drawing/2014/main" id="{2602F5C1-F31F-44C7-A879-7038F962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743200"/>
            <a:ext cx="144462" cy="685800"/>
          </a:xfrm>
          <a:prstGeom prst="downArrow">
            <a:avLst>
              <a:gd name="adj1" fmla="val 50000"/>
              <a:gd name="adj2" fmla="val 11868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0" name="Text Box 9">
            <a:hlinkClick r:id="rId5" action="ppaction://hlinksldjump"/>
            <a:extLst>
              <a:ext uri="{FF2B5EF4-FFF2-40B4-BE49-F238E27FC236}">
                <a16:creationId xmlns:a16="http://schemas.microsoft.com/office/drawing/2014/main" id="{8BE45F67-B2B6-41DB-8206-14233373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994" y="3457576"/>
            <a:ext cx="612645" cy="1343025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CC00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离散型</a:t>
            </a:r>
          </a:p>
        </p:txBody>
      </p:sp>
      <p:sp>
        <p:nvSpPr>
          <p:cNvPr id="36871" name="AutoShape 10">
            <a:extLst>
              <a:ext uri="{FF2B5EF4-FFF2-40B4-BE49-F238E27FC236}">
                <a16:creationId xmlns:a16="http://schemas.microsoft.com/office/drawing/2014/main" id="{88672BA1-4E2D-490E-BE54-C93AFABF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2743200"/>
            <a:ext cx="144462" cy="685800"/>
          </a:xfrm>
          <a:prstGeom prst="downArrow">
            <a:avLst>
              <a:gd name="adj1" fmla="val 50000"/>
              <a:gd name="adj2" fmla="val 11868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2" name="Text Box 11">
            <a:hlinkClick r:id="rId3" action="ppaction://hlinksldjump"/>
            <a:extLst>
              <a:ext uri="{FF2B5EF4-FFF2-40B4-BE49-F238E27FC236}">
                <a16:creationId xmlns:a16="http://schemas.microsoft.com/office/drawing/2014/main" id="{057468DD-6F82-4FB0-87BB-063A63C7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481" y="3462339"/>
            <a:ext cx="612645" cy="1343025"/>
          </a:xfrm>
          <a:prstGeom prst="rect">
            <a:avLst/>
          </a:prstGeom>
          <a:solidFill>
            <a:srgbClr val="66FF33"/>
          </a:solidFill>
          <a:ln w="76200" cmpd="tri">
            <a:solidFill>
              <a:srgbClr val="0000FF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7572"/>
                </a:solidFill>
                <a:latin typeface="Times New Roman" panose="02020603050405020304" pitchFamily="18" charset="0"/>
                <a:ea typeface="隶书" pitchFamily="49" charset="-122"/>
              </a:rPr>
              <a:t>连续型</a:t>
            </a:r>
          </a:p>
        </p:txBody>
      </p:sp>
      <p:sp>
        <p:nvSpPr>
          <p:cNvPr id="36873" name="Text Box 12">
            <a:hlinkClick r:id="rId6" action="ppaction://hlinksldjump"/>
            <a:extLst>
              <a:ext uri="{FF2B5EF4-FFF2-40B4-BE49-F238E27FC236}">
                <a16:creationId xmlns:a16="http://schemas.microsoft.com/office/drawing/2014/main" id="{C2DC68A6-BA59-44C7-BE5E-4C39E7E4A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556" y="3452814"/>
            <a:ext cx="612645" cy="1347787"/>
          </a:xfrm>
          <a:prstGeom prst="rect">
            <a:avLst/>
          </a:prstGeom>
          <a:solidFill>
            <a:srgbClr val="000066"/>
          </a:solidFill>
          <a:ln w="76200" cmpd="tri">
            <a:solidFill>
              <a:srgbClr val="0099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66FF33"/>
                </a:solidFill>
                <a:latin typeface="Times New Roman" panose="02020603050405020304" pitchFamily="18" charset="0"/>
                <a:ea typeface="隶书" pitchFamily="49" charset="-122"/>
              </a:rPr>
              <a:t>性 质</a:t>
            </a:r>
          </a:p>
        </p:txBody>
      </p:sp>
      <p:sp>
        <p:nvSpPr>
          <p:cNvPr id="36874" name="AutoShape 13">
            <a:extLst>
              <a:ext uri="{FF2B5EF4-FFF2-40B4-BE49-F238E27FC236}">
                <a16:creationId xmlns:a16="http://schemas.microsoft.com/office/drawing/2014/main" id="{AC83ED30-C8C1-4272-A124-F94318BB76D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5407" y="1119982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5" name="AutoShape 14">
            <a:extLst>
              <a:ext uri="{FF2B5EF4-FFF2-40B4-BE49-F238E27FC236}">
                <a16:creationId xmlns:a16="http://schemas.microsoft.com/office/drawing/2014/main" id="{69FD64C4-91F4-493E-A95A-4F701B84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070226"/>
            <a:ext cx="144462" cy="428625"/>
          </a:xfrm>
          <a:prstGeom prst="downArrow">
            <a:avLst>
              <a:gd name="adj1" fmla="val 50000"/>
              <a:gd name="adj2" fmla="val 74176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6" name="Text Box 15">
            <a:hlinkClick r:id="rId7" action="ppaction://hlinksldjump"/>
            <a:extLst>
              <a:ext uri="{FF2B5EF4-FFF2-40B4-BE49-F238E27FC236}">
                <a16:creationId xmlns:a16="http://schemas.microsoft.com/office/drawing/2014/main" id="{9C65F480-401E-4CEC-AD60-91B945C29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169" y="3533776"/>
            <a:ext cx="612645" cy="3019425"/>
          </a:xfrm>
          <a:prstGeom prst="rect">
            <a:avLst/>
          </a:prstGeom>
          <a:solidFill>
            <a:srgbClr val="CC00CC"/>
          </a:solidFill>
          <a:ln w="76200" cmpd="tri">
            <a:solidFill>
              <a:srgbClr val="FFFF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7572"/>
                </a:solidFill>
                <a:latin typeface="Times New Roman" panose="02020603050405020304" pitchFamily="18" charset="0"/>
                <a:ea typeface="隶书" pitchFamily="49" charset="-122"/>
              </a:rPr>
              <a:t>协方差与相关系数</a:t>
            </a:r>
          </a:p>
        </p:txBody>
      </p:sp>
      <p:sp>
        <p:nvSpPr>
          <p:cNvPr id="36877" name="AutoShape 16">
            <a:extLst>
              <a:ext uri="{FF2B5EF4-FFF2-40B4-BE49-F238E27FC236}">
                <a16:creationId xmlns:a16="http://schemas.microsoft.com/office/drawing/2014/main" id="{55F608B0-4236-448B-BE35-C9A7BD1DD27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0644" y="3571082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8" name="AutoShape 17">
            <a:extLst>
              <a:ext uri="{FF2B5EF4-FFF2-40B4-BE49-F238E27FC236}">
                <a16:creationId xmlns:a16="http://schemas.microsoft.com/office/drawing/2014/main" id="{F7C8984B-ABA6-4F3E-96D8-0719159F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6" y="2743200"/>
            <a:ext cx="144463" cy="685800"/>
          </a:xfrm>
          <a:prstGeom prst="downArrow">
            <a:avLst>
              <a:gd name="adj1" fmla="val 50000"/>
              <a:gd name="adj2" fmla="val 11868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79" name="Text Box 18">
            <a:hlinkClick r:id="rId8" action="ppaction://hlinksldjump"/>
            <a:extLst>
              <a:ext uri="{FF2B5EF4-FFF2-40B4-BE49-F238E27FC236}">
                <a16:creationId xmlns:a16="http://schemas.microsoft.com/office/drawing/2014/main" id="{925BB2F7-870C-419C-A21E-61D510816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556" y="2028826"/>
            <a:ext cx="612645" cy="4295775"/>
          </a:xfrm>
          <a:prstGeom prst="rect">
            <a:avLst/>
          </a:prstGeom>
          <a:solidFill>
            <a:schemeClr val="accent1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7572"/>
                </a:solidFill>
                <a:latin typeface="Times New Roman" panose="02020603050405020304" pitchFamily="18" charset="0"/>
                <a:ea typeface="隶书" pitchFamily="49" charset="-122"/>
              </a:rPr>
              <a:t>随机变量函数的数学期望</a:t>
            </a:r>
          </a:p>
        </p:txBody>
      </p:sp>
      <p:sp>
        <p:nvSpPr>
          <p:cNvPr id="36880" name="AutoShape 19">
            <a:extLst>
              <a:ext uri="{FF2B5EF4-FFF2-40B4-BE49-F238E27FC236}">
                <a16:creationId xmlns:a16="http://schemas.microsoft.com/office/drawing/2014/main" id="{BDAD81A2-CB78-4EA0-8EAB-40C95A792F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4700" y="2171700"/>
            <a:ext cx="166688" cy="490538"/>
          </a:xfrm>
          <a:prstGeom prst="downArrow">
            <a:avLst>
              <a:gd name="adj1" fmla="val 50000"/>
              <a:gd name="adj2" fmla="val 7357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81" name="Text Box 20">
            <a:hlinkClick r:id="rId9" action="ppaction://hlinksldjump"/>
            <a:extLst>
              <a:ext uri="{FF2B5EF4-FFF2-40B4-BE49-F238E27FC236}">
                <a16:creationId xmlns:a16="http://schemas.microsoft.com/office/drawing/2014/main" id="{4030D6B0-D954-45EE-90D2-E8DF6691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588" y="1157289"/>
            <a:ext cx="1624012" cy="525401"/>
          </a:xfrm>
          <a:prstGeom prst="rect">
            <a:avLst/>
          </a:prstGeom>
          <a:solidFill>
            <a:srgbClr val="FF0000"/>
          </a:solidFill>
          <a:ln w="76200" cmpd="tri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隶书" pitchFamily="49" charset="-122"/>
              </a:rPr>
              <a:t>定 义</a:t>
            </a:r>
          </a:p>
        </p:txBody>
      </p:sp>
      <p:sp>
        <p:nvSpPr>
          <p:cNvPr id="36882" name="AutoShape 21">
            <a:extLst>
              <a:ext uri="{FF2B5EF4-FFF2-40B4-BE49-F238E27FC236}">
                <a16:creationId xmlns:a16="http://schemas.microsoft.com/office/drawing/2014/main" id="{B01009D9-2764-4022-BBEE-90D7BAE7DD2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89057" y="1859757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83" name="Text Box 22">
            <a:hlinkClick r:id="rId4" action="ppaction://hlinksldjump"/>
            <a:extLst>
              <a:ext uri="{FF2B5EF4-FFF2-40B4-BE49-F238E27FC236}">
                <a16:creationId xmlns:a16="http://schemas.microsoft.com/office/drawing/2014/main" id="{2F0E0682-16FD-4F56-9EED-E0C74CC2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85951"/>
            <a:ext cx="1600200" cy="525401"/>
          </a:xfrm>
          <a:prstGeom prst="rect">
            <a:avLst/>
          </a:prstGeom>
          <a:solidFill>
            <a:srgbClr val="66FFFF"/>
          </a:solidFill>
          <a:ln w="76200" cmpd="tri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计 算</a:t>
            </a:r>
          </a:p>
        </p:txBody>
      </p:sp>
      <p:sp>
        <p:nvSpPr>
          <p:cNvPr id="36884" name="AutoShape 23">
            <a:extLst>
              <a:ext uri="{FF2B5EF4-FFF2-40B4-BE49-F238E27FC236}">
                <a16:creationId xmlns:a16="http://schemas.microsoft.com/office/drawing/2014/main" id="{45F32D8F-3C4F-4ECA-9BB9-1B75C5F0CB7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85882" y="2643982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85" name="Text Box 24">
            <a:hlinkClick r:id="rId10" action="ppaction://hlinksldjump"/>
            <a:extLst>
              <a:ext uri="{FF2B5EF4-FFF2-40B4-BE49-F238E27FC236}">
                <a16:creationId xmlns:a16="http://schemas.microsoft.com/office/drawing/2014/main" id="{EA0DE764-02FD-4B88-A071-961C2437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3" y="2681289"/>
            <a:ext cx="1600200" cy="525401"/>
          </a:xfrm>
          <a:prstGeom prst="rect">
            <a:avLst/>
          </a:prstGeom>
          <a:solidFill>
            <a:srgbClr val="009900"/>
          </a:solidFill>
          <a:ln w="76200" cmpd="tri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隶书" pitchFamily="49" charset="-122"/>
              </a:rPr>
              <a:t>性 质</a:t>
            </a:r>
          </a:p>
        </p:txBody>
      </p:sp>
      <p:sp>
        <p:nvSpPr>
          <p:cNvPr id="36886" name="Text Box 25">
            <a:hlinkClick r:id="rId6" action="ppaction://hlinksldjump"/>
            <a:extLst>
              <a:ext uri="{FF2B5EF4-FFF2-40B4-BE49-F238E27FC236}">
                <a16:creationId xmlns:a16="http://schemas.microsoft.com/office/drawing/2014/main" id="{66A3A064-EEDB-4BCA-805E-AA6839C4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26050"/>
            <a:ext cx="2971800" cy="956288"/>
          </a:xfrm>
          <a:prstGeom prst="rect">
            <a:avLst/>
          </a:prstGeom>
          <a:solidFill>
            <a:srgbClr val="FF3300"/>
          </a:solidFill>
          <a:ln w="76200" cmpd="tri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7572"/>
                </a:solidFill>
                <a:latin typeface="Times New Roman" panose="02020603050405020304" pitchFamily="18" charset="0"/>
                <a:ea typeface="隶书" pitchFamily="49" charset="-122"/>
              </a:rPr>
              <a:t>二维随机变量的数学期望</a:t>
            </a:r>
          </a:p>
        </p:txBody>
      </p:sp>
      <p:sp>
        <p:nvSpPr>
          <p:cNvPr id="36887" name="Text Box 26">
            <a:hlinkClick r:id="rId11" action="ppaction://hlinksldjump"/>
            <a:extLst>
              <a:ext uri="{FF2B5EF4-FFF2-40B4-BE49-F238E27FC236}">
                <a16:creationId xmlns:a16="http://schemas.microsoft.com/office/drawing/2014/main" id="{A7E9CF72-0FBF-4980-968D-62C609E2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0" y="3581401"/>
            <a:ext cx="1593850" cy="525401"/>
          </a:xfrm>
          <a:prstGeom prst="rect">
            <a:avLst/>
          </a:prstGeom>
          <a:solidFill>
            <a:srgbClr val="993300"/>
          </a:solidFill>
          <a:ln w="76200" cmpd="tri">
            <a:solidFill>
              <a:srgbClr val="FF99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CCFF33"/>
                </a:solidFill>
                <a:latin typeface="Times New Roman" panose="02020603050405020304" pitchFamily="18" charset="0"/>
                <a:ea typeface="隶书" pitchFamily="49" charset="-122"/>
              </a:rPr>
              <a:t>定 义</a:t>
            </a:r>
          </a:p>
        </p:txBody>
      </p:sp>
      <p:sp>
        <p:nvSpPr>
          <p:cNvPr id="36888" name="AutoShape 27">
            <a:extLst>
              <a:ext uri="{FF2B5EF4-FFF2-40B4-BE49-F238E27FC236}">
                <a16:creationId xmlns:a16="http://schemas.microsoft.com/office/drawing/2014/main" id="{38B5E860-EC1B-4A0C-A147-AF263F84EDE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0644" y="4515644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89" name="Text Box 28">
            <a:hlinkClick r:id="rId7" action="ppaction://hlinksldjump"/>
            <a:extLst>
              <a:ext uri="{FF2B5EF4-FFF2-40B4-BE49-F238E27FC236}">
                <a16:creationId xmlns:a16="http://schemas.microsoft.com/office/drawing/2014/main" id="{22853F2C-E3BF-4674-BFDD-49D7E8BEF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338638"/>
            <a:ext cx="1600200" cy="956288"/>
          </a:xfrm>
          <a:prstGeom prst="rect">
            <a:avLst/>
          </a:prstGeom>
          <a:solidFill>
            <a:srgbClr val="003300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隶书" pitchFamily="49" charset="-122"/>
              </a:rPr>
              <a:t>协方差的性质</a:t>
            </a:r>
          </a:p>
        </p:txBody>
      </p:sp>
      <p:sp>
        <p:nvSpPr>
          <p:cNvPr id="36890" name="AutoShape 29">
            <a:extLst>
              <a:ext uri="{FF2B5EF4-FFF2-40B4-BE49-F238E27FC236}">
                <a16:creationId xmlns:a16="http://schemas.microsoft.com/office/drawing/2014/main" id="{46B72BFE-D67C-4385-B6B2-2E9C87ADE57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71594" y="5658644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6891" name="Text Box 30">
            <a:hlinkClick r:id="rId12" action="ppaction://hlinksldjump"/>
            <a:extLst>
              <a:ext uri="{FF2B5EF4-FFF2-40B4-BE49-F238E27FC236}">
                <a16:creationId xmlns:a16="http://schemas.microsoft.com/office/drawing/2014/main" id="{9C5500AB-0520-498A-BB46-AEC0E8F5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5486400"/>
            <a:ext cx="1662112" cy="956288"/>
          </a:xfrm>
          <a:prstGeom prst="rect">
            <a:avLst/>
          </a:prstGeom>
          <a:solidFill>
            <a:srgbClr val="0000FF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隶书" pitchFamily="49" charset="-122"/>
              </a:rPr>
              <a:t>相关系数定理</a:t>
            </a:r>
          </a:p>
        </p:txBody>
      </p:sp>
      <p:sp>
        <p:nvSpPr>
          <p:cNvPr id="36892" name="AutoShape 3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EB3B516-C7C6-49A7-8CE6-FDB91950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477000"/>
            <a:ext cx="533400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4000">
              <a:solidFill>
                <a:srgbClr val="007572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5C51886B-592B-4AE1-94EE-A88D05D9281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825625" y="-762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007572"/>
                </a:solidFill>
                <a:latin typeface="Arial"/>
                <a:ea typeface="宋体"/>
              </a:rPr>
              <a:t>随机变量的数字特征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B14D707E-3626-4973-BFB1-C957D5DBD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27089"/>
            <a:ext cx="1987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三、协方差</a:t>
            </a:r>
          </a:p>
        </p:txBody>
      </p:sp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DFC35140-2615-4C9B-813F-778219CF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752600"/>
          <a:ext cx="55451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1854200" imgH="508000" progId="Equation.DSMT4">
                  <p:embed/>
                </p:oleObj>
              </mc:Choice>
              <mc:Fallback>
                <p:oleObj name="Equation" r:id="rId3" imgW="1854200" imgH="508000" progId="Equation.DSMT4">
                  <p:embed/>
                  <p:pic>
                    <p:nvPicPr>
                      <p:cNvPr id="38915" name="Object 5">
                        <a:extLst>
                          <a:ext uri="{FF2B5EF4-FFF2-40B4-BE49-F238E27FC236}">
                            <a16:creationId xmlns:a16="http://schemas.microsoft.com/office/drawing/2014/main" id="{DFC35140-2615-4C9B-813F-778219CFA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5545138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8">
            <a:extLst>
              <a:ext uri="{FF2B5EF4-FFF2-40B4-BE49-F238E27FC236}">
                <a16:creationId xmlns:a16="http://schemas.microsoft.com/office/drawing/2014/main" id="{54F782B7-0984-4A2D-86EE-67F867C62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3886201"/>
          <a:ext cx="4346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5" imgW="1384300" imgH="203200" progId="Equation.DSMT4">
                  <p:embed/>
                </p:oleObj>
              </mc:Choice>
              <mc:Fallback>
                <p:oleObj name="Equation" r:id="rId5" imgW="1384300" imgH="203200" progId="Equation.DSMT4">
                  <p:embed/>
                  <p:pic>
                    <p:nvPicPr>
                      <p:cNvPr id="38916" name="Object 8">
                        <a:extLst>
                          <a:ext uri="{FF2B5EF4-FFF2-40B4-BE49-F238E27FC236}">
                            <a16:creationId xmlns:a16="http://schemas.microsoft.com/office/drawing/2014/main" id="{54F782B7-0984-4A2D-86EE-67F867C62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886201"/>
                        <a:ext cx="43465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2474</Words>
  <Application>Microsoft Office PowerPoint</Application>
  <PresentationFormat>宽屏</PresentationFormat>
  <Paragraphs>310</Paragraphs>
  <Slides>60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等线</vt:lpstr>
      <vt:lpstr>等线 Light</vt:lpstr>
      <vt:lpstr>黑体</vt:lpstr>
      <vt:lpstr>楷体_GB2312</vt:lpstr>
      <vt:lpstr>宋体</vt:lpstr>
      <vt:lpstr>Arial</vt:lpstr>
      <vt:lpstr>Tahoma</vt:lpstr>
      <vt:lpstr>Times New Roman</vt:lpstr>
      <vt:lpstr>Wingdings</vt:lpstr>
      <vt:lpstr>Office 主题​​</vt:lpstr>
      <vt:lpstr>1_古瓶荷花</vt:lpstr>
      <vt:lpstr>Equation</vt:lpstr>
      <vt:lpstr>公式</vt:lpstr>
      <vt:lpstr>CorelDRAW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随机变量的数字特征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随机过程的数字特征</vt:lpstr>
      <vt:lpstr>PowerPoint 演示文稿</vt:lpstr>
      <vt:lpstr>PowerPoint 演示文稿</vt:lpstr>
      <vt:lpstr>PowerPoint 演示文稿</vt:lpstr>
      <vt:lpstr>6.1  平稳随机过程的概念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 复合泊松过程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 马尔可夫链与转移概率</vt:lpstr>
      <vt:lpstr>4.1  马尔可夫链与转移概率</vt:lpstr>
      <vt:lpstr>4.1  马尔可夫链与转移概率</vt:lpstr>
      <vt:lpstr>4.1  马尔可夫链与转移概率</vt:lpstr>
      <vt:lpstr>4.1  马尔可夫链与转移概率</vt:lpstr>
      <vt:lpstr>4.3  状态空间的分解</vt:lpstr>
      <vt:lpstr>PowerPoint 演示文稿</vt:lpstr>
      <vt:lpstr>马尔可夫过程 （无后效性）                            马尔可夫链（状态、时间离散）                                             齐次马尔可夫链（转移概率与时间无关）</vt:lpstr>
      <vt:lpstr>5.1  连续时间马尔可夫链</vt:lpstr>
      <vt:lpstr>5.1  连续时间马尔可夫链</vt:lpstr>
      <vt:lpstr>5.2  柯尔莫哥洛夫微分方程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状态空间的分解</vt:lpstr>
      <vt:lpstr>4.3  状态空间的分解</vt:lpstr>
      <vt:lpstr>4.3  状态空间的分解</vt:lpstr>
      <vt:lpstr>4.4  渐近性质与平稳分布</vt:lpstr>
      <vt:lpstr>4.4  渐近性质与平稳分布</vt:lpstr>
      <vt:lpstr>4.4  渐近性质与平稳分布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mayo</dc:creator>
  <cp:lastModifiedBy>dlc</cp:lastModifiedBy>
  <cp:revision>11</cp:revision>
  <dcterms:created xsi:type="dcterms:W3CDTF">2019-10-29T02:48:02Z</dcterms:created>
  <dcterms:modified xsi:type="dcterms:W3CDTF">2019-10-30T03:28:49Z</dcterms:modified>
</cp:coreProperties>
</file>