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1078" r:id="rId3"/>
    <p:sldId id="1135" r:id="rId4"/>
    <p:sldId id="1136" r:id="rId5"/>
    <p:sldId id="1126" r:id="rId6"/>
    <p:sldId id="1137" r:id="rId7"/>
    <p:sldId id="1143" r:id="rId8"/>
    <p:sldId id="1139" r:id="rId9"/>
    <p:sldId id="1141" r:id="rId10"/>
    <p:sldId id="1077" r:id="rId11"/>
    <p:sldId id="1142" r:id="rId12"/>
    <p:sldId id="876" r:id="rId13"/>
  </p:sldIdLst>
  <p:sldSz cx="9144000" cy="6858000" type="screen4x3"/>
  <p:notesSz cx="6797675" cy="9928225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 Black" panose="020B0A04020102020204" pitchFamily="34" charset="0"/>
        <a:ea typeface="黑体" panose="0201060906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 Black" panose="020B0A04020102020204" pitchFamily="34" charset="0"/>
        <a:ea typeface="黑体" panose="0201060906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 Black" panose="020B0A04020102020204" pitchFamily="34" charset="0"/>
        <a:ea typeface="黑体" panose="0201060906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 Black" panose="020B0A04020102020204" pitchFamily="34" charset="0"/>
        <a:ea typeface="黑体" panose="0201060906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 Black" panose="020B0A04020102020204" pitchFamily="34" charset="0"/>
        <a:ea typeface="黑体" panose="0201060906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 Black" panose="020B0A04020102020204" pitchFamily="34" charset="0"/>
        <a:ea typeface="黑体" panose="0201060906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 Black" panose="020B0A04020102020204" pitchFamily="34" charset="0"/>
        <a:ea typeface="黑体" panose="0201060906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 Black" panose="020B0A04020102020204" pitchFamily="34" charset="0"/>
        <a:ea typeface="黑体" panose="0201060906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 Black" panose="020B0A04020102020204" pitchFamily="34" charset="0"/>
        <a:ea typeface="黑体" panose="0201060906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584"/>
    <a:srgbClr val="133984"/>
    <a:srgbClr val="990033"/>
    <a:srgbClr val="003300"/>
    <a:srgbClr val="0000CC"/>
    <a:srgbClr val="0000FF"/>
    <a:srgbClr val="12357C"/>
    <a:srgbClr val="00FF00"/>
    <a:srgbClr val="FFFF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8"/>
    <p:restoredTop sz="97168"/>
  </p:normalViewPr>
  <p:slideViewPr>
    <p:cSldViewPr snapToObjects="1" showGuides="1">
      <p:cViewPr varScale="1">
        <p:scale>
          <a:sx n="111" d="100"/>
          <a:sy n="111" d="100"/>
        </p:scale>
        <p:origin x="1422" y="108"/>
      </p:cViewPr>
      <p:guideLst>
        <p:guide orient="horz" pos="233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657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Arial" panose="0208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836" y="0"/>
            <a:ext cx="2945659" cy="4964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8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516"/>
            <a:ext cx="2945659" cy="4964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Arial" panose="0208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836" y="9429516"/>
            <a:ext cx="2945659" cy="4964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Times New Roman" panose="0202060305040502030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836" y="0"/>
            <a:ext cx="2945659" cy="4964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defRPr>
            </a:lvl1pPr>
          </a:lstStyle>
          <a:p>
            <a:pPr marL="0" marR="0" lvl="0" indent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4100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516"/>
            <a:ext cx="2945659" cy="4964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836" y="9429516"/>
            <a:ext cx="2945659" cy="4964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Times New Roman" panose="0202060305040502030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Times New Roman" panose="0202060305040502030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Times New Roman" panose="0202060305040502030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Times New Roman" panose="0202060305040502030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Times New Roman" panose="0202060305040502030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Times New Roman" panose="020206030504050203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5" descr="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350" y="3979863"/>
            <a:ext cx="2914650" cy="28781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Picture 27" descr="北方交通大学—世纪钟（校钟）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748338" y="179388"/>
            <a:ext cx="842962" cy="568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2" name="Picture 28" descr="北方交通大学—思源楼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429500" y="184150"/>
            <a:ext cx="952500" cy="5635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3" name="Picture 29" descr="0952583433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591300" y="179388"/>
            <a:ext cx="838200" cy="568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4" name="Picture 31" descr="19楼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382000" y="184150"/>
            <a:ext cx="762000" cy="5635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5" name="Picture 32" descr="2005513101213664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867275" y="184150"/>
            <a:ext cx="881063" cy="5635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</p:spPr>
        <p:txBody>
          <a:bodyPr tIns="45720" anchor="ctr"/>
          <a:lstStyle>
            <a:lvl1pPr>
              <a:defRPr sz="4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81825" y="152400"/>
            <a:ext cx="2162175" cy="61817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0538" y="152400"/>
            <a:ext cx="6338887" cy="61817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0538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538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Pct val="120000"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13398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9.png"/><Relationship Id="rId13" Type="http://schemas.openxmlformats.org/officeDocument/2006/relationships/image" Target="../media/image8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badgeb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279525" y="1131888"/>
            <a:ext cx="7092950" cy="5373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287338" y="990600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Times New Roman" panose="02020603050405020304" charset="0"/>
            </a:endParaRP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Times New Roman" panose="02020603050405020304" charset="0"/>
            </a:endParaRPr>
          </a:p>
        </p:txBody>
      </p:sp>
      <p:sp>
        <p:nvSpPr>
          <p:cNvPr id="1029" name="Rectangle 4"/>
          <p:cNvSpPr>
            <a:spLocks noGrp="1"/>
          </p:cNvSpPr>
          <p:nvPr>
            <p:ph type="title"/>
          </p:nvPr>
        </p:nvSpPr>
        <p:spPr>
          <a:xfrm>
            <a:off x="2438400" y="152400"/>
            <a:ext cx="6705600" cy="838200"/>
          </a:xfrm>
          <a:prstGeom prst="rect">
            <a:avLst/>
          </a:prstGeom>
          <a:noFill/>
          <a:ln w="9525">
            <a:noFill/>
          </a:ln>
        </p:spPr>
        <p:txBody>
          <a:bodyPr tIns="54000" anchor="t" anchorCtr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0" name="Rectangle 5"/>
          <p:cNvSpPr>
            <a:spLocks noGrp="1"/>
          </p:cNvSpPr>
          <p:nvPr>
            <p:ph type="body"/>
          </p:nvPr>
        </p:nvSpPr>
        <p:spPr>
          <a:xfrm>
            <a:off x="490538" y="1268413"/>
            <a:ext cx="8229600" cy="50657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Times New Roman" panose="02020603050405020304" charset="0"/>
          <a:ea typeface="交通标志专用字体" panose="02010800040101010101" charset="-122"/>
          <a:cs typeface="Times New Roman" panose="0202060305040502030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80604020202020204" pitchFamily="34" charset="0"/>
          <a:ea typeface="华文新魏" panose="020108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80604020202020204" pitchFamily="34" charset="0"/>
          <a:ea typeface="华文新魏" panose="020108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80604020202020204" pitchFamily="34" charset="0"/>
          <a:ea typeface="华文新魏" panose="020108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80604020202020204" pitchFamily="34" charset="0"/>
          <a:ea typeface="华文新魏" panose="020108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80604020202020204" pitchFamily="34" charset="0"/>
          <a:ea typeface="华文新魏" panose="020108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80604020202020204" pitchFamily="34" charset="0"/>
          <a:ea typeface="华文新魏" panose="020108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80604020202020204" pitchFamily="34" charset="0"/>
          <a:ea typeface="华文新魏" panose="020108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8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sz="2800">
          <a:solidFill>
            <a:srgbClr val="133984"/>
          </a:solidFill>
          <a:latin typeface="Times New Roman" panose="02020603050405020304" charset="0"/>
          <a:ea typeface="+mn-ea"/>
          <a:cs typeface="Times New Roman" panose="02020603050405020304" charset="0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Times New Roman" panose="02020603050405020304" charset="0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4"/>
          <p:cNvSpPr txBox="1"/>
          <p:nvPr/>
        </p:nvSpPr>
        <p:spPr>
          <a:xfrm>
            <a:off x="228714" y="2590800"/>
            <a:ext cx="8610374" cy="3049169"/>
          </a:xfrm>
          <a:prstGeom prst="rect">
            <a:avLst/>
          </a:prstGeom>
          <a:noFill/>
          <a:ln w="28575">
            <a:noFill/>
          </a:ln>
        </p:spPr>
        <p:txBody>
          <a:bodyPr wrap="square" lIns="90000" tIns="46800" rIns="90000" bIns="46800" anchor="t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lang="en-US" altLang="zh-CN" sz="4800" i="1" dirty="0" smtClean="0">
                <a:solidFill>
                  <a:srgbClr val="990033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English </a:t>
            </a:r>
            <a:r>
              <a:rPr lang="en-US" altLang="zh-CN" sz="4800" i="1" dirty="0">
                <a:solidFill>
                  <a:srgbClr val="990033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for Academic </a:t>
            </a:r>
            <a:r>
              <a:rPr lang="en-US" altLang="zh-CN" sz="4800" i="1" dirty="0" smtClean="0">
                <a:solidFill>
                  <a:srgbClr val="990033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Purposes</a:t>
            </a:r>
            <a:endParaRPr lang="en-US" altLang="zh-CN" sz="4800" i="1" dirty="0" smtClean="0">
              <a:solidFill>
                <a:srgbClr val="990033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0" algn="ctr">
              <a:spcBef>
                <a:spcPct val="50000"/>
              </a:spcBef>
            </a:pPr>
            <a:r>
              <a:rPr lang="en-US" altLang="zh-CN" sz="4800" dirty="0" smtClean="0">
                <a:solidFill>
                  <a:srgbClr val="133984"/>
                </a:solidFill>
                <a:latin typeface="黑体" panose="02010609060101010101" pitchFamily="2" charset="-122"/>
              </a:rPr>
              <a:t>Course introduction</a:t>
            </a:r>
            <a:endParaRPr lang="en-US" altLang="zh-CN" sz="4800" dirty="0">
              <a:solidFill>
                <a:srgbClr val="133984"/>
              </a:solidFill>
              <a:latin typeface="黑体" panose="02010609060101010101" pitchFamily="2" charset="-122"/>
            </a:endParaRPr>
          </a:p>
          <a:p>
            <a:pPr lvl="0" algn="ctr">
              <a:spcBef>
                <a:spcPct val="50000"/>
              </a:spcBef>
            </a:pPr>
            <a:r>
              <a:rPr lang="en-US" altLang="zh-CN" sz="4800" dirty="0">
                <a:solidFill>
                  <a:srgbClr val="990033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			</a:t>
            </a:r>
            <a:endParaRPr lang="en-US" altLang="zh-CN" sz="3200" u="sng" dirty="0">
              <a:solidFill>
                <a:srgbClr val="00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04800" y="1016000"/>
            <a:ext cx="8305694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defRPr/>
            </a:pPr>
            <a:r>
              <a:rPr lang="en-US" altLang="zh-CN" sz="2800" b="1" dirty="0" smtClean="0">
                <a:solidFill>
                  <a:srgbClr val="A50021"/>
                </a:solidFill>
                <a:latin typeface="+mj-lt"/>
              </a:rPr>
              <a:t>Assignments </a:t>
            </a:r>
            <a:r>
              <a:rPr lang="en-US" altLang="zh-CN" sz="1800" b="1" dirty="0" smtClean="0">
                <a:solidFill>
                  <a:srgbClr val="A50021"/>
                </a:solidFill>
                <a:latin typeface="+mj-lt"/>
              </a:rPr>
              <a:t>(</a:t>
            </a:r>
            <a:r>
              <a:rPr lang="zh-CN" altLang="en-US" sz="1800" b="1" dirty="0" smtClean="0">
                <a:solidFill>
                  <a:srgbClr val="A50021"/>
                </a:solidFill>
                <a:latin typeface="+mj-lt"/>
              </a:rPr>
              <a:t>交大网络教学平台；</a:t>
            </a:r>
            <a:r>
              <a:rPr lang="en-US" altLang="zh-CN" sz="1800" b="1" dirty="0" err="1" smtClean="0">
                <a:solidFill>
                  <a:srgbClr val="A50021"/>
                </a:solidFill>
                <a:latin typeface="+mj-lt"/>
              </a:rPr>
              <a:t>Wechat</a:t>
            </a:r>
            <a:r>
              <a:rPr lang="en-US" altLang="zh-CN" sz="1800" b="1" dirty="0" smtClean="0">
                <a:solidFill>
                  <a:srgbClr val="A50021"/>
                </a:solidFill>
                <a:latin typeface="+mj-lt"/>
              </a:rPr>
              <a:t>; </a:t>
            </a:r>
            <a:r>
              <a:rPr lang="zh-CN" altLang="en-US" sz="1800" b="1" smtClean="0">
                <a:solidFill>
                  <a:srgbClr val="A50021"/>
                </a:solidFill>
                <a:latin typeface="+mj-lt"/>
              </a:rPr>
              <a:t>腾讯会议</a:t>
            </a:r>
            <a:r>
              <a:rPr lang="en-US" altLang="zh-CN" sz="1800" b="1" smtClean="0">
                <a:solidFill>
                  <a:srgbClr val="A50021"/>
                </a:solidFill>
                <a:latin typeface="+mj-lt"/>
              </a:rPr>
              <a:t>)</a:t>
            </a:r>
            <a:endParaRPr lang="en-US" altLang="zh-CN" sz="1800" b="1" dirty="0">
              <a:solidFill>
                <a:srgbClr val="A50021"/>
              </a:solidFill>
              <a:latin typeface="+mj-lt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76318" y="1539220"/>
            <a:ext cx="9067682" cy="517064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1257300" lvl="2" indent="-342900" rtl="0">
              <a:spcBef>
                <a:spcPct val="50000"/>
              </a:spcBef>
              <a:buFont typeface="Arial" panose="02080604020202020204" pitchFamily="34" charset="0"/>
              <a:buChar char="•"/>
              <a:defRPr/>
            </a:pPr>
            <a:r>
              <a:rPr lang="en-US" altLang="zh-CN" sz="2200" b="1" dirty="0" smtClean="0">
                <a:latin typeface="Times New Roman" panose="02020603050405020304" charset="0"/>
                <a:cs typeface="Times New Roman" panose="02020603050405020304" charset="0"/>
              </a:rPr>
              <a:t>Learn the 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PPT on Academic Writing</a:t>
            </a:r>
            <a:r>
              <a:rPr lang="en-US" altLang="zh-CN" sz="2200" b="1" dirty="0" smtClean="0">
                <a:latin typeface="Times New Roman" panose="02020603050405020304" charset="0"/>
                <a:cs typeface="Times New Roman" panose="02020603050405020304" charset="0"/>
              </a:rPr>
              <a:t>; complete a summary on each topic with no less than 100 words; write 2-3 sentences after the given samples. (One every two weeks)</a:t>
            </a:r>
            <a:endParaRPr lang="en-US" altLang="zh-CN" sz="22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1257300" lvl="2" indent="-342900" rtl="0">
              <a:spcBef>
                <a:spcPct val="50000"/>
              </a:spcBef>
              <a:buFont typeface="Arial" panose="02080604020202020204" pitchFamily="34" charset="0"/>
              <a:buChar char="•"/>
              <a:defRPr/>
            </a:pPr>
            <a:r>
              <a:rPr lang="en-US" altLang="zh-CN" sz="2200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Listen</a:t>
            </a:r>
            <a:r>
              <a:rPr lang="en-US" altLang="zh-CN" sz="2200" b="1" dirty="0" smtClean="0">
                <a:latin typeface="Times New Roman" panose="02020603050405020304" charset="0"/>
                <a:cs typeface="Times New Roman" panose="02020603050405020304" charset="0"/>
              </a:rPr>
              <a:t> to the talks on academic topics and report your 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notes</a:t>
            </a:r>
            <a:r>
              <a:rPr lang="en-US" altLang="zh-CN" sz="2200" b="1" dirty="0" smtClean="0">
                <a:latin typeface="Times New Roman" panose="02020603050405020304" charset="0"/>
                <a:cs typeface="Times New Roman" panose="02020603050405020304" charset="0"/>
              </a:rPr>
              <a:t>. (one every three weeks)</a:t>
            </a:r>
            <a:endParaRPr lang="en-US" altLang="zh-CN" sz="22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1257300" lvl="2" indent="-342900" rtl="0">
              <a:spcBef>
                <a:spcPct val="50000"/>
              </a:spcBef>
              <a:buFont typeface="Arial" panose="02080604020202020204" pitchFamily="34" charset="0"/>
              <a:buChar char="•"/>
              <a:defRPr/>
            </a:pPr>
            <a:r>
              <a:rPr lang="en-US" altLang="zh-CN" sz="2200" b="1" dirty="0" smtClean="0">
                <a:latin typeface="Times New Roman" panose="02020603050405020304" charset="0"/>
                <a:cs typeface="Times New Roman" panose="02020603050405020304" charset="0"/>
              </a:rPr>
              <a:t>Read one </a:t>
            </a:r>
            <a:r>
              <a:rPr lang="en-US" altLang="zh-CN" sz="2200" b="1" dirty="0">
                <a:latin typeface="Times New Roman" panose="02020603050405020304" charset="0"/>
                <a:cs typeface="Times New Roman" panose="02020603050405020304" charset="0"/>
              </a:rPr>
              <a:t>English research paper published in </a:t>
            </a:r>
            <a:r>
              <a:rPr lang="en-US" altLang="zh-CN" sz="2200" b="1" dirty="0" smtClean="0">
                <a:latin typeface="Times New Roman" panose="02020603050405020304" charset="0"/>
                <a:cs typeface="Times New Roman" panose="02020603050405020304" charset="0"/>
              </a:rPr>
              <a:t>SCI/IE/IEEE/SSCI indexed </a:t>
            </a:r>
            <a:r>
              <a:rPr lang="en-US" altLang="zh-CN" sz="2200" b="1" dirty="0">
                <a:latin typeface="Times New Roman" panose="02020603050405020304" charset="0"/>
                <a:cs typeface="Times New Roman" panose="02020603050405020304" charset="0"/>
              </a:rPr>
              <a:t>magazines after </a:t>
            </a:r>
            <a:r>
              <a:rPr lang="en-US" altLang="zh-CN" sz="2200" b="1" dirty="0" smtClean="0">
                <a:latin typeface="Times New Roman" panose="02020603050405020304" charset="0"/>
                <a:cs typeface="Times New Roman" panose="02020603050405020304" charset="0"/>
              </a:rPr>
              <a:t>2015 </a:t>
            </a:r>
            <a:r>
              <a:rPr lang="en-US" altLang="zh-CN" sz="2200" b="1" dirty="0">
                <a:latin typeface="Times New Roman" panose="02020603050405020304" charset="0"/>
                <a:cs typeface="Times New Roman" panose="02020603050405020304" charset="0"/>
              </a:rPr>
              <a:t>written by native English speakers. </a:t>
            </a:r>
            <a:r>
              <a:rPr lang="en-US" altLang="zh-CN" sz="2200" b="1" dirty="0" smtClean="0">
                <a:latin typeface="Times New Roman" panose="02020603050405020304" charset="0"/>
                <a:cs typeface="Times New Roman" panose="02020603050405020304" charset="0"/>
              </a:rPr>
              <a:t>Complete a report on it in no less than 200 words. Cover your understanding of its academic achievements and summarize the writing features. (the 8</a:t>
            </a:r>
            <a:r>
              <a:rPr lang="en-US" altLang="zh-CN" sz="2200" b="1" baseline="30000" dirty="0" smtClean="0">
                <a:latin typeface="Times New Roman" panose="02020603050405020304" charset="0"/>
                <a:cs typeface="Times New Roman" panose="02020603050405020304" charset="0"/>
              </a:rPr>
              <a:t>th</a:t>
            </a:r>
            <a:r>
              <a:rPr lang="en-US" altLang="zh-CN" sz="2200" b="1" dirty="0" smtClean="0">
                <a:latin typeface="Times New Roman" panose="02020603050405020304" charset="0"/>
                <a:cs typeface="Times New Roman" panose="02020603050405020304" charset="0"/>
              </a:rPr>
              <a:t> week)</a:t>
            </a:r>
            <a:endParaRPr lang="en-US" altLang="zh-CN" sz="22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1257300" lvl="2" indent="-342900" rtl="0">
              <a:spcBef>
                <a:spcPct val="50000"/>
              </a:spcBef>
              <a:buFont typeface="Arial" panose="02080604020202020204" pitchFamily="34" charset="0"/>
              <a:buChar char="•"/>
              <a:defRPr/>
            </a:pPr>
            <a:r>
              <a:rPr lang="en-US" altLang="zh-CN" sz="2200" b="1" dirty="0" smtClean="0">
                <a:latin typeface="Times New Roman" panose="02020603050405020304" charset="0"/>
                <a:cs typeface="Times New Roman" panose="02020603050405020304" charset="0"/>
              </a:rPr>
              <a:t>Write an English academic paper of your own with no less than 2000 words. (the 16</a:t>
            </a:r>
            <a:r>
              <a:rPr lang="en-US" altLang="zh-CN" sz="2200" b="1" baseline="30000" dirty="0" smtClean="0">
                <a:latin typeface="Times New Roman" panose="02020603050405020304" charset="0"/>
                <a:cs typeface="Times New Roman" panose="02020603050405020304" charset="0"/>
              </a:rPr>
              <a:t>th</a:t>
            </a:r>
            <a:r>
              <a:rPr lang="en-US" altLang="zh-CN" sz="2200" b="1" dirty="0" smtClean="0">
                <a:latin typeface="Times New Roman" panose="02020603050405020304" charset="0"/>
                <a:cs typeface="Times New Roman" panose="02020603050405020304" charset="0"/>
              </a:rPr>
              <a:t> week)</a:t>
            </a:r>
            <a:endParaRPr lang="en-US" altLang="zh-CN" sz="22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lvl="2" rtl="0">
              <a:spcBef>
                <a:spcPct val="50000"/>
              </a:spcBef>
              <a:defRPr/>
            </a:pPr>
            <a:r>
              <a:rPr lang="en-US" altLang="zh-CN" sz="2200" b="1" dirty="0" smtClean="0">
                <a:latin typeface="Times New Roman" panose="02020603050405020304" charset="0"/>
                <a:cs typeface="Times New Roman" panose="02020603050405020304" charset="0"/>
              </a:rPr>
              <a:t>	</a:t>
            </a:r>
            <a:endParaRPr lang="en-US" altLang="zh-CN" sz="2200" b="1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WordArt 5"/>
          <p:cNvSpPr>
            <a:spLocks noTextEdit="1"/>
          </p:cNvSpPr>
          <p:nvPr/>
        </p:nvSpPr>
        <p:spPr>
          <a:xfrm>
            <a:off x="3062288" y="3357563"/>
            <a:ext cx="2743200" cy="100965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  <a:normAutofit/>
          </a:bodyPr>
          <a:lstStyle/>
          <a:p>
            <a:pPr algn="ctr"/>
            <a:r>
              <a:rPr lang="zh-CN" altLang="en-US" sz="5400">
                <a:ln w="9525" cap="flat" cmpd="sng">
                  <a:solidFill>
                    <a:srgbClr val="CC99FF"/>
                  </a:solidFill>
                  <a:prstDash val="solid"/>
                  <a:round/>
                  <a:headEnd type="none" w="med" len="med"/>
                  <a:tailEnd type="none" w="med" len="med"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  <a:tileRect/>
                </a:gradFill>
                <a:effectLst>
                  <a:outerShdw dist="53882" dir="2699999" algn="ctr" rotWithShape="0">
                    <a:srgbClr val="9999FF">
                      <a:alpha val="79999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Thanks！</a:t>
            </a:r>
            <a:endParaRPr lang="zh-CN" altLang="en-US" sz="5400">
              <a:ln w="9525" cap="flat" cmpd="sng">
                <a:solidFill>
                  <a:srgbClr val="CC99FF"/>
                </a:solidFill>
                <a:prstDash val="solid"/>
                <a:round/>
                <a:headEnd type="none" w="med" len="med"/>
                <a:tailEnd type="none" w="med" len="med"/>
              </a:ln>
              <a:gradFill rotWithShape="0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  <a:tileRect/>
              </a:gradFill>
              <a:effectLst>
                <a:outerShdw dist="53882" dir="2699999" algn="ctr" rotWithShape="0">
                  <a:srgbClr val="9999FF">
                    <a:alpha val="79999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434" name="Text Box 4"/>
          <p:cNvSpPr txBox="1"/>
          <p:nvPr/>
        </p:nvSpPr>
        <p:spPr>
          <a:xfrm>
            <a:off x="762000" y="1371600"/>
            <a:ext cx="7620000" cy="1431925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 anchor="t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lang="en-US" altLang="zh-CN" sz="4400" dirty="0">
                <a:solidFill>
                  <a:srgbClr val="990033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Good Luck and Enjoy Yourselves in the Course!</a:t>
            </a:r>
            <a:endParaRPr lang="en-US" altLang="zh-CN" sz="4400" dirty="0">
              <a:solidFill>
                <a:srgbClr val="990033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308" y="1168466"/>
            <a:ext cx="838178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charset="0"/>
              </a:rPr>
              <a:t>Course overview</a:t>
            </a:r>
            <a:endParaRPr lang="en-US" altLang="zh-CN" sz="2000" dirty="0" smtClean="0">
              <a:solidFill>
                <a:srgbClr val="0070C0"/>
              </a:solidFill>
              <a:latin typeface="Times New Roman" panose="02020603050405020304" charset="0"/>
            </a:endParaRPr>
          </a:p>
          <a:p>
            <a:endParaRPr lang="en-US" altLang="zh-CN" sz="2000" dirty="0">
              <a:latin typeface="Times New Roman" panose="02020603050405020304" charset="0"/>
            </a:endParaRPr>
          </a:p>
          <a:p>
            <a:r>
              <a:rPr lang="en-US" altLang="zh-CN" sz="2000" dirty="0">
                <a:latin typeface="Times New Roman" panose="02020603050405020304" charset="0"/>
              </a:rPr>
              <a:t>The course aims to develop student awareness, knowledge and skills in the use of English as the language of </a:t>
            </a:r>
            <a:r>
              <a:rPr lang="en-US" altLang="zh-CN" sz="2000" dirty="0" smtClean="0">
                <a:latin typeface="Times New Roman" panose="02020603050405020304" charset="0"/>
              </a:rPr>
              <a:t>communication </a:t>
            </a:r>
            <a:r>
              <a:rPr lang="en-US" altLang="zh-CN" sz="2000" dirty="0">
                <a:latin typeface="Times New Roman" panose="02020603050405020304" charset="0"/>
              </a:rPr>
              <a:t>in a </a:t>
            </a:r>
            <a:r>
              <a:rPr lang="en-US" altLang="zh-CN" sz="2000" dirty="0" smtClean="0">
                <a:latin typeface="Times New Roman" panose="02020603050405020304" charset="0"/>
              </a:rPr>
              <a:t>general academic environment</a:t>
            </a:r>
            <a:r>
              <a:rPr lang="en-US" altLang="zh-CN" sz="2000" dirty="0">
                <a:latin typeface="Times New Roman" panose="02020603050405020304" charset="0"/>
              </a:rPr>
              <a:t>.</a:t>
            </a:r>
            <a:endParaRPr lang="en-US" altLang="zh-CN" sz="2000" dirty="0">
              <a:latin typeface="Times New Roman" panose="02020603050405020304" charset="0"/>
            </a:endParaRPr>
          </a:p>
          <a:p>
            <a:endParaRPr lang="en-US" altLang="zh-CN" sz="2000" dirty="0">
              <a:latin typeface="Times New Roman" panose="02020603050405020304" charset="0"/>
            </a:endParaRPr>
          </a:p>
          <a:p>
            <a:r>
              <a:rPr lang="en-US" altLang="zh-CN" sz="2000" dirty="0">
                <a:latin typeface="Times New Roman" panose="02020603050405020304" charset="0"/>
              </a:rPr>
              <a:t>Learning activities will focus on </a:t>
            </a:r>
            <a:r>
              <a:rPr lang="en-US" altLang="zh-CN" sz="2000" dirty="0" smtClean="0">
                <a:latin typeface="Times New Roman" panose="02020603050405020304" charset="0"/>
              </a:rPr>
              <a:t>listening, reading </a:t>
            </a:r>
            <a:r>
              <a:rPr lang="en-US" altLang="zh-CN" sz="2000" dirty="0">
                <a:latin typeface="Times New Roman" panose="02020603050405020304" charset="0"/>
              </a:rPr>
              <a:t>and </a:t>
            </a:r>
            <a:r>
              <a:rPr lang="en-US" altLang="zh-CN" sz="2000" dirty="0" smtClean="0">
                <a:latin typeface="Times New Roman" panose="02020603050405020304" charset="0"/>
              </a:rPr>
              <a:t>writing, </a:t>
            </a:r>
            <a:r>
              <a:rPr lang="en-US" altLang="zh-CN" sz="2000" dirty="0">
                <a:latin typeface="Times New Roman" panose="02020603050405020304" charset="0"/>
              </a:rPr>
              <a:t>grammar and vocabulary development, oral presentation skills, and </a:t>
            </a:r>
            <a:r>
              <a:rPr lang="en-US" altLang="zh-CN" sz="2000" dirty="0" smtClean="0">
                <a:latin typeface="Times New Roman" panose="02020603050405020304" charset="0"/>
              </a:rPr>
              <a:t>research skills. </a:t>
            </a:r>
            <a:r>
              <a:rPr lang="en-US" altLang="zh-CN" sz="2000" dirty="0">
                <a:latin typeface="Times New Roman" panose="02020603050405020304" charset="0"/>
              </a:rPr>
              <a:t>There will be an emphasis on the development of </a:t>
            </a:r>
            <a:r>
              <a:rPr lang="en-US" altLang="zh-CN" sz="2000" dirty="0" smtClean="0">
                <a:latin typeface="Times New Roman" panose="02020603050405020304" charset="0"/>
              </a:rPr>
              <a:t>critical </a:t>
            </a:r>
            <a:r>
              <a:rPr lang="en-US" altLang="zh-CN" sz="2000" dirty="0">
                <a:latin typeface="Times New Roman" panose="02020603050405020304" charset="0"/>
              </a:rPr>
              <a:t>thinking throughout the course.</a:t>
            </a:r>
            <a:endParaRPr lang="en-US" altLang="zh-CN" sz="2000" dirty="0">
              <a:latin typeface="Times New Roman" panose="02020603050405020304" charset="0"/>
            </a:endParaRPr>
          </a:p>
          <a:p>
            <a:endParaRPr lang="en-US" altLang="zh-CN" sz="2000" dirty="0">
              <a:latin typeface="Times New Roman" panose="02020603050405020304" charset="0"/>
            </a:endParaRPr>
          </a:p>
          <a:p>
            <a:r>
              <a:rPr lang="en-US" altLang="zh-CN" sz="2000" dirty="0">
                <a:latin typeface="Times New Roman" panose="02020603050405020304" charset="0"/>
              </a:rPr>
              <a:t>By engaging in such activities, students will gain increased understanding in using English to communicate in academic </a:t>
            </a:r>
            <a:r>
              <a:rPr lang="en-US" altLang="zh-CN" sz="2000" dirty="0" smtClean="0">
                <a:latin typeface="Times New Roman" panose="02020603050405020304" charset="0"/>
              </a:rPr>
              <a:t>contexts.</a:t>
            </a:r>
            <a:endParaRPr lang="zh-CN" altLang="en-US" sz="2000" dirty="0"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3506" y="1219258"/>
            <a:ext cx="822938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  <a:latin typeface="Times New Roman" panose="02020603050405020304" charset="0"/>
              </a:rPr>
              <a:t>Course 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charset="0"/>
              </a:rPr>
              <a:t>Description</a:t>
            </a:r>
            <a:endParaRPr lang="en-US" altLang="zh-CN" sz="2000" dirty="0">
              <a:solidFill>
                <a:srgbClr val="0070C0"/>
              </a:solidFill>
              <a:latin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charset="0"/>
              </a:rPr>
              <a:t>Module A</a:t>
            </a:r>
            <a:endParaRPr lang="en-US" altLang="zh-CN" dirty="0" smtClean="0">
              <a:solidFill>
                <a:srgbClr val="C00000"/>
              </a:solidFill>
              <a:latin typeface="Times New Roman" panose="02020603050405020304" charset="0"/>
            </a:endParaRPr>
          </a:p>
          <a:p>
            <a:pPr marL="800100" lvl="1" indent="-342900">
              <a:buFont typeface="Arial" panose="0208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charset="0"/>
                <a:cs typeface="Arial" panose="02080604020202020204" pitchFamily="34" charset="0"/>
              </a:rPr>
              <a:t>in-class lectures on academic writing and other topics </a:t>
            </a:r>
            <a:endParaRPr lang="en-US" altLang="zh-CN" dirty="0" smtClean="0">
              <a:latin typeface="Times New Roman" panose="02020603050405020304" charset="0"/>
              <a:cs typeface="Arial" panose="02080604020202020204" pitchFamily="34" charset="0"/>
            </a:endParaRPr>
          </a:p>
          <a:p>
            <a:pPr marL="800100" lvl="1" indent="-342900">
              <a:buFont typeface="Arial" panose="0208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charset="0"/>
                <a:cs typeface="Arial" panose="02080604020202020204" pitchFamily="34" charset="0"/>
              </a:rPr>
              <a:t>duration: 50 minutes</a:t>
            </a:r>
            <a:endParaRPr lang="en-US" altLang="zh-CN" dirty="0" smtClean="0">
              <a:latin typeface="Times New Roman" panose="02020603050405020304" charset="0"/>
              <a:cs typeface="Arial" panose="02080604020202020204" pitchFamily="34" charset="0"/>
            </a:endParaRPr>
          </a:p>
          <a:p>
            <a:pPr marL="800100" lvl="1" indent="-342900">
              <a:buFont typeface="Arial" panose="02080604020202020204" pitchFamily="34" charset="0"/>
              <a:buChar char="•"/>
            </a:pPr>
            <a:endParaRPr lang="en-US" altLang="zh-CN" dirty="0" smtClean="0">
              <a:latin typeface="Times New Roman" panose="02020603050405020304" charset="0"/>
              <a:cs typeface="Arial" panose="02080604020202020204" pitchFamily="34" charset="0"/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charset="0"/>
              </a:rPr>
              <a:t>Module B</a:t>
            </a:r>
            <a:endParaRPr lang="en-US" altLang="zh-CN" dirty="0" smtClean="0">
              <a:solidFill>
                <a:srgbClr val="C00000"/>
              </a:solidFill>
              <a:latin typeface="Times New Roman" panose="02020603050405020304" charset="0"/>
            </a:endParaRPr>
          </a:p>
          <a:p>
            <a:pPr marL="800100" lvl="1" indent="-342900">
              <a:buFont typeface="Arial" panose="02080604020202020204" pitchFamily="34" charset="0"/>
              <a:buChar char="•"/>
            </a:pPr>
            <a:r>
              <a:rPr lang="en-US" altLang="zh-CN" dirty="0" smtClean="0">
                <a:latin typeface="+mn-lt"/>
              </a:rPr>
              <a:t>2 academic presentations on papers, research and projects, and/ or other topics</a:t>
            </a:r>
            <a:endParaRPr lang="en-US" altLang="zh-CN" dirty="0" smtClean="0">
              <a:latin typeface="+mn-lt"/>
            </a:endParaRPr>
          </a:p>
          <a:p>
            <a:pPr marL="800100" lvl="1" indent="-342900">
              <a:buFont typeface="Arial" panose="02080604020202020204" pitchFamily="34" charset="0"/>
              <a:buChar char="•"/>
            </a:pPr>
            <a:r>
              <a:rPr lang="en-US" altLang="zh-CN" dirty="0" smtClean="0">
                <a:latin typeface="+mn-lt"/>
              </a:rPr>
              <a:t>duration: 50 minutes</a:t>
            </a:r>
            <a:endParaRPr lang="en-US" altLang="zh-CN" dirty="0" smtClean="0">
              <a:latin typeface="+mn-lt"/>
            </a:endParaRPr>
          </a:p>
          <a:p>
            <a:pPr marL="800100" lvl="1" indent="-342900">
              <a:buFont typeface="Arial" panose="02080604020202020204" pitchFamily="34" charset="0"/>
              <a:buChar char="•"/>
            </a:pPr>
            <a:endParaRPr lang="en-US" altLang="zh-CN" dirty="0" smtClean="0">
              <a:latin typeface="+mn-lt"/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charset="0"/>
              </a:rPr>
              <a:t>Final exam</a:t>
            </a:r>
            <a:endParaRPr lang="en-US" altLang="zh-CN" dirty="0" smtClean="0">
              <a:solidFill>
                <a:srgbClr val="C00000"/>
              </a:solidFill>
              <a:latin typeface="Times New Roman" panose="02020603050405020304" charset="0"/>
            </a:endParaRPr>
          </a:p>
          <a:p>
            <a:pPr marL="800100" lvl="1" indent="-342900">
              <a:buFont typeface="Arial" panose="02080604020202020204" pitchFamily="34" charset="0"/>
              <a:buChar char="•"/>
            </a:pPr>
            <a:r>
              <a:rPr lang="en-US" altLang="zh-CN" dirty="0" smtClean="0">
                <a:latin typeface="+mn-lt"/>
              </a:rPr>
              <a:t>Multiple choices, reading, translation and writing</a:t>
            </a:r>
            <a:endParaRPr lang="en-US" altLang="zh-CN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2"/>
          <p:cNvSpPr txBox="1"/>
          <p:nvPr/>
        </p:nvSpPr>
        <p:spPr>
          <a:xfrm>
            <a:off x="381111" y="1176758"/>
            <a:ext cx="8534176" cy="504753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marL="514350" indent="-514350" rtl="0">
              <a:spcBef>
                <a:spcPct val="50000"/>
              </a:spcBef>
              <a:buAutoNum type="arabicPeriod"/>
            </a:pP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charset="0"/>
              </a:rPr>
              <a:t>50%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</a:rPr>
              <a:t>	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charset="0"/>
              </a:rPr>
              <a:t>final examination </a:t>
            </a:r>
            <a:endParaRPr lang="en-US" altLang="zh-CN" sz="2800" b="1" dirty="0" smtClean="0">
              <a:solidFill>
                <a:srgbClr val="C00000"/>
              </a:solidFill>
              <a:latin typeface="Times New Roman" panose="02020603050405020304" charset="0"/>
            </a:endParaRPr>
          </a:p>
          <a:p>
            <a:pPr marL="971550" lvl="1" indent="-514350" rtl="0">
              <a:spcBef>
                <a:spcPct val="50000"/>
              </a:spcBef>
              <a:buFont typeface="Arial" panose="02080604020202020204" pitchFamily="34" charset="0"/>
              <a:buChar char="•"/>
            </a:pPr>
            <a:r>
              <a:rPr lang="en-US" altLang="zh-CN" sz="2800" b="1" dirty="0" smtClean="0">
                <a:solidFill>
                  <a:srgbClr val="002060"/>
                </a:solidFill>
                <a:latin typeface="Times New Roman" panose="02020603050405020304" charset="0"/>
              </a:rPr>
              <a:t>Multiple choices</a:t>
            </a:r>
            <a:endParaRPr lang="en-US" altLang="zh-CN" sz="2800" b="1" dirty="0" smtClean="0">
              <a:solidFill>
                <a:srgbClr val="002060"/>
              </a:solidFill>
              <a:latin typeface="Times New Roman" panose="02020603050405020304" charset="0"/>
            </a:endParaRPr>
          </a:p>
          <a:p>
            <a:pPr marL="971550" lvl="1" indent="-514350" rtl="0">
              <a:spcBef>
                <a:spcPct val="50000"/>
              </a:spcBef>
              <a:buFont typeface="Arial" panose="02080604020202020204" pitchFamily="34" charset="0"/>
              <a:buChar char="•"/>
            </a:pPr>
            <a:r>
              <a:rPr lang="en-US" altLang="zh-CN" sz="2800" b="1" dirty="0" smtClean="0">
                <a:solidFill>
                  <a:srgbClr val="002060"/>
                </a:solidFill>
                <a:latin typeface="Times New Roman" panose="02020603050405020304" charset="0"/>
              </a:rPr>
              <a:t>Reading comprehension</a:t>
            </a:r>
            <a:endParaRPr lang="en-US" altLang="zh-CN" sz="2800" b="1" dirty="0" smtClean="0">
              <a:solidFill>
                <a:srgbClr val="002060"/>
              </a:solidFill>
              <a:latin typeface="Times New Roman" panose="02020603050405020304" charset="0"/>
            </a:endParaRPr>
          </a:p>
          <a:p>
            <a:pPr marL="971550" lvl="1" indent="-514350" rtl="0">
              <a:spcBef>
                <a:spcPct val="50000"/>
              </a:spcBef>
              <a:buFont typeface="Arial" panose="02080604020202020204" pitchFamily="34" charset="0"/>
              <a:buChar char="•"/>
            </a:pPr>
            <a:r>
              <a:rPr lang="en-US" altLang="zh-CN" sz="2800" b="1" dirty="0" smtClean="0">
                <a:solidFill>
                  <a:srgbClr val="002060"/>
                </a:solidFill>
                <a:latin typeface="Times New Roman" panose="02020603050405020304" charset="0"/>
              </a:rPr>
              <a:t>Translation and writing</a:t>
            </a:r>
            <a:endParaRPr lang="en-US" altLang="zh-CN" sz="2800" b="1" dirty="0" smtClean="0">
              <a:solidFill>
                <a:srgbClr val="002060"/>
              </a:solidFill>
              <a:latin typeface="Times New Roman" panose="02020603050405020304" charset="0"/>
            </a:endParaRPr>
          </a:p>
          <a:p>
            <a:pPr marL="514350" indent="-514350" rtl="0">
              <a:spcBef>
                <a:spcPct val="50000"/>
              </a:spcBef>
              <a:buAutoNum type="arabicPeriod"/>
            </a:pP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charset="0"/>
              </a:rPr>
              <a:t>50%	in-process evaluation</a:t>
            </a:r>
            <a:endParaRPr lang="en-US" altLang="zh-CN" sz="2800" b="1" dirty="0" smtClean="0">
              <a:solidFill>
                <a:srgbClr val="C00000"/>
              </a:solidFill>
              <a:latin typeface="Times New Roman" panose="02020603050405020304" charset="0"/>
            </a:endParaRPr>
          </a:p>
          <a:p>
            <a:pPr marL="971550" lvl="1" indent="-514350" rtl="0">
              <a:spcBef>
                <a:spcPct val="50000"/>
              </a:spcBef>
              <a:buFont typeface="Arial" panose="02080604020202020204" pitchFamily="34" charset="0"/>
              <a:buChar char="•"/>
            </a:pPr>
            <a:r>
              <a:rPr lang="en-US" altLang="zh-CN" sz="2800" b="1" dirty="0" smtClean="0">
                <a:solidFill>
                  <a:srgbClr val="002060"/>
                </a:solidFill>
                <a:latin typeface="Times New Roman" panose="02020603050405020304" charset="0"/>
              </a:rPr>
              <a:t>In-class presentation (20%)</a:t>
            </a:r>
            <a:endParaRPr lang="en-US" altLang="zh-CN" sz="2800" b="1" dirty="0" smtClean="0">
              <a:solidFill>
                <a:srgbClr val="002060"/>
              </a:solidFill>
              <a:latin typeface="Times New Roman" panose="02020603050405020304" charset="0"/>
            </a:endParaRPr>
          </a:p>
          <a:p>
            <a:pPr marL="971550" lvl="1" indent="-514350" rtl="0">
              <a:spcBef>
                <a:spcPct val="50000"/>
              </a:spcBef>
              <a:buFont typeface="Arial" panose="02080604020202020204" pitchFamily="34" charset="0"/>
              <a:buChar char="•"/>
            </a:pPr>
            <a:r>
              <a:rPr lang="en-US" altLang="zh-CN" sz="2800" b="1" dirty="0" smtClean="0">
                <a:solidFill>
                  <a:srgbClr val="002060"/>
                </a:solidFill>
                <a:latin typeface="Times New Roman" panose="02020603050405020304" charset="0"/>
              </a:rPr>
              <a:t>Discussion &amp; assignments (20%)</a:t>
            </a:r>
            <a:endParaRPr lang="en-US" altLang="zh-CN" sz="2800" b="1" dirty="0" smtClean="0">
              <a:solidFill>
                <a:srgbClr val="002060"/>
              </a:solidFill>
              <a:latin typeface="Times New Roman" panose="02020603050405020304" charset="0"/>
            </a:endParaRPr>
          </a:p>
          <a:p>
            <a:pPr marL="971550" lvl="1" indent="-514350" rtl="0">
              <a:spcBef>
                <a:spcPct val="50000"/>
              </a:spcBef>
              <a:buFont typeface="Arial" panose="02080604020202020204" pitchFamily="34" charset="0"/>
              <a:buChar char="•"/>
            </a:pPr>
            <a:r>
              <a:rPr lang="en-US" altLang="zh-CN" sz="2800" b="1" dirty="0" smtClean="0">
                <a:solidFill>
                  <a:srgbClr val="002060"/>
                </a:solidFill>
                <a:latin typeface="Times New Roman" panose="02020603050405020304" charset="0"/>
              </a:rPr>
              <a:t>Attendance &amp; participation (10%)</a:t>
            </a:r>
            <a:endParaRPr lang="en-US" altLang="zh-CN" sz="2800" b="1" dirty="0" smtClean="0">
              <a:solidFill>
                <a:srgbClr val="002060"/>
              </a:solidFill>
              <a:latin typeface="Times New Roman" panose="02020603050405020304" charset="0"/>
            </a:endParaRPr>
          </a:p>
        </p:txBody>
      </p:sp>
      <p:sp>
        <p:nvSpPr>
          <p:cNvPr id="10242" name="矩形 5"/>
          <p:cNvSpPr/>
          <p:nvPr/>
        </p:nvSpPr>
        <p:spPr>
          <a:xfrm>
            <a:off x="2819400" y="231775"/>
            <a:ext cx="5187950" cy="523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algn="ctr"/>
            <a:r>
              <a:rPr lang="en-US" altLang="zh-CN" sz="2800" b="1" dirty="0">
                <a:solidFill>
                  <a:srgbClr val="A50021"/>
                </a:solidFill>
                <a:latin typeface="Times New Roman" panose="02020603050405020304" charset="0"/>
                <a:ea typeface="黑体" panose="02010609060101010101" pitchFamily="2" charset="-122"/>
              </a:rPr>
              <a:t>The Evaluation System</a:t>
            </a:r>
            <a:endParaRPr lang="zh-CN" altLang="en-US" dirty="0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110" y="609674"/>
            <a:ext cx="8506511" cy="53765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110" y="1066862"/>
            <a:ext cx="8534176" cy="58246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04800" y="1016000"/>
            <a:ext cx="70866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defRPr/>
            </a:pPr>
            <a:r>
              <a:rPr lang="en-US" altLang="zh-CN" sz="2800" b="1" dirty="0" smtClean="0">
                <a:solidFill>
                  <a:srgbClr val="A50021"/>
                </a:solidFill>
                <a:latin typeface="+mj-lt"/>
              </a:rPr>
              <a:t>Presentation video</a:t>
            </a:r>
            <a:endParaRPr lang="en-US" altLang="zh-CN" sz="2800" b="1" dirty="0">
              <a:solidFill>
                <a:srgbClr val="A50021"/>
              </a:solidFill>
              <a:latin typeface="+mj-lt"/>
              <a:ea typeface="黑体" panose="02010609060101010101" pitchFamily="2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92021" y="1551962"/>
            <a:ext cx="8488479" cy="470898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 rtl="0">
              <a:lnSpc>
                <a:spcPct val="200000"/>
              </a:lnSpc>
              <a:spcBef>
                <a:spcPct val="50000"/>
              </a:spcBef>
              <a:defRPr/>
            </a:pP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2 Rounds (round 1: week 2-week 8; round 2: week 9-week 16)</a:t>
            </a:r>
            <a:endParaRPr lang="en-US" altLang="zh-CN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lvl="0" rtl="0">
              <a:spcBef>
                <a:spcPct val="50000"/>
              </a:spcBef>
              <a:defRPr/>
            </a:pP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1. Academic talks</a:t>
            </a: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	</a:t>
            </a:r>
            <a:endParaRPr lang="en-US" altLang="zh-CN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1257300" lvl="2" indent="-342900" rtl="0">
              <a:spcBef>
                <a:spcPct val="50000"/>
              </a:spcBef>
              <a:buFont typeface="Arial" panose="02080604020202020204" pitchFamily="34" charset="0"/>
              <a:buChar char="•"/>
              <a:defRPr/>
            </a:pP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5-6 students</a:t>
            </a:r>
            <a:endParaRPr lang="en-US" altLang="zh-CN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257300" lvl="2" indent="-342900" rtl="0">
              <a:spcBef>
                <a:spcPct val="50000"/>
              </a:spcBef>
              <a:buFont typeface="Arial" panose="02080604020202020204" pitchFamily="34" charset="0"/>
              <a:buChar char="•"/>
              <a:defRPr/>
            </a:pP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90 seconds per </a:t>
            </a: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person</a:t>
            </a:r>
            <a:endParaRPr lang="en-US" altLang="zh-CN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0" rtl="0">
              <a:spcBef>
                <a:spcPct val="50000"/>
              </a:spcBef>
              <a:defRPr/>
            </a:pP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	2. </a:t>
            </a: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classmates’ and teacher’s </a:t>
            </a: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comments/ Q&amp;A/ discussion</a:t>
            </a:r>
            <a:endParaRPr lang="en-US" altLang="zh-CN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257300" lvl="2" indent="-342900" rtl="0">
              <a:spcBef>
                <a:spcPct val="50000"/>
              </a:spcBef>
              <a:buFont typeface="Arial" panose="02080604020202020204" pitchFamily="34" charset="0"/>
              <a:buChar char="•"/>
              <a:defRPr/>
            </a:pP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20 minutes</a:t>
            </a:r>
            <a:endParaRPr lang="en-US" altLang="zh-CN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1257300" lvl="2" indent="-342900" rtl="0">
              <a:spcBef>
                <a:spcPct val="50000"/>
              </a:spcBef>
              <a:buFont typeface="Arial" panose="02080604020202020204" pitchFamily="34" charset="0"/>
              <a:buChar char="•"/>
              <a:defRPr/>
            </a:pP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2-4 minutes on each talk</a:t>
            </a:r>
            <a:endParaRPr lang="en-US" altLang="zh-CN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0" rtl="0">
              <a:spcBef>
                <a:spcPct val="50000"/>
              </a:spcBef>
              <a:defRPr/>
            </a:pPr>
            <a:endParaRPr lang="en-US" altLang="zh-CN" b="1" u="sng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04800" y="1016000"/>
            <a:ext cx="70866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defRPr/>
            </a:pPr>
            <a:r>
              <a:rPr lang="en-US" altLang="zh-CN" sz="2800" b="1" dirty="0" smtClean="0">
                <a:solidFill>
                  <a:srgbClr val="A50021"/>
                </a:solidFill>
                <a:latin typeface="+mj-lt"/>
              </a:rPr>
              <a:t>Presentation video</a:t>
            </a:r>
            <a:endParaRPr lang="en-US" altLang="zh-CN" sz="2800" b="1" dirty="0">
              <a:solidFill>
                <a:srgbClr val="A50021"/>
              </a:solidFill>
              <a:latin typeface="+mj-lt"/>
              <a:ea typeface="黑体" panose="02010609060101010101" pitchFamily="2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76318" y="1539220"/>
            <a:ext cx="9067682" cy="500136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1257300" lvl="2" indent="-342900" rtl="0">
              <a:spcBef>
                <a:spcPct val="50000"/>
              </a:spcBef>
              <a:buFont typeface="Arial" panose="02080604020202020204" pitchFamily="34" charset="0"/>
              <a:buChar char="•"/>
              <a:defRPr/>
            </a:pPr>
            <a:r>
              <a:rPr lang="en-US" altLang="zh-CN" sz="2200" b="1" dirty="0" smtClean="0">
                <a:latin typeface="Times New Roman" panose="02020603050405020304" charset="0"/>
                <a:cs typeface="Times New Roman" panose="02020603050405020304" charset="0"/>
              </a:rPr>
              <a:t>Each speaker gives a talk </a:t>
            </a:r>
            <a:r>
              <a:rPr lang="en-US" altLang="zh-CN" sz="2200" b="1" dirty="0">
                <a:latin typeface="Times New Roman" panose="02020603050405020304" charset="0"/>
                <a:cs typeface="Times New Roman" panose="02020603050405020304" charset="0"/>
              </a:rPr>
              <a:t>of about </a:t>
            </a:r>
            <a:r>
              <a:rPr lang="en-US" altLang="zh-CN" sz="2200" b="1" dirty="0" smtClean="0">
                <a:latin typeface="Times New Roman" panose="02020603050405020304" charset="0"/>
                <a:cs typeface="Times New Roman" panose="02020603050405020304" charset="0"/>
              </a:rPr>
              <a:t>90 seconds on any given topic. Other academic talk is acceptable with the teacher’s approval.</a:t>
            </a:r>
            <a:endParaRPr lang="en-US" altLang="zh-CN" sz="22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lvl="2" rtl="0">
              <a:spcBef>
                <a:spcPct val="50000"/>
              </a:spcBef>
              <a:defRPr/>
            </a:pPr>
            <a:r>
              <a:rPr lang="en-US" altLang="zh-CN" sz="2200" b="1" dirty="0" smtClean="0">
                <a:latin typeface="Times New Roman" panose="02020603050405020304" charset="0"/>
                <a:cs typeface="Times New Roman" panose="02020603050405020304" charset="0"/>
              </a:rPr>
              <a:t>	A</a:t>
            </a:r>
            <a:r>
              <a:rPr lang="en-US" altLang="zh-CN" sz="2200" b="1" dirty="0"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en-US" altLang="zh-CN" sz="2200" b="1" dirty="0" smtClean="0">
                <a:latin typeface="Times New Roman" panose="02020603050405020304" charset="0"/>
                <a:cs typeface="Times New Roman" panose="02020603050405020304" charset="0"/>
              </a:rPr>
              <a:t>the research project </a:t>
            </a:r>
            <a:r>
              <a:rPr lang="en-US" altLang="zh-CN" sz="2200" b="1" dirty="0">
                <a:latin typeface="Times New Roman" panose="02020603050405020304" charset="0"/>
                <a:cs typeface="Times New Roman" panose="02020603050405020304" charset="0"/>
              </a:rPr>
              <a:t>you are involved in </a:t>
            </a:r>
            <a:endParaRPr lang="en-US" altLang="zh-CN" sz="22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2" rtl="0">
              <a:spcBef>
                <a:spcPct val="50000"/>
              </a:spcBef>
              <a:defRPr/>
            </a:pPr>
            <a:r>
              <a:rPr lang="en-US" altLang="zh-CN" sz="2200" b="1" dirty="0">
                <a:latin typeface="Times New Roman" panose="02020603050405020304" charset="0"/>
                <a:cs typeface="Times New Roman" panose="02020603050405020304" charset="0"/>
              </a:rPr>
              <a:t>	B. </a:t>
            </a:r>
            <a:r>
              <a:rPr lang="en-US" altLang="zh-CN" sz="2200" b="1" dirty="0" smtClean="0">
                <a:latin typeface="Times New Roman" panose="02020603050405020304" charset="0"/>
                <a:cs typeface="Times New Roman" panose="02020603050405020304" charset="0"/>
              </a:rPr>
              <a:t>your laboratory and research</a:t>
            </a:r>
            <a:endParaRPr lang="en-US" altLang="zh-CN" sz="22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2" rtl="0">
              <a:spcBef>
                <a:spcPct val="50000"/>
              </a:spcBef>
              <a:defRPr/>
            </a:pPr>
            <a:r>
              <a:rPr lang="en-US" altLang="zh-CN" sz="2200" b="1" dirty="0">
                <a:latin typeface="Times New Roman" panose="02020603050405020304" charset="0"/>
                <a:cs typeface="Times New Roman" panose="02020603050405020304" charset="0"/>
              </a:rPr>
              <a:t>	C. </a:t>
            </a:r>
            <a:r>
              <a:rPr lang="en-US" altLang="zh-CN" sz="2200" b="1" dirty="0" smtClean="0">
                <a:latin typeface="Times New Roman" panose="02020603050405020304" charset="0"/>
                <a:cs typeface="Times New Roman" panose="02020603050405020304" charset="0"/>
              </a:rPr>
              <a:t>your mentor and his/her academic achievements</a:t>
            </a:r>
            <a:endParaRPr lang="en-US" altLang="zh-CN" sz="22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2" rtl="0">
              <a:spcBef>
                <a:spcPct val="50000"/>
              </a:spcBef>
              <a:defRPr/>
            </a:pPr>
            <a:r>
              <a:rPr lang="en-US" altLang="zh-CN" sz="2200" b="1" dirty="0">
                <a:latin typeface="Times New Roman" panose="02020603050405020304" charset="0"/>
                <a:cs typeface="Times New Roman" panose="02020603050405020304" charset="0"/>
              </a:rPr>
              <a:t>	D. </a:t>
            </a:r>
            <a:r>
              <a:rPr lang="en-US" altLang="zh-CN" sz="2200" b="1" dirty="0" smtClean="0">
                <a:latin typeface="Times New Roman" panose="02020603050405020304" charset="0"/>
                <a:cs typeface="Times New Roman" panose="02020603050405020304" charset="0"/>
              </a:rPr>
              <a:t>a </a:t>
            </a:r>
            <a:r>
              <a:rPr lang="en-US" altLang="zh-CN" sz="2200" b="1" dirty="0">
                <a:latin typeface="Times New Roman" panose="02020603050405020304" charset="0"/>
                <a:cs typeface="Times New Roman" panose="02020603050405020304" charset="0"/>
              </a:rPr>
              <a:t>recent/breakthrough </a:t>
            </a:r>
            <a:r>
              <a:rPr lang="en-US" altLang="zh-CN" sz="2200" b="1" dirty="0" smtClean="0">
                <a:latin typeface="Times New Roman" panose="02020603050405020304" charset="0"/>
                <a:cs typeface="Times New Roman" panose="02020603050405020304" charset="0"/>
              </a:rPr>
              <a:t>achievement in </a:t>
            </a:r>
            <a:r>
              <a:rPr lang="en-US" altLang="zh-CN" sz="2200" b="1" dirty="0">
                <a:latin typeface="Times New Roman" panose="02020603050405020304" charset="0"/>
                <a:cs typeface="Times New Roman" panose="02020603050405020304" charset="0"/>
              </a:rPr>
              <a:t>technology</a:t>
            </a:r>
            <a:endParaRPr lang="en-US" altLang="zh-CN" sz="22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2" rtl="0">
              <a:spcBef>
                <a:spcPct val="50000"/>
              </a:spcBef>
              <a:defRPr/>
            </a:pPr>
            <a:r>
              <a:rPr lang="en-US" altLang="zh-CN" sz="2200" b="1" dirty="0">
                <a:latin typeface="Times New Roman" panose="02020603050405020304" charset="0"/>
                <a:cs typeface="Times New Roman" panose="02020603050405020304" charset="0"/>
              </a:rPr>
              <a:t>	E. </a:t>
            </a:r>
            <a:r>
              <a:rPr lang="en-US" altLang="zh-CN" sz="2200" b="1" dirty="0" smtClean="0">
                <a:latin typeface="Times New Roman" panose="02020603050405020304" charset="0"/>
                <a:cs typeface="Times New Roman" panose="02020603050405020304" charset="0"/>
              </a:rPr>
              <a:t>introduction </a:t>
            </a:r>
            <a:r>
              <a:rPr lang="en-US" altLang="zh-CN" sz="2200" b="1" dirty="0">
                <a:latin typeface="Times New Roman" panose="02020603050405020304" charset="0"/>
                <a:cs typeface="Times New Roman" panose="02020603050405020304" charset="0"/>
              </a:rPr>
              <a:t>of academic writing skills</a:t>
            </a:r>
            <a:endParaRPr lang="en-US" altLang="zh-CN" sz="22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257300" lvl="2" indent="-342900" rtl="0">
              <a:spcBef>
                <a:spcPct val="50000"/>
              </a:spcBef>
              <a:buFont typeface="Arial" panose="02080604020202020204" pitchFamily="34" charset="0"/>
              <a:buChar char="•"/>
              <a:defRPr/>
            </a:pPr>
            <a:r>
              <a:rPr lang="en-US" altLang="zh-CN" sz="2200" b="1" dirty="0" smtClean="0">
                <a:latin typeface="Times New Roman" panose="02020603050405020304" charset="0"/>
                <a:cs typeface="Times New Roman" panose="02020603050405020304" charset="0"/>
              </a:rPr>
              <a:t>Each speaker answers </a:t>
            </a:r>
            <a:r>
              <a:rPr lang="en-US" altLang="zh-CN" sz="2200" b="1" dirty="0">
                <a:latin typeface="Times New Roman" panose="02020603050405020304" charset="0"/>
                <a:cs typeface="Times New Roman" panose="02020603050405020304" charset="0"/>
              </a:rPr>
              <a:t>the questions from your </a:t>
            </a:r>
            <a:r>
              <a:rPr lang="en-US" altLang="zh-CN" sz="2200" b="1" dirty="0" smtClean="0">
                <a:latin typeface="Times New Roman" panose="02020603050405020304" charset="0"/>
                <a:cs typeface="Times New Roman" panose="02020603050405020304" charset="0"/>
              </a:rPr>
              <a:t>audience. The teacher gives comments and advice.</a:t>
            </a:r>
            <a:endParaRPr lang="en-US" altLang="zh-CN" sz="22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1257300" lvl="2" indent="-342900" rtl="0">
              <a:spcBef>
                <a:spcPct val="50000"/>
              </a:spcBef>
              <a:buFont typeface="Arial" panose="02080604020202020204" pitchFamily="34" charset="0"/>
              <a:buChar char="•"/>
              <a:defRPr/>
            </a:pPr>
            <a:r>
              <a:rPr lang="en-US" altLang="zh-CN" sz="2200" b="1" dirty="0" smtClean="0">
                <a:latin typeface="Times New Roman" panose="02020603050405020304" charset="0"/>
                <a:cs typeface="Times New Roman" panose="02020603050405020304" charset="0"/>
              </a:rPr>
              <a:t>Reading is unacceptable. </a:t>
            </a:r>
            <a:endParaRPr lang="en-US" altLang="zh-CN" sz="2200" b="1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250825" y="838200"/>
            <a:ext cx="8640763" cy="52625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Tips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on Making a Good Presentation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Times New Roman" panose="02020603050405020304" charset="0"/>
            </a:endParaRPr>
          </a:p>
          <a:p>
            <a:pPr marL="514350" marR="0" lvl="0" indent="-514350" algn="l" defTabSz="914400" rtl="0" eaLnBrk="1" fontAlgn="base" latinLnBrk="0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Prepare ahead of time: good preparation   generates great job!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Times New Roman" panose="02020603050405020304" charset="0"/>
            </a:endParaRPr>
          </a:p>
          <a:p>
            <a:pPr marL="514350" marR="0" lvl="0" indent="-514350" algn="l" defTabSz="914400" rtl="0" eaLnBrk="1" fontAlgn="base" latinLnBrk="0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Have a goal: decide on what to deliver and how to  deliver it (with clear PPT).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Times New Roman" panose="02020603050405020304" charset="0"/>
            </a:endParaRPr>
          </a:p>
          <a:p>
            <a:pPr marL="514350" marR="0" lvl="0" indent="-514350" algn="l" defTabSz="914400" rtl="0" eaLnBrk="1" fontAlgn="base" latinLnBrk="0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Think about your audience: can they understand and will they be interested…?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Times New Roman" panose="02020603050405020304" charset="0"/>
            </a:endParaRPr>
          </a:p>
          <a:p>
            <a:pPr marL="514350" marR="0" lvl="0" indent="-514350" algn="l" defTabSz="914400" rtl="0" eaLnBrk="1" fontAlgn="base" latinLnBrk="0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Memorize all the main ideas, practice and practice until you can get rid of any form of reminder.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Times New Roman"/>
        <a:ea typeface="交通标志专用字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anose="020B0A040201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anose="020B0A040201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20070815模板</Template>
  <TotalTime>0</TotalTime>
  <Words>2829</Words>
  <Application>WPS 演示</Application>
  <PresentationFormat>全屏显示(4:3)</PresentationFormat>
  <Paragraphs>76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宋体</vt:lpstr>
      <vt:lpstr>Wingdings</vt:lpstr>
      <vt:lpstr>Arial Black</vt:lpstr>
      <vt:lpstr>Times New Roman</vt:lpstr>
      <vt:lpstr>黑体</vt:lpstr>
      <vt:lpstr>华文新魏</vt:lpstr>
      <vt:lpstr>交通标志专用字体</vt:lpstr>
      <vt:lpstr>Franklin Gothic Demi</vt:lpstr>
      <vt:lpstr>字体管家夕禾</vt:lpstr>
      <vt:lpstr>微软雅黑</vt:lpstr>
      <vt:lpstr>Arial Unicode MS</vt:lpstr>
      <vt:lpstr>华文新魏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恍惚</cp:lastModifiedBy>
  <cp:revision>2709</cp:revision>
  <cp:lastPrinted>2020-02-27T00:56:46Z</cp:lastPrinted>
  <dcterms:created xsi:type="dcterms:W3CDTF">2020-02-27T00:56:46Z</dcterms:created>
  <dcterms:modified xsi:type="dcterms:W3CDTF">2020-02-27T00:56:46Z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2052-11.1.0.9080</vt:lpwstr>
  </property>
</Properties>
</file>