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39" d="100"/>
          <a:sy n="39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A94-2925-4F1E-94A0-4C7C0C0B55DD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D57B-090B-4CE3-8FB4-96EE88E40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Goog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HTML5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功能概述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</a:t>
            </a:r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各项功能概览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</a:rPr>
              <a:t>图形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3D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HTML5</a:t>
            </a:r>
            <a:r>
              <a:rPr lang="zh-CN" altLang="zh-CN" dirty="0">
                <a:solidFill>
                  <a:srgbClr val="FFFF00"/>
                </a:solidFill>
              </a:rPr>
              <a:t>新增了画布元素、</a:t>
            </a:r>
            <a:r>
              <a:rPr lang="en-US" altLang="zh-CN" dirty="0">
                <a:solidFill>
                  <a:srgbClr val="FFFF00"/>
                </a:solidFill>
              </a:rPr>
              <a:t>Web GL </a:t>
            </a:r>
            <a:r>
              <a:rPr lang="zh-CN" altLang="zh-CN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 SVG </a:t>
            </a:r>
            <a:r>
              <a:rPr lang="zh-CN" altLang="zh-CN" dirty="0">
                <a:solidFill>
                  <a:srgbClr val="FFFF00"/>
                </a:solidFill>
              </a:rPr>
              <a:t>图片等技术后，这就不是问题了！事实上，用于处理网络图形的新功能有很多：</a:t>
            </a:r>
            <a:r>
              <a:rPr lang="en-US" altLang="zh-CN" dirty="0">
                <a:solidFill>
                  <a:srgbClr val="FFFF00"/>
                </a:solidFill>
              </a:rPr>
              <a:t>2D </a:t>
            </a:r>
            <a:r>
              <a:rPr lang="zh-CN" altLang="zh-CN" dirty="0">
                <a:solidFill>
                  <a:srgbClr val="FFFF00"/>
                </a:solidFill>
              </a:rPr>
              <a:t>画布、</a:t>
            </a:r>
            <a:r>
              <a:rPr lang="en-US" altLang="zh-CN" dirty="0" err="1">
                <a:solidFill>
                  <a:srgbClr val="FFFF00"/>
                </a:solidFill>
              </a:rPr>
              <a:t>WebGL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SVG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3D CSS </a:t>
            </a:r>
            <a:r>
              <a:rPr lang="zh-CN" altLang="zh-CN" dirty="0">
                <a:solidFill>
                  <a:srgbClr val="FFFF00"/>
                </a:solidFill>
              </a:rPr>
              <a:t>变换和</a:t>
            </a:r>
            <a:r>
              <a:rPr lang="en-US" altLang="zh-CN" dirty="0">
                <a:solidFill>
                  <a:srgbClr val="FFFF00"/>
                </a:solidFill>
              </a:rPr>
              <a:t> SMIL</a:t>
            </a:r>
            <a:r>
              <a:rPr lang="zh-CN" altLang="zh-CN" dirty="0">
                <a:solidFill>
                  <a:srgbClr val="FFFF00"/>
                </a:solidFill>
              </a:rPr>
              <a:t>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Cocos2d-html5</a:t>
            </a:r>
            <a:r>
              <a:rPr lang="zh-CN" altLang="en-US" dirty="0" smtClean="0">
                <a:solidFill>
                  <a:schemeClr val="bg1"/>
                </a:solidFill>
              </a:rPr>
              <a:t>所用到的图形规范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Canvas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WebGL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CSS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体验网站：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4077072"/>
            <a:ext cx="3014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http://www.ro.me/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4725144"/>
            <a:ext cx="3194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http://heremaps.cn/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</a:rPr>
              <a:t>音频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 smtClean="0">
                <a:solidFill>
                  <a:schemeClr val="bg1"/>
                </a:solidFill>
              </a:rPr>
              <a:t>视频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您可以通过新的</a:t>
            </a:r>
            <a:r>
              <a:rPr lang="en-US" altLang="zh-CN" dirty="0">
                <a:solidFill>
                  <a:srgbClr val="FFFF00"/>
                </a:solidFill>
              </a:rPr>
              <a:t> API </a:t>
            </a:r>
            <a:r>
              <a:rPr lang="zh-CN" altLang="zh-CN" dirty="0">
                <a:solidFill>
                  <a:srgbClr val="FFFF00"/>
                </a:solidFill>
              </a:rPr>
              <a:t>访问、控制和操作文件的时间轴数据和网络状态。借助即将新增的</a:t>
            </a:r>
            <a:r>
              <a:rPr lang="en-US" altLang="zh-CN" dirty="0">
                <a:solidFill>
                  <a:srgbClr val="FFFF00"/>
                </a:solidFill>
              </a:rPr>
              <a:t> API</a:t>
            </a:r>
            <a:r>
              <a:rPr lang="zh-CN" altLang="zh-CN" dirty="0">
                <a:solidFill>
                  <a:srgbClr val="FFFF00"/>
                </a:solidFill>
              </a:rPr>
              <a:t>，您将能读写音频文件的原始数据</a:t>
            </a:r>
            <a:r>
              <a:rPr lang="en-US" altLang="zh-CN" dirty="0">
                <a:solidFill>
                  <a:srgbClr val="FFFF00"/>
                </a:solidFill>
              </a:rPr>
              <a:t> (Audio Data API) </a:t>
            </a:r>
            <a:r>
              <a:rPr lang="zh-CN" altLang="zh-CN" dirty="0">
                <a:solidFill>
                  <a:srgbClr val="FFFF00"/>
                </a:solidFill>
              </a:rPr>
              <a:t>或操控视频中的字幕</a:t>
            </a:r>
            <a:r>
              <a:rPr lang="en-US" altLang="zh-CN" dirty="0">
                <a:solidFill>
                  <a:srgbClr val="FFFF00"/>
                </a:solidFill>
              </a:rPr>
              <a:t> (Timed Track API)</a:t>
            </a:r>
            <a:r>
              <a:rPr lang="zh-CN" altLang="zh-CN" dirty="0">
                <a:solidFill>
                  <a:srgbClr val="FFFF00"/>
                </a:solidFill>
              </a:rPr>
              <a:t>。只有在与网络堆栈的其他技术（如画布、</a:t>
            </a:r>
            <a:r>
              <a:rPr lang="en-US" altLang="zh-CN" dirty="0">
                <a:solidFill>
                  <a:srgbClr val="FFFF00"/>
                </a:solidFill>
              </a:rPr>
              <a:t>SVG</a:t>
            </a:r>
            <a:r>
              <a:rPr lang="zh-CN" altLang="zh-CN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CSS </a:t>
            </a:r>
            <a:r>
              <a:rPr lang="zh-CN" altLang="zh-CN" dirty="0">
                <a:solidFill>
                  <a:srgbClr val="FFFF00"/>
                </a:solidFill>
              </a:rPr>
              <a:t>甚至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WebGL</a:t>
            </a:r>
            <a:r>
              <a:rPr lang="zh-CN" altLang="zh-CN" dirty="0">
                <a:solidFill>
                  <a:srgbClr val="FFFF00"/>
                </a:solidFill>
              </a:rPr>
              <a:t>）相结合时，这些新的</a:t>
            </a:r>
            <a:r>
              <a:rPr lang="en-US" altLang="zh-CN" dirty="0">
                <a:solidFill>
                  <a:srgbClr val="FFFF00"/>
                </a:solidFill>
              </a:rPr>
              <a:t> HTML </a:t>
            </a:r>
            <a:r>
              <a:rPr lang="zh-CN" altLang="zh-CN" dirty="0">
                <a:solidFill>
                  <a:srgbClr val="FFFF00"/>
                </a:solidFill>
              </a:rPr>
              <a:t>元素的真正强大之处才能得以体现。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WebAudio</a:t>
            </a:r>
            <a:r>
              <a:rPr lang="zh-CN" altLang="zh-CN" dirty="0" smtClean="0">
                <a:solidFill>
                  <a:schemeClr val="bg1"/>
                </a:solidFill>
              </a:rPr>
              <a:t>规范提供如下特性：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>
                <a:solidFill>
                  <a:srgbClr val="FFFF00"/>
                </a:solidFill>
              </a:rPr>
              <a:t>查看音频播放期间调度事件发生的确切时间；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支持各种类型的音频过滤波器以实现各种效果，包括回声、消除噪音等；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支持利用合成声音（</a:t>
            </a:r>
            <a:r>
              <a:rPr lang="en-US" altLang="zh-CN" dirty="0" smtClean="0">
                <a:solidFill>
                  <a:srgbClr val="FFFF00"/>
                </a:solidFill>
              </a:rPr>
              <a:t>Sound synthesis</a:t>
            </a:r>
            <a:r>
              <a:rPr lang="zh-CN" altLang="zh-CN" dirty="0" smtClean="0">
                <a:solidFill>
                  <a:srgbClr val="FFFF00"/>
                </a:solidFill>
              </a:rPr>
              <a:t>）创建电子音乐；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支持</a:t>
            </a:r>
            <a:r>
              <a:rPr lang="en-US" altLang="zh-CN" dirty="0" smtClean="0">
                <a:solidFill>
                  <a:srgbClr val="FFFF00"/>
                </a:solidFill>
              </a:rPr>
              <a:t> 3D </a:t>
            </a:r>
            <a:r>
              <a:rPr lang="zh-CN" altLang="zh-CN" dirty="0" smtClean="0">
                <a:solidFill>
                  <a:srgbClr val="FFFF00"/>
                </a:solidFill>
              </a:rPr>
              <a:t>位置音频模拟效果，比如某种声音随着游戏场景而移动；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支持外部输入的声音与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WebRTC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zh-CN" dirty="0" smtClean="0">
                <a:solidFill>
                  <a:srgbClr val="FFFF00"/>
                </a:solidFill>
              </a:rPr>
              <a:t>进行集成（调用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WebRTC</a:t>
            </a:r>
            <a:r>
              <a:rPr lang="zh-CN" altLang="zh-CN" dirty="0" smtClean="0">
                <a:solidFill>
                  <a:srgbClr val="FFFF00"/>
                </a:solidFill>
              </a:rPr>
              <a:t>，在你的设备中增添吉他声），或者在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WebRTC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zh-CN" dirty="0" smtClean="0">
                <a:solidFill>
                  <a:srgbClr val="FFFF00"/>
                </a:solidFill>
              </a:rPr>
              <a:t>中调用其他地方传输过来的声音；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利用音频数据分析创造良好的可视化声音</a:t>
            </a:r>
            <a:r>
              <a:rPr lang="zh-CN" altLang="en-US" dirty="0" smtClean="0">
                <a:solidFill>
                  <a:srgbClr val="FFFF00"/>
                </a:solidFill>
              </a:rPr>
              <a:t>效果</a:t>
            </a:r>
            <a:r>
              <a:rPr lang="zh-CN" altLang="zh-CN" dirty="0" smtClean="0">
                <a:solidFill>
                  <a:srgbClr val="FFFF00"/>
                </a:solidFill>
              </a:rPr>
              <a:t>等。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</a:rPr>
              <a:t>音频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 smtClean="0">
                <a:solidFill>
                  <a:schemeClr val="bg1"/>
                </a:solidFill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</a:rPr>
              <a:t>相关规范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W3C Spec: Audio Element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此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规范定义了音频元素以及所有可用的方法、属性和事件。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W3C Spec: Video Element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规范定义了视频元素以及所有可用的方法、属性和事件。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W3C Spec: Media Elements</a:t>
            </a:r>
            <a:r>
              <a:rPr lang="en-US" altLang="zh-CN" dirty="0" smtClean="0"/>
              <a:t> (</a:t>
            </a:r>
            <a:r>
              <a:rPr lang="zh-CN" altLang="en-US" dirty="0" smtClean="0"/>
              <a:t>此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规范定义了音频和视频元素通用的方法与属性。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WhatWG</a:t>
            </a:r>
            <a:r>
              <a:rPr lang="en-US" altLang="zh-CN" dirty="0" smtClean="0">
                <a:solidFill>
                  <a:srgbClr val="FFFF00"/>
                </a:solidFill>
              </a:rPr>
              <a:t>: Timed Track API 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目前，媒体元素规范的子集正在编写当中，其中定义了字幕和翻译字幕等音频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视频文件的元数据的处理方法。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Mozilla Wiki: Audio Data API Audio Data API</a:t>
            </a:r>
            <a:r>
              <a:rPr lang="en-US" altLang="zh-CN" dirty="0" smtClean="0"/>
              <a:t> (</a:t>
            </a:r>
            <a:r>
              <a:rPr lang="zh-CN" altLang="en-US" dirty="0" smtClean="0"/>
              <a:t>建议草案，其中定义了读写音频文件频谱数据的方法。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</a:rPr>
              <a:t>音频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 smtClean="0">
                <a:solidFill>
                  <a:schemeClr val="bg1"/>
                </a:solidFill>
              </a:rPr>
              <a:t>视频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体验网站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7" y="1991519"/>
            <a:ext cx="63722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52128"/>
            <a:ext cx="8568952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</a:rPr>
              <a:t>网络</a:t>
            </a:r>
            <a:r>
              <a:rPr lang="zh-CN" altLang="zh-CN" dirty="0" smtClean="0">
                <a:solidFill>
                  <a:schemeClr val="bg1"/>
                </a:solidFill>
              </a:rPr>
              <a:t>连接</a:t>
            </a:r>
            <a:r>
              <a:rPr lang="zh-CN" altLang="en-US" dirty="0" smtClean="0">
                <a:solidFill>
                  <a:schemeClr val="bg1"/>
                </a:solidFill>
              </a:rPr>
              <a:t>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连接越高效，聊天体验就越实时，游戏速度就更快，沟通效果就更好。</a:t>
            </a:r>
            <a:r>
              <a:rPr lang="en-US" altLang="zh-CN" dirty="0">
                <a:solidFill>
                  <a:srgbClr val="FFFF00"/>
                </a:solidFill>
              </a:rPr>
              <a:t>Web Sockets </a:t>
            </a:r>
            <a:r>
              <a:rPr lang="zh-CN" altLang="zh-CN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 Server-Sent Events </a:t>
            </a:r>
            <a:r>
              <a:rPr lang="zh-CN" altLang="zh-CN" dirty="0">
                <a:solidFill>
                  <a:srgbClr val="FFFF00"/>
                </a:solidFill>
              </a:rPr>
              <a:t>在客户端和服务器之间推送数据（也推高了效率）的效率比以往任何情况下都更高。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Server-Sent Events</a:t>
            </a:r>
            <a:r>
              <a:rPr lang="zh-CN" altLang="zh-CN" dirty="0">
                <a:solidFill>
                  <a:schemeClr val="bg1"/>
                </a:solidFill>
              </a:rPr>
              <a:t>协议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Server-Sent Events</a:t>
            </a:r>
            <a:r>
              <a:rPr lang="zh-CN" altLang="zh-CN" dirty="0">
                <a:solidFill>
                  <a:srgbClr val="FFFF00"/>
                </a:solidFill>
              </a:rPr>
              <a:t>实际上将</a:t>
            </a:r>
            <a:r>
              <a:rPr lang="en-US" altLang="zh-CN" dirty="0">
                <a:solidFill>
                  <a:srgbClr val="FFFF00"/>
                </a:solidFill>
              </a:rPr>
              <a:t>Comet</a:t>
            </a:r>
            <a:r>
              <a:rPr lang="zh-CN" altLang="zh-CN" dirty="0">
                <a:solidFill>
                  <a:srgbClr val="FFFF00"/>
                </a:solidFill>
              </a:rPr>
              <a:t>技术进行了标准化。</a:t>
            </a:r>
            <a:r>
              <a:rPr lang="en-US" altLang="zh-CN" dirty="0">
                <a:solidFill>
                  <a:srgbClr val="FFFF00"/>
                </a:solidFill>
              </a:rPr>
              <a:t>Server-Sent Events</a:t>
            </a:r>
            <a:r>
              <a:rPr lang="zh-CN" altLang="zh-CN" dirty="0">
                <a:solidFill>
                  <a:srgbClr val="FFFF00"/>
                </a:solidFill>
              </a:rPr>
              <a:t>规范</a:t>
            </a:r>
            <a:r>
              <a:rPr lang="en-US" altLang="zh-CN" dirty="0">
                <a:solidFill>
                  <a:srgbClr val="FFFF00"/>
                </a:solidFill>
              </a:rPr>
              <a:t>“</a:t>
            </a:r>
            <a:r>
              <a:rPr lang="zh-CN" altLang="zh-CN" dirty="0">
                <a:solidFill>
                  <a:srgbClr val="FFFF00"/>
                </a:solidFill>
              </a:rPr>
              <a:t>定义了</a:t>
            </a:r>
            <a:r>
              <a:rPr lang="en-US" altLang="zh-CN" dirty="0">
                <a:solidFill>
                  <a:srgbClr val="FFFF00"/>
                </a:solidFill>
              </a:rPr>
              <a:t>API</a:t>
            </a:r>
            <a:r>
              <a:rPr lang="zh-CN" altLang="zh-CN" dirty="0">
                <a:solidFill>
                  <a:srgbClr val="FFFF00"/>
                </a:solidFill>
              </a:rPr>
              <a:t>来打开一个</a:t>
            </a:r>
            <a:r>
              <a:rPr lang="en-US" altLang="zh-CN" dirty="0">
                <a:solidFill>
                  <a:srgbClr val="FFFF00"/>
                </a:solidFill>
              </a:rPr>
              <a:t>HTTP</a:t>
            </a:r>
            <a:r>
              <a:rPr lang="zh-CN" altLang="zh-CN" dirty="0">
                <a:solidFill>
                  <a:srgbClr val="FFFF00"/>
                </a:solidFill>
              </a:rPr>
              <a:t>连接，通过该连接能够获取从服务器推送的通知</a:t>
            </a:r>
            <a:r>
              <a:rPr lang="en-US" altLang="zh-CN" dirty="0">
                <a:solidFill>
                  <a:srgbClr val="FFFF00"/>
                </a:solidFill>
              </a:rPr>
              <a:t>”</a:t>
            </a:r>
            <a:r>
              <a:rPr lang="zh-CN" altLang="zh-CN" dirty="0">
                <a:solidFill>
                  <a:srgbClr val="FFFF00"/>
                </a:solidFill>
              </a:rPr>
              <a:t>。</a:t>
            </a:r>
            <a:r>
              <a:rPr lang="en-US" altLang="zh-CN" dirty="0">
                <a:solidFill>
                  <a:srgbClr val="FFFF00"/>
                </a:solidFill>
              </a:rPr>
              <a:t>Server-Sent Events</a:t>
            </a:r>
            <a:r>
              <a:rPr lang="zh-CN" altLang="zh-CN" dirty="0">
                <a:solidFill>
                  <a:srgbClr val="FFFF00"/>
                </a:solidFill>
              </a:rPr>
              <a:t>包含新的</a:t>
            </a:r>
            <a:r>
              <a:rPr lang="en-US" altLang="zh-CN" dirty="0">
                <a:solidFill>
                  <a:srgbClr val="FFFF00"/>
                </a:solidFill>
              </a:rPr>
              <a:t>HTML</a:t>
            </a:r>
            <a:r>
              <a:rPr lang="zh-CN" altLang="zh-CN" dirty="0">
                <a:solidFill>
                  <a:srgbClr val="FFFF00"/>
                </a:solidFill>
              </a:rPr>
              <a:t>元素</a:t>
            </a:r>
            <a:r>
              <a:rPr lang="en-US" altLang="zh-CN" dirty="0" err="1">
                <a:solidFill>
                  <a:srgbClr val="FFFF00"/>
                </a:solidFill>
              </a:rPr>
              <a:t>EventSource</a:t>
            </a:r>
            <a:r>
              <a:rPr lang="zh-CN" altLang="zh-CN" dirty="0">
                <a:solidFill>
                  <a:srgbClr val="FFFF00"/>
                </a:solidFill>
              </a:rPr>
              <a:t>和新的</a:t>
            </a:r>
            <a:r>
              <a:rPr lang="en-US" altLang="zh-CN" dirty="0">
                <a:solidFill>
                  <a:srgbClr val="FFFF00"/>
                </a:solidFill>
              </a:rPr>
              <a:t>MIME</a:t>
            </a:r>
            <a:r>
              <a:rPr lang="zh-CN" altLang="zh-CN" dirty="0">
                <a:solidFill>
                  <a:srgbClr val="FFFF00"/>
                </a:solidFill>
              </a:rPr>
              <a:t>类型</a:t>
            </a:r>
            <a:r>
              <a:rPr lang="en-US" altLang="zh-CN" dirty="0">
                <a:solidFill>
                  <a:srgbClr val="FFFF00"/>
                </a:solidFill>
              </a:rPr>
              <a:t> text/event-stream</a:t>
            </a:r>
            <a:r>
              <a:rPr lang="zh-CN" altLang="zh-CN" dirty="0">
                <a:solidFill>
                  <a:srgbClr val="FFFF00"/>
                </a:solidFill>
              </a:rPr>
              <a:t>，这个</a:t>
            </a:r>
            <a:r>
              <a:rPr lang="en-US" altLang="zh-CN" dirty="0">
                <a:solidFill>
                  <a:srgbClr val="FFFF00"/>
                </a:solidFill>
              </a:rPr>
              <a:t>MIME</a:t>
            </a:r>
            <a:r>
              <a:rPr lang="zh-CN" altLang="zh-CN" dirty="0">
                <a:solidFill>
                  <a:srgbClr val="FFFF00"/>
                </a:solidFill>
              </a:rPr>
              <a:t>类型定义了事件框架格式。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Web Sockets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FF00"/>
                </a:solidFill>
              </a:rPr>
              <a:t>WebSocket</a:t>
            </a:r>
            <a:r>
              <a:rPr lang="zh-CN" altLang="zh-CN" dirty="0">
                <a:solidFill>
                  <a:srgbClr val="FFFF00"/>
                </a:solidFill>
              </a:rPr>
              <a:t>是</a:t>
            </a:r>
            <a:r>
              <a:rPr lang="en-US" altLang="zh-CN" dirty="0">
                <a:solidFill>
                  <a:srgbClr val="FFFF00"/>
                </a:solidFill>
              </a:rPr>
              <a:t>HTML5</a:t>
            </a:r>
            <a:r>
              <a:rPr lang="zh-CN" altLang="zh-CN" dirty="0">
                <a:solidFill>
                  <a:srgbClr val="FFFF00"/>
                </a:solidFill>
              </a:rPr>
              <a:t>开始提供的一种浏览器与服务器间进行全双工通讯的网络技术。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WebSocket</a:t>
            </a:r>
            <a:r>
              <a:rPr lang="zh-CN" altLang="zh-CN" dirty="0">
                <a:solidFill>
                  <a:srgbClr val="FFFF00"/>
                </a:solidFill>
              </a:rPr>
              <a:t>通信协定于</a:t>
            </a:r>
            <a:r>
              <a:rPr lang="en-US" altLang="zh-CN" dirty="0">
                <a:solidFill>
                  <a:srgbClr val="FFFF00"/>
                </a:solidFill>
              </a:rPr>
              <a:t>2011</a:t>
            </a:r>
            <a:r>
              <a:rPr lang="zh-CN" altLang="zh-CN" dirty="0">
                <a:solidFill>
                  <a:srgbClr val="FFFF00"/>
                </a:solidFill>
              </a:rPr>
              <a:t>年被</a:t>
            </a:r>
            <a:r>
              <a:rPr lang="en-US" altLang="zh-CN" dirty="0">
                <a:solidFill>
                  <a:srgbClr val="FFFF00"/>
                </a:solidFill>
              </a:rPr>
              <a:t>IETF</a:t>
            </a:r>
            <a:r>
              <a:rPr lang="zh-CN" altLang="zh-CN" dirty="0">
                <a:solidFill>
                  <a:srgbClr val="FFFF00"/>
                </a:solidFill>
              </a:rPr>
              <a:t>定为标准</a:t>
            </a:r>
            <a:r>
              <a:rPr lang="en-US" altLang="zh-CN" dirty="0">
                <a:solidFill>
                  <a:srgbClr val="FFFF00"/>
                </a:solidFill>
              </a:rPr>
              <a:t> RFC 6455</a:t>
            </a:r>
            <a:r>
              <a:rPr lang="zh-CN" altLang="zh-CN" dirty="0">
                <a:solidFill>
                  <a:srgbClr val="FFFF00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WebSocketAPI</a:t>
            </a:r>
            <a:r>
              <a:rPr lang="zh-CN" altLang="zh-CN" dirty="0">
                <a:solidFill>
                  <a:srgbClr val="FFFF00"/>
                </a:solidFill>
              </a:rPr>
              <a:t>被</a:t>
            </a:r>
            <a:r>
              <a:rPr lang="en-US" altLang="zh-CN" dirty="0">
                <a:solidFill>
                  <a:srgbClr val="FFFF00"/>
                </a:solidFill>
              </a:rPr>
              <a:t>W3C</a:t>
            </a:r>
            <a:r>
              <a:rPr lang="zh-CN" altLang="zh-CN" dirty="0">
                <a:solidFill>
                  <a:srgbClr val="FFFF00"/>
                </a:solidFill>
              </a:rPr>
              <a:t>定</a:t>
            </a:r>
            <a:r>
              <a:rPr lang="zh-CN" altLang="zh-CN" dirty="0" smtClean="0">
                <a:solidFill>
                  <a:srgbClr val="FFFF00"/>
                </a:solidFill>
              </a:rPr>
              <a:t>为标准。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err="1">
                <a:solidFill>
                  <a:srgbClr val="FFFF00"/>
                </a:solidFill>
              </a:rPr>
              <a:t>WebSocket</a:t>
            </a:r>
            <a:r>
              <a:rPr lang="en-US" altLang="zh-CN" dirty="0">
                <a:solidFill>
                  <a:srgbClr val="FFFF00"/>
                </a:solidFill>
              </a:rPr>
              <a:t> API</a:t>
            </a:r>
            <a:r>
              <a:rPr lang="zh-CN" altLang="zh-CN" dirty="0">
                <a:solidFill>
                  <a:srgbClr val="FFFF00"/>
                </a:solidFill>
              </a:rPr>
              <a:t>中，浏览器和服务器只需要要做一个握手的动作，然后，浏览器和服务器之间就形成了一条快速通道。两者之间就直接可以数据互相传送。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WebRTC</a:t>
            </a:r>
            <a:r>
              <a:rPr lang="zh-CN" altLang="en-US" dirty="0" smtClean="0">
                <a:solidFill>
                  <a:schemeClr val="bg1"/>
                </a:solidFill>
              </a:rPr>
              <a:t>协议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WebRTC</a:t>
            </a:r>
            <a:r>
              <a:rPr lang="zh-CN" altLang="en-US" dirty="0" smtClean="0">
                <a:solidFill>
                  <a:srgbClr val="FFFF00"/>
                </a:solidFill>
              </a:rPr>
              <a:t>是一项在浏览器内部进行实时视频和音频通信的技术，是谷歌</a:t>
            </a:r>
            <a:r>
              <a:rPr lang="en-US" altLang="zh-CN" dirty="0" smtClean="0">
                <a:solidFill>
                  <a:srgbClr val="FFFF00"/>
                </a:solidFill>
              </a:rPr>
              <a:t>2010</a:t>
            </a:r>
            <a:r>
              <a:rPr lang="zh-CN" altLang="en-US" dirty="0" smtClean="0">
                <a:solidFill>
                  <a:srgbClr val="FFFF00"/>
                </a:solidFill>
              </a:rPr>
              <a:t>年以</a:t>
            </a:r>
            <a:r>
              <a:rPr lang="en-US" altLang="zh-CN" dirty="0" smtClean="0">
                <a:solidFill>
                  <a:srgbClr val="FFFF00"/>
                </a:solidFill>
              </a:rPr>
              <a:t>6820</a:t>
            </a:r>
            <a:r>
              <a:rPr lang="zh-CN" altLang="en-US" dirty="0" smtClean="0">
                <a:solidFill>
                  <a:srgbClr val="FFFF00"/>
                </a:solidFill>
              </a:rPr>
              <a:t>万美元收购收购</a:t>
            </a:r>
            <a:r>
              <a:rPr lang="en-US" altLang="zh-CN" dirty="0" smtClean="0">
                <a:solidFill>
                  <a:srgbClr val="FFFF00"/>
                </a:solidFill>
              </a:rPr>
              <a:t>Global IP Solutions</a:t>
            </a:r>
            <a:r>
              <a:rPr lang="zh-CN" altLang="en-US" dirty="0" smtClean="0">
                <a:solidFill>
                  <a:srgbClr val="FFFF00"/>
                </a:solidFill>
              </a:rPr>
              <a:t>公司而获得一项技术。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WebRTC</a:t>
            </a:r>
            <a:r>
              <a:rPr lang="zh-CN" altLang="en-US" dirty="0" smtClean="0">
                <a:solidFill>
                  <a:srgbClr val="FFFF00"/>
                </a:solidFill>
              </a:rPr>
              <a:t>实现了基于网页的视频会议，标准是</a:t>
            </a:r>
            <a:r>
              <a:rPr lang="en-US" altLang="zh-CN" dirty="0" smtClean="0">
                <a:solidFill>
                  <a:srgbClr val="FFFF00"/>
                </a:solidFill>
              </a:rPr>
              <a:t>WHATWG </a:t>
            </a:r>
            <a:r>
              <a:rPr lang="zh-CN" altLang="en-US" dirty="0" smtClean="0">
                <a:solidFill>
                  <a:srgbClr val="FFFF00"/>
                </a:solidFill>
              </a:rPr>
              <a:t>协议，目的是通过浏览器提供简单的</a:t>
            </a:r>
            <a:r>
              <a:rPr lang="en-US" altLang="zh-CN" dirty="0" err="1" smtClean="0">
                <a:solidFill>
                  <a:srgbClr val="FFFF00"/>
                </a:solidFill>
              </a:rPr>
              <a:t>javascript</a:t>
            </a:r>
            <a:r>
              <a:rPr lang="zh-CN" altLang="en-US" dirty="0" smtClean="0">
                <a:solidFill>
                  <a:srgbClr val="FFFF00"/>
                </a:solidFill>
              </a:rPr>
              <a:t>就可以达到实时通讯（</a:t>
            </a:r>
            <a:r>
              <a:rPr lang="en-US" altLang="zh-CN" dirty="0" smtClean="0">
                <a:solidFill>
                  <a:srgbClr val="FFFF00"/>
                </a:solidFill>
              </a:rPr>
              <a:t>Real-Time Communications (RTC)</a:t>
            </a:r>
            <a:r>
              <a:rPr lang="zh-CN" altLang="en-US" dirty="0" smtClean="0">
                <a:solidFill>
                  <a:srgbClr val="FFFF00"/>
                </a:solidFill>
              </a:rPr>
              <a:t>）能力。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E:\Project\www.html5rocks.com\content\tutorials\webrtc\basics\static\bows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704856" cy="533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互联网两大组织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万维网联盟（</a:t>
            </a:r>
            <a:r>
              <a:rPr lang="en-US" altLang="zh-CN" dirty="0" smtClean="0">
                <a:solidFill>
                  <a:srgbClr val="FFFF00"/>
                </a:solidFill>
              </a:rPr>
              <a:t>World Wide Web Consortium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altLang="zh-CN" dirty="0" smtClean="0">
                <a:solidFill>
                  <a:srgbClr val="FFFF00"/>
                </a:solidFill>
              </a:rPr>
              <a:t>W3C</a:t>
            </a:r>
            <a:r>
              <a:rPr lang="zh-CN" altLang="en-US" dirty="0" smtClean="0">
                <a:solidFill>
                  <a:srgbClr val="FFFF00"/>
                </a:solidFill>
              </a:rPr>
              <a:t>），又称</a:t>
            </a:r>
            <a:r>
              <a:rPr lang="en-US" altLang="zh-CN" dirty="0" smtClean="0">
                <a:solidFill>
                  <a:srgbClr val="FFFF00"/>
                </a:solidFill>
              </a:rPr>
              <a:t>W3C</a:t>
            </a:r>
            <a:r>
              <a:rPr lang="zh-CN" altLang="en-US" dirty="0" smtClean="0">
                <a:solidFill>
                  <a:srgbClr val="FFFF00"/>
                </a:solidFill>
              </a:rPr>
              <a:t>理事会。</a:t>
            </a:r>
            <a:r>
              <a:rPr lang="en-US" altLang="zh-CN" dirty="0" smtClean="0">
                <a:solidFill>
                  <a:srgbClr val="FFFF00"/>
                </a:solidFill>
              </a:rPr>
              <a:t>1994</a:t>
            </a:r>
            <a:r>
              <a:rPr lang="zh-CN" altLang="en-US" dirty="0" smtClean="0">
                <a:solidFill>
                  <a:srgbClr val="FFFF00"/>
                </a:solidFill>
              </a:rPr>
              <a:t>年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</a:rPr>
              <a:t>月在麻省理工学院计算机科学实验室成立。建立者是万维网的发明者蒂姆</a:t>
            </a:r>
            <a:r>
              <a:rPr lang="en-US" altLang="zh-CN" dirty="0" smtClean="0">
                <a:solidFill>
                  <a:srgbClr val="FFFF00"/>
                </a:solidFill>
              </a:rPr>
              <a:t>•</a:t>
            </a:r>
            <a:r>
              <a:rPr lang="zh-CN" altLang="en-US" dirty="0" smtClean="0">
                <a:solidFill>
                  <a:srgbClr val="FFFF00"/>
                </a:solidFill>
              </a:rPr>
              <a:t>伯纳斯</a:t>
            </a:r>
            <a:r>
              <a:rPr lang="en-US" altLang="zh-CN" dirty="0" smtClean="0">
                <a:solidFill>
                  <a:srgbClr val="FFFF00"/>
                </a:solidFill>
              </a:rPr>
              <a:t>•</a:t>
            </a:r>
            <a:r>
              <a:rPr lang="zh-CN" altLang="en-US" dirty="0" smtClean="0">
                <a:solidFill>
                  <a:srgbClr val="FFFF00"/>
                </a:solidFill>
              </a:rPr>
              <a:t>李。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网页超文本技术工作小组（英语：</a:t>
            </a:r>
            <a:r>
              <a:rPr lang="en-US" altLang="zh-CN" dirty="0" smtClean="0">
                <a:solidFill>
                  <a:srgbClr val="FFFF00"/>
                </a:solidFill>
              </a:rPr>
              <a:t>Web Hypertext Application Technology Working Group</a:t>
            </a:r>
            <a:r>
              <a:rPr lang="zh-CN" altLang="en-US" dirty="0" smtClean="0">
                <a:solidFill>
                  <a:srgbClr val="FFFF00"/>
                </a:solidFill>
              </a:rPr>
              <a:t>，缩写为</a:t>
            </a:r>
            <a:r>
              <a:rPr lang="en-US" altLang="zh-CN" dirty="0" smtClean="0">
                <a:solidFill>
                  <a:srgbClr val="FFFF00"/>
                </a:solidFill>
              </a:rPr>
              <a:t>WHATWG</a:t>
            </a:r>
            <a:r>
              <a:rPr lang="zh-CN" altLang="en-US" dirty="0" smtClean="0">
                <a:solidFill>
                  <a:srgbClr val="FFFF00"/>
                </a:solidFill>
              </a:rPr>
              <a:t>），是一个以推动网络</a:t>
            </a:r>
            <a:r>
              <a:rPr lang="en-US" altLang="zh-CN" dirty="0" smtClean="0">
                <a:solidFill>
                  <a:srgbClr val="FFFF00"/>
                </a:solidFill>
              </a:rPr>
              <a:t>HTML 5 </a:t>
            </a:r>
            <a:r>
              <a:rPr lang="zh-CN" altLang="en-US" dirty="0" smtClean="0">
                <a:solidFill>
                  <a:srgbClr val="FFFF00"/>
                </a:solidFill>
              </a:rPr>
              <a:t>标准为目的而成立的组织。在</a:t>
            </a:r>
            <a:r>
              <a:rPr lang="en-US" altLang="zh-CN" dirty="0" smtClean="0">
                <a:solidFill>
                  <a:srgbClr val="FFFF00"/>
                </a:solidFill>
              </a:rPr>
              <a:t>2004</a:t>
            </a:r>
            <a:r>
              <a:rPr lang="zh-CN" altLang="en-US" dirty="0" smtClean="0">
                <a:solidFill>
                  <a:srgbClr val="FFFF00"/>
                </a:solidFill>
              </a:rPr>
              <a:t>年，由</a:t>
            </a:r>
            <a:r>
              <a:rPr lang="en-US" altLang="zh-CN" dirty="0" smtClean="0">
                <a:solidFill>
                  <a:srgbClr val="FFFF00"/>
                </a:solidFill>
              </a:rPr>
              <a:t>Opera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Mozilla</a:t>
            </a:r>
            <a:r>
              <a:rPr lang="zh-CN" altLang="en-US" dirty="0" smtClean="0">
                <a:solidFill>
                  <a:srgbClr val="FFFF00"/>
                </a:solidFill>
              </a:rPr>
              <a:t>基金会和苹果这些浏览器厂商组成。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solidFill>
                  <a:schemeClr val="bg1"/>
                </a:solidFill>
              </a:rPr>
              <a:t>存储</a:t>
            </a:r>
            <a:r>
              <a:rPr lang="zh-CN" altLang="en-US" dirty="0" smtClean="0">
                <a:solidFill>
                  <a:schemeClr val="bg1"/>
                </a:solidFill>
              </a:rPr>
              <a:t>功能分类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Web</a:t>
            </a:r>
            <a:r>
              <a:rPr lang="zh-CN" altLang="zh-CN" dirty="0">
                <a:solidFill>
                  <a:srgbClr val="FFFF00"/>
                </a:solidFill>
              </a:rPr>
              <a:t>存储 只是提供键值映射，例如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localStorage</a:t>
            </a:r>
            <a:r>
              <a:rPr lang="en-US" altLang="zh-CN" dirty="0">
                <a:solidFill>
                  <a:srgbClr val="FFFF00"/>
                </a:solidFill>
              </a:rPr>
              <a:t>["name"] = username;</a:t>
            </a:r>
            <a:r>
              <a:rPr lang="zh-CN" altLang="zh-CN" dirty="0">
                <a:solidFill>
                  <a:srgbClr val="FFFF00"/>
                </a:solidFill>
              </a:rPr>
              <a:t>。遗憾的是，目前的实现方法只支持字符串到字符串的映射，因此您需要对其他数据结构进行串行化和反串行化处理。您可以使用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JSON.stringify</a:t>
            </a:r>
            <a:r>
              <a:rPr lang="en-US" altLang="zh-CN" dirty="0">
                <a:solidFill>
                  <a:srgbClr val="FFFF00"/>
                </a:solidFill>
              </a:rPr>
              <a:t>() </a:t>
            </a:r>
            <a:r>
              <a:rPr lang="zh-CN" altLang="zh-CN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JSON.parse</a:t>
            </a:r>
            <a:r>
              <a:rPr lang="en-US" altLang="zh-CN" dirty="0">
                <a:solidFill>
                  <a:srgbClr val="FFFF00"/>
                </a:solidFill>
              </a:rPr>
              <a:t>() </a:t>
            </a:r>
            <a:r>
              <a:rPr lang="zh-CN" altLang="zh-CN" dirty="0">
                <a:solidFill>
                  <a:srgbClr val="FFFF00"/>
                </a:solidFill>
              </a:rPr>
              <a:t>执行此操作。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Web SQL </a:t>
            </a:r>
            <a:r>
              <a:rPr lang="zh-CN" altLang="zh-CN" dirty="0">
                <a:solidFill>
                  <a:srgbClr val="FFFF00"/>
                </a:solidFill>
              </a:rPr>
              <a:t>数据库可让您使用结构化</a:t>
            </a:r>
            <a:r>
              <a:rPr lang="en-US" altLang="zh-CN" dirty="0">
                <a:solidFill>
                  <a:srgbClr val="FFFF00"/>
                </a:solidFill>
              </a:rPr>
              <a:t> SQL </a:t>
            </a:r>
            <a:r>
              <a:rPr lang="zh-CN" altLang="zh-CN" dirty="0">
                <a:solidFill>
                  <a:srgbClr val="FFFF00"/>
                </a:solidFill>
              </a:rPr>
              <a:t>关系型数据库的所有功能和特性。</a:t>
            </a:r>
          </a:p>
          <a:p>
            <a:r>
              <a:rPr lang="zh-CN" altLang="zh-CN" dirty="0">
                <a:solidFill>
                  <a:srgbClr val="FFFF00"/>
                </a:solidFill>
              </a:rPr>
              <a:t>索引型数据库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IndexedDB</a:t>
            </a:r>
            <a:r>
              <a:rPr lang="en-US" altLang="zh-CN" dirty="0">
                <a:solidFill>
                  <a:srgbClr val="FFFF00"/>
                </a:solidFill>
              </a:rPr>
              <a:t>) </a:t>
            </a:r>
            <a:r>
              <a:rPr lang="zh-CN" altLang="zh-CN" dirty="0">
                <a:solidFill>
                  <a:srgbClr val="FFFF00"/>
                </a:solidFill>
              </a:rPr>
              <a:t>介于网络存储和网络</a:t>
            </a:r>
            <a:r>
              <a:rPr lang="en-US" altLang="zh-CN" dirty="0">
                <a:solidFill>
                  <a:srgbClr val="FFFF00"/>
                </a:solidFill>
              </a:rPr>
              <a:t> SQL </a:t>
            </a:r>
            <a:r>
              <a:rPr lang="zh-CN" altLang="zh-CN" dirty="0">
                <a:solidFill>
                  <a:srgbClr val="FFFF00"/>
                </a:solidFill>
              </a:rPr>
              <a:t>数据库之间。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>
                <a:solidFill>
                  <a:schemeClr val="bg1"/>
                </a:solidFill>
              </a:rPr>
              <a:t>其他</a:t>
            </a:r>
            <a:r>
              <a:rPr lang="zh-CN" altLang="en-US" dirty="0" smtClean="0">
                <a:solidFill>
                  <a:schemeClr val="bg1"/>
                </a:solidFill>
              </a:rPr>
              <a:t>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JavaScript </a:t>
            </a:r>
            <a:r>
              <a:rPr lang="zh-CN" altLang="en-US" dirty="0" smtClean="0">
                <a:solidFill>
                  <a:srgbClr val="FFFF00"/>
                </a:solidFill>
              </a:rPr>
              <a:t>类型化数组 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TypedArray</a:t>
            </a:r>
            <a:r>
              <a:rPr lang="en-US" altLang="zh-CN" dirty="0" smtClean="0">
                <a:solidFill>
                  <a:srgbClr val="FFFF00"/>
                </a:solidFill>
              </a:rPr>
              <a:t>) 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这是很多功能的一个基础规范，如</a:t>
            </a:r>
            <a:r>
              <a:rPr lang="en-US" altLang="zh-CN" dirty="0" err="1" smtClean="0"/>
              <a:t>WebGL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新选择器：</a:t>
            </a:r>
            <a:r>
              <a:rPr lang="en-US" altLang="zh-CN" dirty="0" err="1" smtClean="0">
                <a:solidFill>
                  <a:srgbClr val="FFFF00"/>
                </a:solidFill>
              </a:rPr>
              <a:t>querySelector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err="1" smtClean="0">
                <a:solidFill>
                  <a:srgbClr val="FFFF00"/>
                </a:solidFill>
              </a:rPr>
              <a:t>querySelectorAll</a:t>
            </a:r>
            <a:r>
              <a:rPr lang="en-US" altLang="zh-CN" dirty="0" smtClean="0">
                <a:solidFill>
                  <a:srgbClr val="FFFF00"/>
                </a:solidFill>
              </a:rPr>
              <a:t>() </a:t>
            </a:r>
            <a:r>
              <a:rPr lang="zh-CN" altLang="en-US" dirty="0" smtClean="0">
                <a:solidFill>
                  <a:srgbClr val="FFFF00"/>
                </a:solidFill>
              </a:rPr>
              <a:t>和 </a:t>
            </a:r>
            <a:r>
              <a:rPr lang="en-US" altLang="zh-CN" dirty="0" err="1" smtClean="0">
                <a:solidFill>
                  <a:srgbClr val="FFFF00"/>
                </a:solidFill>
              </a:rPr>
              <a:t>matchesSelector</a:t>
            </a:r>
            <a:r>
              <a:rPr lang="en-US" altLang="zh-CN" dirty="0" smtClean="0">
                <a:solidFill>
                  <a:srgbClr val="FFFF00"/>
                </a:solidFill>
              </a:rPr>
              <a:t>() </a:t>
            </a:r>
            <a:r>
              <a:rPr lang="en-US" altLang="zh-CN" dirty="0" smtClean="0"/>
              <a:t>(</a:t>
            </a:r>
            <a:r>
              <a:rPr lang="zh-CN" altLang="en-US" dirty="0" smtClean="0"/>
              <a:t>吸纳了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的一些功能。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自定义 </a:t>
            </a:r>
            <a:r>
              <a:rPr lang="en-US" altLang="zh-CN" dirty="0" smtClean="0">
                <a:solidFill>
                  <a:srgbClr val="FFFF00"/>
                </a:solidFill>
              </a:rPr>
              <a:t>data-* </a:t>
            </a:r>
            <a:r>
              <a:rPr lang="zh-CN" altLang="en-US" dirty="0" smtClean="0">
                <a:solidFill>
                  <a:srgbClr val="FFFF00"/>
                </a:solidFill>
              </a:rPr>
              <a:t>属性：</a:t>
            </a:r>
            <a:r>
              <a:rPr lang="en-US" altLang="zh-CN" dirty="0" err="1" smtClean="0">
                <a:solidFill>
                  <a:srgbClr val="FFFF00"/>
                </a:solidFill>
              </a:rPr>
              <a:t>Element.dataset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Element.classList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XMLHttpRequest2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Mutation Observers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右键菜单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Web Intents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>
                <a:solidFill>
                  <a:schemeClr val="bg1"/>
                </a:solidFill>
              </a:rPr>
              <a:t>智能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更智能的动画：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window.requestAnimationFrame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形状元素检测：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window.matchMedia</a:t>
            </a:r>
            <a:r>
              <a:rPr lang="en-US" altLang="zh-CN" dirty="0" smtClean="0">
                <a:solidFill>
                  <a:srgbClr val="FFFF00"/>
                </a:solidFill>
              </a:rPr>
              <a:t>() </a:t>
            </a:r>
            <a:r>
              <a:rPr lang="zh-CN" altLang="en-US" dirty="0" smtClean="0">
                <a:solidFill>
                  <a:srgbClr val="FFFF00"/>
                </a:solidFill>
              </a:rPr>
              <a:t>和 </a:t>
            </a:r>
            <a:r>
              <a:rPr lang="en-US" altLang="zh-CN" dirty="0" smtClean="0">
                <a:solidFill>
                  <a:srgbClr val="FFFF00"/>
                </a:solidFill>
              </a:rPr>
              <a:t>CSS </a:t>
            </a:r>
            <a:r>
              <a:rPr lang="zh-CN" altLang="en-US" dirty="0" smtClean="0">
                <a:solidFill>
                  <a:srgbClr val="FFFF00"/>
                </a:solidFill>
              </a:rPr>
              <a:t>媒体查询。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历史记录 </a:t>
            </a:r>
            <a:r>
              <a:rPr lang="en-US" altLang="zh-CN" dirty="0" smtClean="0">
                <a:solidFill>
                  <a:srgbClr val="FFFF00"/>
                </a:solidFill>
              </a:rPr>
              <a:t>API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Page Visibility API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在线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离线事件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自定义协议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内容处理程序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什么叫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HTML4</a:t>
            </a:r>
            <a:r>
              <a:rPr lang="zh-CN" altLang="en-US" dirty="0" smtClean="0">
                <a:solidFill>
                  <a:srgbClr val="FFFF00"/>
                </a:solidFill>
              </a:rPr>
              <a:t>的下一个版本，以后还会有</a:t>
            </a:r>
            <a:r>
              <a:rPr lang="en-US" altLang="zh-CN" dirty="0" smtClean="0">
                <a:solidFill>
                  <a:srgbClr val="FFFF00"/>
                </a:solidFill>
              </a:rPr>
              <a:t>HTML6,HTML7…</a:t>
            </a:r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56992"/>
            <a:ext cx="53816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各版本发布时间表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超文本标记语言（第一版）</a:t>
            </a:r>
            <a:r>
              <a:rPr lang="en-US" altLang="zh-CN" sz="2400" dirty="0" smtClean="0">
                <a:solidFill>
                  <a:schemeClr val="bg1"/>
                </a:solidFill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en-US" altLang="zh-CN" sz="2400" dirty="0" smtClean="0">
                <a:solidFill>
                  <a:schemeClr val="bg1"/>
                </a:solidFill>
              </a:rPr>
              <a:t>1993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月发为互联网工程工作小组（</a:t>
            </a:r>
            <a:r>
              <a:rPr lang="en-US" altLang="zh-CN" sz="2400" dirty="0" smtClean="0">
                <a:solidFill>
                  <a:schemeClr val="bg1"/>
                </a:solidFill>
              </a:rPr>
              <a:t>IETF</a:t>
            </a:r>
            <a:r>
              <a:rPr lang="zh-CN" altLang="en-US" sz="2400" dirty="0" smtClean="0">
                <a:solidFill>
                  <a:schemeClr val="bg1"/>
                </a:solidFill>
              </a:rPr>
              <a:t>）工作草案发布（并非标准）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HTML 2.0——1995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</a:rPr>
              <a:t>月作为</a:t>
            </a:r>
            <a:r>
              <a:rPr lang="en-US" altLang="zh-CN" sz="2400" dirty="0" smtClean="0">
                <a:solidFill>
                  <a:schemeClr val="bg1"/>
                </a:solidFill>
              </a:rPr>
              <a:t>RFC 1866</a:t>
            </a:r>
            <a:r>
              <a:rPr lang="zh-CN" altLang="en-US" sz="2400" dirty="0" smtClean="0">
                <a:solidFill>
                  <a:schemeClr val="bg1"/>
                </a:solidFill>
              </a:rPr>
              <a:t>发布，在</a:t>
            </a:r>
            <a:r>
              <a:rPr lang="en-US" altLang="zh-CN" sz="2400" dirty="0" smtClean="0">
                <a:solidFill>
                  <a:schemeClr val="bg1"/>
                </a:solidFill>
              </a:rPr>
              <a:t>RFC 2854</a:t>
            </a:r>
            <a:r>
              <a:rPr lang="zh-CN" altLang="en-US" sz="2400" dirty="0" smtClean="0">
                <a:solidFill>
                  <a:schemeClr val="bg1"/>
                </a:solidFill>
              </a:rPr>
              <a:t>于</a:t>
            </a:r>
            <a:r>
              <a:rPr lang="en-US" altLang="zh-CN" sz="2400" dirty="0" smtClean="0">
                <a:solidFill>
                  <a:schemeClr val="bg1"/>
                </a:solidFill>
              </a:rPr>
              <a:t>2000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月发布之后被宣布已经过时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HTML 3.2——1997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14</a:t>
            </a:r>
            <a:r>
              <a:rPr lang="zh-CN" altLang="en-US" sz="2400" dirty="0" smtClean="0">
                <a:solidFill>
                  <a:schemeClr val="bg1"/>
                </a:solidFill>
              </a:rPr>
              <a:t>日，</a:t>
            </a:r>
            <a:r>
              <a:rPr lang="en-US" altLang="zh-CN" sz="2400" dirty="0" smtClean="0">
                <a:solidFill>
                  <a:schemeClr val="bg1"/>
                </a:solidFill>
              </a:rPr>
              <a:t>W3C</a:t>
            </a:r>
            <a:r>
              <a:rPr lang="zh-CN" altLang="en-US" sz="2400" dirty="0" smtClean="0">
                <a:solidFill>
                  <a:schemeClr val="bg1"/>
                </a:solidFill>
              </a:rPr>
              <a:t>推荐标准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HTML 4.0——1997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12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18</a:t>
            </a:r>
            <a:r>
              <a:rPr lang="zh-CN" altLang="en-US" sz="2400" dirty="0" smtClean="0">
                <a:solidFill>
                  <a:schemeClr val="bg1"/>
                </a:solidFill>
              </a:rPr>
              <a:t>日，</a:t>
            </a:r>
            <a:r>
              <a:rPr lang="en-US" altLang="zh-CN" sz="2400" dirty="0" smtClean="0">
                <a:solidFill>
                  <a:schemeClr val="bg1"/>
                </a:solidFill>
              </a:rPr>
              <a:t>W3C</a:t>
            </a:r>
            <a:r>
              <a:rPr lang="zh-CN" altLang="en-US" sz="2400" dirty="0" smtClean="0">
                <a:solidFill>
                  <a:schemeClr val="bg1"/>
                </a:solidFill>
              </a:rPr>
              <a:t>推荐标准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HTML 4.01</a:t>
            </a:r>
            <a:r>
              <a:rPr lang="zh-CN" altLang="en-US" sz="2400" dirty="0" smtClean="0">
                <a:solidFill>
                  <a:schemeClr val="bg1"/>
                </a:solidFill>
              </a:rPr>
              <a:t>（微小改进）</a:t>
            </a:r>
            <a:r>
              <a:rPr lang="en-US" altLang="zh-CN" sz="2400" dirty="0" smtClean="0">
                <a:solidFill>
                  <a:schemeClr val="bg1"/>
                </a:solidFill>
              </a:rPr>
              <a:t>——1999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12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</a:rPr>
              <a:t>日，</a:t>
            </a:r>
            <a:r>
              <a:rPr lang="en-US" altLang="zh-CN" sz="2400" dirty="0" smtClean="0">
                <a:solidFill>
                  <a:schemeClr val="bg1"/>
                </a:solidFill>
              </a:rPr>
              <a:t>W3C</a:t>
            </a:r>
            <a:r>
              <a:rPr lang="zh-CN" altLang="en-US" sz="2400" dirty="0" smtClean="0">
                <a:solidFill>
                  <a:schemeClr val="bg1"/>
                </a:solidFill>
              </a:rPr>
              <a:t>推荐标准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爆炸形 1 3"/>
          <p:cNvSpPr/>
          <p:nvPr/>
        </p:nvSpPr>
        <p:spPr>
          <a:xfrm>
            <a:off x="2051720" y="980728"/>
            <a:ext cx="4392488" cy="288032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14</a:t>
            </a:r>
            <a:r>
              <a:rPr lang="zh-CN" altLang="en-US" sz="6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endParaRPr lang="zh-CN" altLang="en-US" sz="6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764704"/>
            <a:ext cx="43338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http://newsxml.cnool.net/newspic2011/2013/2013-2/2013-2-21/6349703550439062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48680"/>
            <a:ext cx="7620000" cy="5832648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的预计发布时间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HTML 5</a:t>
            </a:r>
            <a:r>
              <a:rPr lang="zh-CN" altLang="zh-CN" dirty="0">
                <a:solidFill>
                  <a:srgbClr val="FFFF00"/>
                </a:solidFill>
              </a:rPr>
              <a:t>的标准草案目前已进入</a:t>
            </a:r>
            <a:r>
              <a:rPr lang="en-US" altLang="zh-CN" dirty="0">
                <a:solidFill>
                  <a:srgbClr val="FFFF00"/>
                </a:solidFill>
              </a:rPr>
              <a:t>W3C</a:t>
            </a:r>
            <a:r>
              <a:rPr lang="zh-CN" altLang="zh-CN" dirty="0">
                <a:solidFill>
                  <a:srgbClr val="FFFF00"/>
                </a:solidFill>
              </a:rPr>
              <a:t>制定标准</a:t>
            </a:r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zh-CN" dirty="0">
                <a:solidFill>
                  <a:srgbClr val="FFFF00"/>
                </a:solidFill>
              </a:rPr>
              <a:t>大程序的第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zh-CN" dirty="0">
                <a:solidFill>
                  <a:srgbClr val="FFFF00"/>
                </a:solidFill>
              </a:rPr>
              <a:t>步。负责编纂标准格式文件的</a:t>
            </a:r>
            <a:r>
              <a:rPr lang="en-US" altLang="zh-CN" u="sng" dirty="0">
                <a:solidFill>
                  <a:srgbClr val="FFFF00"/>
                </a:solidFill>
                <a:hlinkClick r:id="rId2" tooltip="Google"/>
              </a:rPr>
              <a:t>Google</a:t>
            </a:r>
            <a:r>
              <a:rPr lang="zh-CN" altLang="zh-CN" dirty="0">
                <a:solidFill>
                  <a:srgbClr val="FFFF00"/>
                </a:solidFill>
              </a:rPr>
              <a:t>员工</a:t>
            </a:r>
            <a:r>
              <a:rPr lang="en-US" altLang="zh-CN" dirty="0">
                <a:solidFill>
                  <a:srgbClr val="FFFF00"/>
                </a:solidFill>
              </a:rPr>
              <a:t>Ian </a:t>
            </a:r>
            <a:r>
              <a:rPr lang="en-US" altLang="zh-CN" dirty="0" err="1">
                <a:solidFill>
                  <a:srgbClr val="FFFF00"/>
                </a:solidFill>
              </a:rPr>
              <a:t>Hickson</a:t>
            </a:r>
            <a:r>
              <a:rPr lang="zh-CN" altLang="zh-CN" dirty="0">
                <a:solidFill>
                  <a:srgbClr val="FFFF00"/>
                </a:solidFill>
              </a:rPr>
              <a:t>预期，可能得等到</a:t>
            </a:r>
            <a:r>
              <a:rPr lang="en-US" altLang="zh-CN" dirty="0">
                <a:solidFill>
                  <a:srgbClr val="FFFF00"/>
                </a:solidFill>
              </a:rPr>
              <a:t>2012</a:t>
            </a:r>
            <a:r>
              <a:rPr lang="zh-CN" altLang="zh-CN" dirty="0">
                <a:solidFill>
                  <a:srgbClr val="FFFF00"/>
                </a:solidFill>
              </a:rPr>
              <a:t>年才会推出建议候选版（</a:t>
            </a:r>
            <a:r>
              <a:rPr lang="en-US" altLang="zh-CN" dirty="0">
                <a:solidFill>
                  <a:srgbClr val="FFFF00"/>
                </a:solidFill>
              </a:rPr>
              <a:t>W3C Candidate Recommendation</a:t>
            </a:r>
            <a:r>
              <a:rPr lang="zh-CN" altLang="zh-CN" dirty="0">
                <a:solidFill>
                  <a:srgbClr val="FFFF00"/>
                </a:solidFill>
              </a:rPr>
              <a:t>），并在</a:t>
            </a:r>
            <a:r>
              <a:rPr lang="en-US" altLang="zh-CN" dirty="0">
                <a:solidFill>
                  <a:srgbClr val="FFFF00"/>
                </a:solidFill>
              </a:rPr>
              <a:t>2014</a:t>
            </a:r>
            <a:r>
              <a:rPr lang="zh-CN" altLang="zh-CN" dirty="0">
                <a:solidFill>
                  <a:srgbClr val="FFFF00"/>
                </a:solidFill>
              </a:rPr>
              <a:t>年才会成为</a:t>
            </a:r>
            <a:r>
              <a:rPr lang="en-US" altLang="zh-CN" dirty="0">
                <a:solidFill>
                  <a:srgbClr val="FFFF00"/>
                </a:solidFill>
              </a:rPr>
              <a:t> W3C </a:t>
            </a:r>
            <a:r>
              <a:rPr lang="zh-CN" altLang="zh-CN" dirty="0">
                <a:solidFill>
                  <a:srgbClr val="FFFF00"/>
                </a:solidFill>
              </a:rPr>
              <a:t>推荐标准（</a:t>
            </a:r>
            <a:r>
              <a:rPr lang="en-US" altLang="zh-CN" dirty="0">
                <a:solidFill>
                  <a:srgbClr val="FFFF00"/>
                </a:solidFill>
              </a:rPr>
              <a:t>W3C Recommendation</a:t>
            </a:r>
            <a:r>
              <a:rPr lang="zh-CN" altLang="zh-CN" dirty="0">
                <a:solidFill>
                  <a:srgbClr val="FFFF00"/>
                </a:solidFill>
              </a:rPr>
              <a:t>）。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zh-CN" dirty="0">
                <a:solidFill>
                  <a:srgbClr val="FFFF00"/>
                </a:solidFill>
              </a:rPr>
              <a:t>引自</a:t>
            </a:r>
            <a:r>
              <a:rPr lang="en-US" altLang="zh-CN" dirty="0">
                <a:solidFill>
                  <a:srgbClr val="FFFF00"/>
                </a:solidFill>
              </a:rPr>
              <a:t>wiki</a:t>
            </a:r>
            <a:r>
              <a:rPr lang="zh-CN" altLang="zh-CN" dirty="0">
                <a:solidFill>
                  <a:srgbClr val="FFFF00"/>
                </a:solidFill>
              </a:rPr>
              <a:t>百科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endParaRPr lang="zh-CN" altLang="zh-CN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Canvas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规范的编辑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W3C:</a:t>
            </a:r>
          </a:p>
          <a:p>
            <a:pPr lvl="1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Rik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Cabanier</a:t>
            </a:r>
            <a:r>
              <a:rPr lang="en-US" altLang="zh-CN" dirty="0" smtClean="0">
                <a:solidFill>
                  <a:srgbClr val="FFFF00"/>
                </a:solidFill>
              </a:rPr>
              <a:t>, Adobe Systems, Inc.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Eliot Graff, Microsoft Corporation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Jay Munro, Microsoft Corporation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Tom </a:t>
            </a:r>
            <a:r>
              <a:rPr lang="en-US" altLang="zh-CN" dirty="0" err="1" smtClean="0">
                <a:solidFill>
                  <a:srgbClr val="FFFF00"/>
                </a:solidFill>
              </a:rPr>
              <a:t>Wiltzius</a:t>
            </a:r>
            <a:r>
              <a:rPr lang="en-US" altLang="zh-CN" dirty="0" smtClean="0">
                <a:solidFill>
                  <a:srgbClr val="FFFF00"/>
                </a:solidFill>
              </a:rPr>
              <a:t>, Google, Inc.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WHATWG: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Ian </a:t>
            </a:r>
            <a:r>
              <a:rPr lang="en-US" altLang="zh-CN" dirty="0" err="1" smtClean="0">
                <a:solidFill>
                  <a:srgbClr val="FFFF00"/>
                </a:solidFill>
              </a:rPr>
              <a:t>Hickson</a:t>
            </a:r>
            <a:r>
              <a:rPr lang="en-US" altLang="zh-CN" dirty="0" smtClean="0">
                <a:solidFill>
                  <a:srgbClr val="FFFF00"/>
                </a:solidFill>
              </a:rPr>
              <a:t>, Google, Inc.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叫什么？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HTML5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HTML</a:t>
            </a:r>
            <a:r>
              <a:rPr lang="zh-CN" altLang="en-US" dirty="0" smtClean="0">
                <a:solidFill>
                  <a:srgbClr val="FFFF00"/>
                </a:solidFill>
              </a:rPr>
              <a:t>下一个主要的修订版本，现在仍处于发展阶段。目标是取代</a:t>
            </a:r>
            <a:r>
              <a:rPr lang="en-US" altLang="zh-CN" dirty="0" smtClean="0">
                <a:solidFill>
                  <a:srgbClr val="FFFF00"/>
                </a:solidFill>
              </a:rPr>
              <a:t>1999</a:t>
            </a:r>
            <a:r>
              <a:rPr lang="zh-CN" altLang="en-US" dirty="0" smtClean="0">
                <a:solidFill>
                  <a:srgbClr val="FFFF00"/>
                </a:solidFill>
              </a:rPr>
              <a:t>年所制定的</a:t>
            </a:r>
            <a:r>
              <a:rPr lang="en-US" altLang="zh-CN" dirty="0" smtClean="0">
                <a:solidFill>
                  <a:srgbClr val="FFFF00"/>
                </a:solidFill>
              </a:rPr>
              <a:t>HTML 4.01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XHTML 1.0 </a:t>
            </a:r>
            <a:r>
              <a:rPr lang="zh-CN" altLang="en-US" dirty="0" smtClean="0">
                <a:solidFill>
                  <a:srgbClr val="FFFF00"/>
                </a:solidFill>
              </a:rPr>
              <a:t>标准，以期能在互联网应用迅速发展的时候，使网络标准达到符合当代的网络需求。广义论及</a:t>
            </a:r>
            <a:r>
              <a:rPr lang="en-US" altLang="zh-CN" dirty="0" smtClean="0">
                <a:solidFill>
                  <a:srgbClr val="FFFF00"/>
                </a:solidFill>
              </a:rPr>
              <a:t>HTML5</a:t>
            </a:r>
            <a:r>
              <a:rPr lang="zh-CN" altLang="en-US" dirty="0" smtClean="0">
                <a:solidFill>
                  <a:srgbClr val="FFFF00"/>
                </a:solidFill>
              </a:rPr>
              <a:t>时，实际指的是包括</a:t>
            </a:r>
            <a:r>
              <a:rPr lang="en-US" altLang="zh-CN" dirty="0" smtClean="0">
                <a:solidFill>
                  <a:srgbClr val="FFFF00"/>
                </a:solidFill>
              </a:rPr>
              <a:t>HTML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CSS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JavaScript</a:t>
            </a:r>
            <a:r>
              <a:rPr lang="zh-CN" altLang="en-US" dirty="0" smtClean="0">
                <a:solidFill>
                  <a:srgbClr val="FFFF00"/>
                </a:solidFill>
              </a:rPr>
              <a:t>在内的一套技术组合。它希望能够减少浏览器对于需要插件的丰富性网络应用服务（</a:t>
            </a:r>
            <a:r>
              <a:rPr lang="en-US" altLang="zh-CN" dirty="0" smtClean="0">
                <a:solidFill>
                  <a:srgbClr val="FFFF00"/>
                </a:solidFill>
              </a:rPr>
              <a:t>plug-in-based rich internet application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altLang="zh-CN" dirty="0" smtClean="0">
                <a:solidFill>
                  <a:srgbClr val="FFFF00"/>
                </a:solidFill>
              </a:rPr>
              <a:t>RIA)</a:t>
            </a:r>
            <a:r>
              <a:rPr lang="zh-CN" altLang="en-US" dirty="0" smtClean="0">
                <a:solidFill>
                  <a:srgbClr val="FFFF00"/>
                </a:solidFill>
              </a:rPr>
              <a:t>，如</a:t>
            </a:r>
            <a:r>
              <a:rPr lang="en-US" altLang="zh-CN" dirty="0" smtClean="0">
                <a:solidFill>
                  <a:srgbClr val="FFFF00"/>
                </a:solidFill>
              </a:rPr>
              <a:t>Adobe Flash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Microsoft Silverlight</a:t>
            </a:r>
            <a:r>
              <a:rPr lang="zh-CN" altLang="en-US" dirty="0" smtClean="0">
                <a:solidFill>
                  <a:srgbClr val="FFFF00"/>
                </a:solidFill>
              </a:rPr>
              <a:t>，与</a:t>
            </a:r>
            <a:r>
              <a:rPr lang="en-US" altLang="zh-CN" dirty="0" smtClean="0">
                <a:solidFill>
                  <a:srgbClr val="FFFF00"/>
                </a:solidFill>
              </a:rPr>
              <a:t>Oracle </a:t>
            </a:r>
            <a:r>
              <a:rPr lang="en-US" altLang="zh-CN" dirty="0" err="1" smtClean="0">
                <a:solidFill>
                  <a:srgbClr val="FFFF00"/>
                </a:solidFill>
              </a:rPr>
              <a:t>JavaFX</a:t>
            </a:r>
            <a:r>
              <a:rPr lang="zh-CN" altLang="en-US" dirty="0" smtClean="0">
                <a:solidFill>
                  <a:srgbClr val="FFFF00"/>
                </a:solidFill>
              </a:rPr>
              <a:t>的需求，并且提供更多能有效增强网络应用的标准集。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HTML5 VS Flash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257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55570" y="4365104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乔帮主虎落平阳遭犬</a:t>
            </a:r>
            <a:r>
              <a:rPr lang="zh-CN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欺</a:t>
            </a:r>
            <a:endParaRPr lang="en-US" altLang="zh-CN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5301208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Adobe</a:t>
            </a:r>
            <a:r>
              <a:rPr lang="zh-CN" altLang="zh-CN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一毛不拨留后患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图片 6" descr="http://pic.enorth.com.cn/0/01/71/98/1719808_93953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20688"/>
            <a:ext cx="763284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HTML5</a:t>
            </a:r>
            <a:r>
              <a:rPr lang="zh-CN" altLang="zh-CN" dirty="0" smtClean="0">
                <a:solidFill>
                  <a:schemeClr val="bg1"/>
                </a:solidFill>
              </a:rPr>
              <a:t>功能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 smtClean="0">
                <a:solidFill>
                  <a:schemeClr val="bg1"/>
                </a:solidFill>
              </a:rPr>
              <a:t>大</a:t>
            </a:r>
            <a:r>
              <a:rPr lang="zh-CN" altLang="zh-CN" dirty="0">
                <a:solidFill>
                  <a:schemeClr val="bg1"/>
                </a:solidFill>
              </a:rPr>
              <a:t>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solidFill>
                  <a:srgbClr val="FFFF00"/>
                </a:solidFill>
              </a:rPr>
              <a:t>图形</a:t>
            </a:r>
            <a:r>
              <a:rPr lang="en-US" altLang="zh-CN" dirty="0">
                <a:solidFill>
                  <a:srgbClr val="FFFF00"/>
                </a:solidFill>
              </a:rPr>
              <a:t>/3D</a:t>
            </a:r>
            <a:endParaRPr lang="zh-CN" altLang="zh-CN" dirty="0">
              <a:solidFill>
                <a:srgbClr val="FFFF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solidFill>
                  <a:srgbClr val="FFFF00"/>
                </a:solidFill>
              </a:rPr>
              <a:t>音频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zh-CN" dirty="0">
                <a:solidFill>
                  <a:srgbClr val="FFFF00"/>
                </a:solidFill>
              </a:rPr>
              <a:t>视频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solidFill>
                  <a:srgbClr val="FFFF00"/>
                </a:solidFill>
              </a:rPr>
              <a:t>网络连接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solidFill>
                  <a:srgbClr val="FFFF00"/>
                </a:solidFill>
              </a:rPr>
              <a:t>存储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solidFill>
                  <a:srgbClr val="FFFF00"/>
                </a:solidFill>
              </a:rPr>
              <a:t>其他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1364</Words>
  <Application>Microsoft Office PowerPoint</Application>
  <PresentationFormat>全屏显示(4:3)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HTML5功能概述</vt:lpstr>
      <vt:lpstr>互联网两大组织</vt:lpstr>
      <vt:lpstr>什么叫HTML5？</vt:lpstr>
      <vt:lpstr>HTML各版本发布时间表</vt:lpstr>
      <vt:lpstr>HTML5的预计发布时间</vt:lpstr>
      <vt:lpstr>Canvas规范的编辑</vt:lpstr>
      <vt:lpstr>HTML5叫什么？</vt:lpstr>
      <vt:lpstr>HTML5 VS Flash</vt:lpstr>
      <vt:lpstr>HTML5功能5大类</vt:lpstr>
      <vt:lpstr>图形/3D</vt:lpstr>
      <vt:lpstr>Cocos2d-html5所用到的图形规范</vt:lpstr>
      <vt:lpstr>音频/视频</vt:lpstr>
      <vt:lpstr>WebAudio规范提供如下特性：</vt:lpstr>
      <vt:lpstr>音频/视频相关规范</vt:lpstr>
      <vt:lpstr>音频/视频 体验网站</vt:lpstr>
      <vt:lpstr>网络连接功能</vt:lpstr>
      <vt:lpstr>Server-Sent Events协议</vt:lpstr>
      <vt:lpstr>Web Sockets</vt:lpstr>
      <vt:lpstr>WebRTC协议</vt:lpstr>
      <vt:lpstr>存储功能分类</vt:lpstr>
      <vt:lpstr>其他功能</vt:lpstr>
      <vt:lpstr>智能 API</vt:lpstr>
    </vt:vector>
  </TitlesOfParts>
  <Company>DavidLv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DavidLv</dc:creator>
  <cp:lastModifiedBy>DavidLv</cp:lastModifiedBy>
  <cp:revision>108</cp:revision>
  <dcterms:created xsi:type="dcterms:W3CDTF">2013-07-14T06:46:05Z</dcterms:created>
  <dcterms:modified xsi:type="dcterms:W3CDTF">2013-07-17T00:25:27Z</dcterms:modified>
</cp:coreProperties>
</file>