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417" r:id="rId3"/>
    <p:sldId id="292" r:id="rId4"/>
    <p:sldId id="406" r:id="rId5"/>
    <p:sldId id="414" r:id="rId6"/>
    <p:sldId id="401" r:id="rId7"/>
    <p:sldId id="409" r:id="rId8"/>
    <p:sldId id="314" r:id="rId9"/>
    <p:sldId id="318" r:id="rId10"/>
    <p:sldId id="331" r:id="rId11"/>
    <p:sldId id="689" r:id="rId12"/>
    <p:sldId id="691" r:id="rId13"/>
    <p:sldId id="692" r:id="rId14"/>
    <p:sldId id="697" r:id="rId15"/>
    <p:sldId id="757" r:id="rId16"/>
    <p:sldId id="756" r:id="rId17"/>
    <p:sldId id="693" r:id="rId18"/>
    <p:sldId id="694" r:id="rId19"/>
    <p:sldId id="695" r:id="rId20"/>
    <p:sldId id="698" r:id="rId21"/>
    <p:sldId id="315" r:id="rId22"/>
    <p:sldId id="579" r:id="rId23"/>
    <p:sldId id="767" r:id="rId24"/>
    <p:sldId id="768" r:id="rId25"/>
    <p:sldId id="769" r:id="rId26"/>
    <p:sldId id="347" r:id="rId27"/>
    <p:sldId id="770" r:id="rId28"/>
    <p:sldId id="771" r:id="rId29"/>
    <p:sldId id="29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del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E4"/>
    <a:srgbClr val="F1EDE6"/>
    <a:srgbClr val="FFD009"/>
    <a:srgbClr val="F9B119"/>
    <a:srgbClr val="E29408"/>
    <a:srgbClr val="423812"/>
    <a:srgbClr val="160D2D"/>
    <a:srgbClr val="241233"/>
    <a:srgbClr val="2A240C"/>
    <a:srgbClr val="63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1" autoAdjust="0"/>
    <p:restoredTop sz="94717" autoAdjust="0"/>
  </p:normalViewPr>
  <p:slideViewPr>
    <p:cSldViewPr snapToGrid="0">
      <p:cViewPr>
        <p:scale>
          <a:sx n="146" d="100"/>
          <a:sy n="146" d="100"/>
        </p:scale>
        <p:origin x="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ELK</a:t>
            </a:r>
            <a:r>
              <a:rPr lang="zh-CN" altLang="en-US"/>
              <a:t>：Elasticsearch，Logstash 和 Kibana</a:t>
            </a:r>
          </a:p>
          <a:p>
            <a:r>
              <a:rPr lang="en-US" altLang="zh-CN"/>
              <a:t>ITSM</a:t>
            </a:r>
            <a:r>
              <a:rPr lang="zh-CN" altLang="en-US"/>
              <a:t>：it服务管理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卡通人物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išļïdé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 b="-185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76776" y="1804359"/>
            <a:ext cx="7629074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95255" y="4382019"/>
            <a:ext cx="3248746" cy="65443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pic>
        <p:nvPicPr>
          <p:cNvPr id="5" name="图片 4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11935" y="241300"/>
            <a:ext cx="732155" cy="270510"/>
          </a:xfrm>
          <a:prstGeom prst="rect">
            <a:avLst/>
          </a:prstGeom>
        </p:spPr>
      </p:pic>
      <p:pic>
        <p:nvPicPr>
          <p:cNvPr id="10" name="图片 9" descr="中泰log-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0325"/>
            <a:ext cx="1539875" cy="523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0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低可信度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8" r="16038"/>
          <a:stretch>
            <a:fillRect/>
          </a:stretch>
        </p:blipFill>
        <p:spPr>
          <a:xfrm>
            <a:off x="2" y="0"/>
            <a:ext cx="4180114" cy="6858000"/>
          </a:xfrm>
          <a:prstGeom prst="rect">
            <a:avLst/>
          </a:prstGeom>
        </p:spPr>
      </p:pic>
      <p:sp>
        <p:nvSpPr>
          <p:cNvPr id="4" name="íṩlïḑé"/>
          <p:cNvSpPr/>
          <p:nvPr userDrawn="1"/>
        </p:nvSpPr>
        <p:spPr>
          <a:xfrm>
            <a:off x="1" y="0"/>
            <a:ext cx="4180114" cy="6858000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 l="-135200" r="-108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4" y="2751143"/>
            <a:ext cx="5677105" cy="113347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08554" y="3911601"/>
            <a:ext cx="5677105" cy="965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9" name="图片 8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3135" y="292100"/>
            <a:ext cx="732155" cy="270510"/>
          </a:xfrm>
          <a:prstGeom prst="rect">
            <a:avLst/>
          </a:prstGeom>
        </p:spPr>
      </p:pic>
      <p:pic>
        <p:nvPicPr>
          <p:cNvPr id="10" name="图片 9" descr="中泰log-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01200" y="111125"/>
            <a:ext cx="1539875" cy="523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595" y="-34290"/>
            <a:ext cx="12293600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3135" y="292100"/>
            <a:ext cx="732155" cy="270510"/>
          </a:xfrm>
          <a:prstGeom prst="rect">
            <a:avLst/>
          </a:prstGeom>
        </p:spPr>
      </p:pic>
      <p:pic>
        <p:nvPicPr>
          <p:cNvPr id="4" name="图片 3" descr="中泰log-6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01200" y="111125"/>
            <a:ext cx="1539875" cy="523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595" y="-34290"/>
            <a:ext cx="12293600" cy="6915150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3135" y="292100"/>
            <a:ext cx="732155" cy="270510"/>
          </a:xfrm>
          <a:prstGeom prst="rect">
            <a:avLst/>
          </a:prstGeom>
        </p:spPr>
      </p:pic>
      <p:pic>
        <p:nvPicPr>
          <p:cNvPr id="10" name="图片 9" descr="中泰log-6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01200" y="111125"/>
            <a:ext cx="1539875" cy="523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í$ļidê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 b="-185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11" name="标题 10"/>
          <p:cNvSpPr>
            <a:spLocks noGrp="1"/>
          </p:cNvSpPr>
          <p:nvPr>
            <p:ph type="ctrTitle" hasCustomPrompt="1"/>
          </p:nvPr>
        </p:nvSpPr>
        <p:spPr>
          <a:xfrm>
            <a:off x="3222171" y="1745116"/>
            <a:ext cx="8296732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3135" y="292100"/>
            <a:ext cx="732155" cy="270510"/>
          </a:xfrm>
          <a:prstGeom prst="rect">
            <a:avLst/>
          </a:prstGeom>
        </p:spPr>
      </p:pic>
      <p:pic>
        <p:nvPicPr>
          <p:cNvPr id="3" name="图片 2" descr="中泰log-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01200" y="111125"/>
            <a:ext cx="1539875" cy="523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ḻ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ïšḻíḍe"/>
          <p:cNvSpPr>
            <a:spLocks noGrp="1"/>
          </p:cNvSpPr>
          <p:nvPr>
            <p:ph type="ctrTitle"/>
          </p:nvPr>
        </p:nvSpPr>
        <p:spPr>
          <a:xfrm>
            <a:off x="2776776" y="1804359"/>
            <a:ext cx="7629074" cy="2387600"/>
          </a:xfrm>
        </p:spPr>
        <p:txBody>
          <a:bodyPr/>
          <a:lstStyle/>
          <a:p>
            <a:r>
              <a:rPr lang="en-US" altLang="zh-CN" sz="2400" dirty="0"/>
              <a:t>e</a:t>
            </a:r>
            <a:r>
              <a:rPr lang="en-US" altLang="zh-CN" sz="2400" dirty="0">
                <a:solidFill>
                  <a:schemeClr val="accent1"/>
                </a:solidFill>
              </a:rPr>
              <a:t>X</a:t>
            </a:r>
            <a:r>
              <a:rPr lang="en-US" altLang="zh-CN" sz="2400" dirty="0"/>
              <a:t>treme </a:t>
            </a:r>
            <a:r>
              <a:rPr lang="en-US" altLang="zh-CN" sz="2400" dirty="0">
                <a:solidFill>
                  <a:schemeClr val="accent1"/>
                </a:solidFill>
              </a:rPr>
              <a:t>T</a:t>
            </a:r>
            <a:r>
              <a:rPr lang="en-US" altLang="zh-CN" sz="2400" dirty="0"/>
              <a:t>ransaction </a:t>
            </a:r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r>
              <a:rPr lang="en-US" altLang="zh-CN" sz="2400" dirty="0"/>
              <a:t>latform</a:t>
            </a:r>
            <a:br>
              <a:rPr lang="en-US" altLang="zh-CN" dirty="0"/>
            </a:br>
            <a:r>
              <a:rPr lang="en-US" altLang="zh-CN" dirty="0">
                <a:solidFill>
                  <a:schemeClr val="accent1"/>
                </a:solidFill>
              </a:rPr>
              <a:t>XTP</a:t>
            </a:r>
            <a:r>
              <a:rPr lang="zh-CN" altLang="en-US" dirty="0">
                <a:solidFill>
                  <a:schemeClr val="accent1"/>
                </a:solidFill>
              </a:rPr>
              <a:t>极速交易系统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ṩ1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XTP</a:t>
            </a:r>
            <a:r>
              <a:rPr lang="zh-CN" altLang="en-US"/>
              <a:t>交易系统核心流程</a:t>
            </a:r>
          </a:p>
        </p:txBody>
      </p: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" y="1235710"/>
            <a:ext cx="11906250" cy="497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公共工具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1378585"/>
            <a:ext cx="6648450" cy="470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30" y="2066290"/>
            <a:ext cx="4933950" cy="3171825"/>
          </a:xfrm>
          <a:prstGeom prst="rect">
            <a:avLst/>
          </a:prstGeom>
        </p:spPr>
      </p:pic>
      <p:sp>
        <p:nvSpPr>
          <p:cNvPr id="3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XOMS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425575" y="3368040"/>
            <a:ext cx="151765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用户基本信息校验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704330" y="3368675"/>
            <a:ext cx="151765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资金校验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0400" y="1816735"/>
            <a:ext cx="11117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XOMS</a:t>
            </a:r>
            <a:r>
              <a:rPr lang="zh-CN" altLang="en-US"/>
              <a:t>：即</a:t>
            </a:r>
            <a:r>
              <a:rPr lang="en-US" altLang="zh-CN"/>
              <a:t>Order Manage System</a:t>
            </a:r>
            <a:r>
              <a:rPr lang="zh-CN" altLang="en-US"/>
              <a:t>，订单管理系统，负责</a:t>
            </a:r>
            <a:r>
              <a:rPr lang="en-US" altLang="zh-CN"/>
              <a:t>XTP</a:t>
            </a:r>
            <a:r>
              <a:rPr lang="zh-CN" altLang="en-US"/>
              <a:t>系统的用户检查、资金检查、权限检查；订单接收及推送等。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44745" y="3369310"/>
            <a:ext cx="151765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权限校验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463915" y="3369945"/>
            <a:ext cx="151765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持仓校验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185160" y="3370580"/>
            <a:ext cx="151765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订单处理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296560"/>
              </p:ext>
            </p:extLst>
          </p:nvPr>
        </p:nvGraphicFramePr>
        <p:xfrm>
          <a:off x="5395913" y="4672013"/>
          <a:ext cx="615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3" imgW="615240" imgH="289440" progId="Package">
                  <p:embed/>
                </p:oleObj>
              </mc:Choice>
              <mc:Fallback>
                <p:oleObj name="包装程序外壳对象" showAsIcon="1" r:id="rId3" imgW="615240" imgH="28944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913" y="4672013"/>
                        <a:ext cx="6159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10260" y="4482465"/>
            <a:ext cx="26479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cs typeface="+mn-ea"/>
              </a:rPr>
              <a:t>1</a:t>
            </a:r>
            <a:r>
              <a:rPr lang="zh-CN" altLang="en-US" sz="1400">
                <a:latin typeface="+mn-ea"/>
                <a:cs typeface="+mn-ea"/>
              </a:rPr>
              <a:t>、</a:t>
            </a:r>
            <a:r>
              <a:rPr lang="en-US" altLang="zh-CN" sz="1400">
                <a:latin typeface="+mn-ea"/>
                <a:cs typeface="+mn-ea"/>
              </a:rPr>
              <a:t>xtp_cust_info_yyyymmdd</a:t>
            </a:r>
            <a:r>
              <a:rPr lang="zh-CN" altLang="en-US" sz="1400">
                <a:latin typeface="+mn-ea"/>
                <a:cs typeface="+mn-ea"/>
              </a:rPr>
              <a:t>、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xtp_fund_info_yyyymmdd</a:t>
            </a:r>
            <a:r>
              <a:rPr lang="zh-CN" altLang="en-US" sz="1400">
                <a:latin typeface="+mn-ea"/>
                <a:cs typeface="+mn-ea"/>
              </a:rPr>
              <a:t>中</a:t>
            </a:r>
            <a:r>
              <a:rPr lang="en-US" altLang="zh-CN" sz="1400">
                <a:latin typeface="+mn-ea"/>
                <a:cs typeface="+mn-ea"/>
              </a:rPr>
              <a:t>enable_flag=1</a:t>
            </a:r>
            <a:r>
              <a:rPr lang="zh-CN" altLang="en-US" sz="1400">
                <a:latin typeface="+mn-ea"/>
                <a:cs typeface="+mn-ea"/>
              </a:rPr>
              <a:t>；</a:t>
            </a:r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>
                <a:latin typeface="+mn-ea"/>
                <a:cs typeface="+mn-ea"/>
              </a:rPr>
              <a:t>2</a:t>
            </a:r>
            <a:r>
              <a:rPr lang="zh-CN" altLang="en-US" sz="1400">
                <a:latin typeface="+mn-ea"/>
                <a:cs typeface="+mn-ea"/>
              </a:rPr>
              <a:t>、</a:t>
            </a:r>
            <a:r>
              <a:rPr lang="en-US" altLang="zh-CN" sz="1400">
                <a:latin typeface="+mn-ea"/>
                <a:cs typeface="+mn-ea"/>
              </a:rPr>
              <a:t>xtp_secu_info</a:t>
            </a:r>
            <a:r>
              <a:rPr lang="zh-CN" altLang="en-US" sz="1400">
                <a:latin typeface="+mn-ea"/>
                <a:cs typeface="+mn-ea"/>
              </a:rPr>
              <a:t>及</a:t>
            </a:r>
            <a:r>
              <a:rPr lang="en-US" altLang="zh-CN" sz="1400">
                <a:latin typeface="+mn-ea"/>
                <a:cs typeface="+mn-ea"/>
              </a:rPr>
              <a:t>xtp_stk_asset</a:t>
            </a:r>
            <a:r>
              <a:rPr lang="zh-CN" altLang="en-US" sz="1400">
                <a:latin typeface="+mn-ea"/>
                <a:cs typeface="+mn-ea"/>
              </a:rPr>
              <a:t>表中</a:t>
            </a:r>
            <a:r>
              <a:rPr lang="en-US" altLang="zh-CN" sz="1400">
                <a:latin typeface="+mn-ea"/>
                <a:cs typeface="+mn-ea"/>
              </a:rPr>
              <a:t>secu_acc</a:t>
            </a:r>
            <a:r>
              <a:rPr lang="zh-CN" altLang="en-US" sz="1400">
                <a:latin typeface="+mn-ea"/>
                <a:cs typeface="+mn-ea"/>
              </a:rPr>
              <a:t>取值一致；</a:t>
            </a:r>
          </a:p>
          <a:p>
            <a:r>
              <a:rPr lang="en-US" altLang="zh-CN" sz="1400">
                <a:latin typeface="+mn-ea"/>
                <a:cs typeface="+mn-ea"/>
              </a:rPr>
              <a:t>3</a:t>
            </a:r>
            <a:r>
              <a:rPr lang="zh-CN" altLang="en-US" sz="1400">
                <a:latin typeface="+mn-ea"/>
                <a:cs typeface="+mn-ea"/>
              </a:rPr>
              <a:t>、</a:t>
            </a:r>
            <a:r>
              <a:rPr lang="en-US" altLang="zh-CN" sz="1400">
                <a:latin typeface="+mn-ea"/>
                <a:cs typeface="+mn-ea"/>
              </a:rPr>
              <a:t>xtp_fund_asset</a:t>
            </a:r>
            <a:r>
              <a:rPr lang="zh-CN" altLang="en-US" sz="1400">
                <a:latin typeface="+mn-ea"/>
                <a:cs typeface="+mn-ea"/>
              </a:rPr>
              <a:t>表中</a:t>
            </a:r>
            <a:r>
              <a:rPr lang="en-US" altLang="zh-CN" sz="1400">
                <a:latin typeface="+mn-ea"/>
                <a:cs typeface="+mn-ea"/>
              </a:rPr>
              <a:t>oms_id</a:t>
            </a:r>
            <a:r>
              <a:rPr lang="zh-CN" altLang="en-US" sz="1400">
                <a:latin typeface="+mn-ea"/>
                <a:cs typeface="+mn-ea"/>
              </a:rPr>
              <a:t>与</a:t>
            </a:r>
            <a:r>
              <a:rPr lang="en-US" altLang="zh-CN" sz="1400">
                <a:latin typeface="+mn-ea"/>
                <a:cs typeface="+mn-ea"/>
              </a:rPr>
              <a:t>xtp_oms_user</a:t>
            </a:r>
            <a:r>
              <a:rPr lang="zh-CN" altLang="en-US" sz="1400">
                <a:latin typeface="+mn-ea"/>
                <a:cs typeface="+mn-ea"/>
              </a:rPr>
              <a:t>表中</a:t>
            </a:r>
            <a:r>
              <a:rPr lang="en-US" altLang="zh-CN" sz="1400">
                <a:latin typeface="+mn-ea"/>
                <a:cs typeface="+mn-ea"/>
              </a:rPr>
              <a:t>trade_server_id</a:t>
            </a:r>
            <a:r>
              <a:rPr lang="zh-CN" altLang="en-US" sz="1400">
                <a:latin typeface="+mn-ea"/>
                <a:cs typeface="+mn-ea"/>
              </a:rPr>
              <a:t>匹配</a:t>
            </a:r>
          </a:p>
          <a:p>
            <a:endParaRPr lang="zh-CN" altLang="en-US" sz="1400">
              <a:latin typeface="+mn-ea"/>
              <a:cs typeface="+mn-ea"/>
            </a:endParaRPr>
          </a:p>
        </p:txBody>
      </p:sp>
      <p:sp>
        <p:nvSpPr>
          <p:cNvPr id="3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49555"/>
            <a:ext cx="121539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XOMS</a:t>
            </a:r>
            <a:r>
              <a:rPr lang="zh-CN" altLang="en-US"/>
              <a:t>配置中一些开关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6880" y="4829810"/>
            <a:ext cx="11172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JasConfig</a:t>
            </a:r>
            <a:r>
              <a:rPr lang="zh-CN" altLang="en-US"/>
              <a:t>：金证密码认证服务XJAS登录地址配置，如果不配置</a:t>
            </a:r>
            <a:r>
              <a:rPr lang="en-US" altLang="zh-CN"/>
              <a:t>/JAS</a:t>
            </a:r>
            <a:r>
              <a:rPr lang="zh-CN" altLang="en-US"/>
              <a:t>程序未启动，则不会走金证认证密码；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Capacity</a:t>
            </a:r>
            <a:r>
              <a:rPr lang="zh-CN" altLang="en-US">
                <a:sym typeface="+mn-ea"/>
              </a:rPr>
              <a:t>：</a:t>
            </a:r>
            <a:r>
              <a:rPr>
                <a:sym typeface="+mn-ea"/>
              </a:rPr>
              <a:t>业务容量配置</a:t>
            </a:r>
          </a:p>
          <a:p>
            <a:r>
              <a:rPr>
                <a:sym typeface="+mn-ea"/>
              </a:rPr>
              <a:t>            order_num_max  系统订单容量配置，包括报单与撤单 ，超过此报单无法接收订单。</a:t>
            </a:r>
          </a:p>
          <a:p>
            <a:r>
              <a:rPr>
                <a:sym typeface="+mn-ea"/>
              </a:rPr>
              <a:t>            user_num_max  支持用户数量配置，超过此值的用户ID不支持加载</a:t>
            </a:r>
          </a:p>
          <a:p>
            <a:r>
              <a:rPr>
                <a:sym typeface="+mn-ea"/>
              </a:rPr>
              <a:t>            user_seq_max  每用户+client_id下面最大的seq大小。</a:t>
            </a:r>
          </a:p>
          <a:p>
            <a:r>
              <a:rPr>
                <a:sym typeface="+mn-ea"/>
              </a:rPr>
              <a:t>            report_num_max  支持的成交回报个数配置，动态扩展。通常配置为300w笔足够。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152525"/>
            <a:ext cx="8877300" cy="3676650"/>
          </a:xfrm>
          <a:prstGeom prst="rect">
            <a:avLst/>
          </a:prstGeom>
        </p:spPr>
      </p:pic>
      <p:sp>
        <p:nvSpPr>
          <p:cNvPr id="3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1485" y="410210"/>
            <a:ext cx="101650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AsyncDataLog</a:t>
            </a:r>
            <a:r>
              <a:rPr lang="zh-CN" altLang="en-US">
                <a:sym typeface="+mn-ea"/>
              </a:rPr>
              <a:t>：集中监控异步写库业务配置</a:t>
            </a:r>
          </a:p>
          <a:p>
            <a:r>
              <a:rPr lang="zh-CN" altLang="en-US">
                <a:sym typeface="+mn-ea"/>
              </a:rPr>
              <a:t>            order  是否写数据库 [true|false]</a:t>
            </a:r>
          </a:p>
          <a:p>
            <a:r>
              <a:rPr lang="zh-CN" altLang="en-US">
                <a:sym typeface="+mn-ea"/>
              </a:rPr>
              <a:t>            interval 每次写数据库的间隔，单位为ms</a:t>
            </a:r>
          </a:p>
          <a:p>
            <a:r>
              <a:rPr lang="zh-CN" altLang="en-US">
                <a:sym typeface="+mn-ea"/>
              </a:rPr>
              <a:t>            number   每次写数据库的个数，单位为个，订单和回报都是这个数值</a:t>
            </a: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TradeTimeIgnore</a:t>
            </a:r>
            <a:r>
              <a:rPr lang="zh-CN" altLang="en-US">
                <a:sym typeface="+mn-ea"/>
              </a:rPr>
              <a:t>：是否忽略报盘返回的订单中的交易时间 0-不忽略 1-忽略；默认为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LoginCheckParam</a:t>
            </a:r>
            <a:r>
              <a:rPr lang="zh-CN" altLang="en-US">
                <a:sym typeface="+mn-ea"/>
              </a:rPr>
              <a:t>：是否检查登录参数开关，包括硬盘序列号，IP地址等，0 - 检查登录参数 1-不检查；默认为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CheckConvertBondRight</a:t>
            </a:r>
            <a:r>
              <a:rPr lang="zh-CN" altLang="en-US">
                <a:sym typeface="+mn-ea"/>
              </a:rPr>
              <a:t>：是否开启可转换债券适当性权限的开关，</a:t>
            </a:r>
            <a:r>
              <a:rPr lang="en-US">
                <a:sym typeface="+mn-ea"/>
              </a:rPr>
              <a:t>0-</a:t>
            </a:r>
            <a:r>
              <a:rPr lang="zh-CN" altLang="en-US">
                <a:sym typeface="+mn-ea"/>
              </a:rPr>
              <a:t>打开控制，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关闭控制；默认为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CheckSzRiskStockRight</a:t>
            </a:r>
            <a:r>
              <a:rPr lang="zh-CN" altLang="en-US">
                <a:sym typeface="+mn-ea"/>
              </a:rPr>
              <a:t>：检查风险警示开关，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打开控制 ，</a:t>
            </a:r>
            <a:r>
              <a:rPr lang="en-US" altLang="zh-CN">
                <a:sym typeface="+mn-ea"/>
              </a:rPr>
              <a:t>0-</a:t>
            </a:r>
            <a:r>
              <a:rPr lang="zh-CN" altLang="en-US">
                <a:sym typeface="+mn-ea"/>
              </a:rPr>
              <a:t>关闭控制；默认为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    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结合xtp_account_trade_quota表中深圳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quota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配置</a:t>
            </a:r>
            <a:r>
              <a:rPr lang="zh-CN" altLang="en-US" sz="1600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、OptionFundAccount opt_program_trading_check_flag：期权程序化交易的权限检查开关，</a:t>
            </a:r>
            <a:r>
              <a:rPr lang="en-US" altLang="zh-CN">
                <a:sym typeface="+mn-ea"/>
              </a:rPr>
              <a:t>0-</a:t>
            </a:r>
            <a:r>
              <a:rPr lang="zh-CN" altLang="en-US">
                <a:sym typeface="+mn-ea"/>
              </a:rPr>
              <a:t>不检查，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检查；默认为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、FundAccount fundacc_macaddr_check_flag：是否启用MAC地址绑定认证的配置开关，</a:t>
            </a:r>
            <a:r>
              <a:rPr lang="en-US" altLang="zh-CN">
                <a:sym typeface="+mn-ea"/>
              </a:rPr>
              <a:t>0-</a:t>
            </a:r>
            <a:r>
              <a:rPr lang="zh-CN" altLang="en-US">
                <a:sym typeface="+mn-ea"/>
              </a:rPr>
              <a:t>不启用，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启用；默认为</a:t>
            </a:r>
            <a:r>
              <a:rPr lang="en-US" altLang="zh-CN">
                <a:sym typeface="+mn-ea"/>
              </a:rPr>
              <a:t>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结合xtp_fund_mac_bind表中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fund_acc+mac_addr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、SecurityAccount load_unexpired_repurchase_flag：是否加载国债逆回购持仓表的开关，</a:t>
            </a:r>
            <a:r>
              <a:rPr lang="en-US" altLang="zh-CN">
                <a:sym typeface="+mn-ea"/>
              </a:rPr>
              <a:t>1-</a:t>
            </a:r>
            <a:r>
              <a:rPr lang="zh-CN" altLang="en-US">
                <a:sym typeface="+mn-ea"/>
              </a:rPr>
              <a:t>加载，</a:t>
            </a:r>
            <a:r>
              <a:rPr lang="en-US" altLang="zh-CN">
                <a:sym typeface="+mn-ea"/>
              </a:rPr>
              <a:t>0-</a:t>
            </a:r>
            <a:r>
              <a:rPr lang="zh-CN" altLang="en-US">
                <a:sym typeface="+mn-ea"/>
              </a:rPr>
              <a:t>不加载；默认为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；（</a:t>
            </a:r>
            <a:r>
              <a:rPr lang="zh-CN" altLang="en-US" sz="1600">
                <a:sym typeface="+mn-ea"/>
              </a:rPr>
              <a:t>此功能暂未上线，生产未配置</a:t>
            </a:r>
            <a:r>
              <a:rPr lang="zh-CN" altLang="en-US">
                <a:sym typeface="+mn-ea"/>
              </a:rPr>
              <a:t>）</a:t>
            </a:r>
          </a:p>
          <a:p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、AsyncFund：是否开启资金同步开关，</a:t>
            </a:r>
            <a:r>
              <a:rPr lang="en-US" altLang="zh-CN">
                <a:sym typeface="+mn-ea"/>
              </a:rPr>
              <a:t>enable=”true”</a:t>
            </a:r>
            <a:r>
              <a:rPr lang="zh-CN" altLang="en-US">
                <a:sym typeface="+mn-ea"/>
              </a:rPr>
              <a:t>开启，默认开启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XOMS</a:t>
            </a:r>
            <a:r>
              <a:rPr lang="zh-CN" altLang="en-US">
                <a:sym typeface="+mn-ea"/>
              </a:rPr>
              <a:t>配置中一些系统设置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97000"/>
            <a:ext cx="8991600" cy="186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0880" y="3620135"/>
            <a:ext cx="8961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fee</a:t>
            </a:r>
            <a:r>
              <a:rPr lang="zh-CN" altLang="en-US"/>
              <a:t>：费率设置，不再通过配置文件方式，转为数据库定义；对应数据表</a:t>
            </a:r>
            <a:r>
              <a:rPr lang="en-US" altLang="zh-CN"/>
              <a:t>xtp_fee_rate_define</a:t>
            </a:r>
            <a:r>
              <a:rPr lang="zh-CN" altLang="en-US"/>
              <a:t>、</a:t>
            </a:r>
            <a:r>
              <a:rPr lang="en-US" altLang="zh-CN"/>
              <a:t>xtp_default_fee_rate</a:t>
            </a:r>
            <a:r>
              <a:rPr lang="zh-CN" altLang="en-US"/>
              <a:t>、</a:t>
            </a:r>
            <a:r>
              <a:rPr lang="en-US" altLang="zh-CN"/>
              <a:t>xtp_cur_fee_rate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price</a:t>
            </a:r>
            <a:r>
              <a:rPr lang="zh-CN" altLang="en-US"/>
              <a:t>：price_overflow_allow</a:t>
            </a:r>
            <a:r>
              <a:rPr lang="zh-CN" altLang="en-US">
                <a:sym typeface="+mn-ea"/>
              </a:rPr>
              <a:t>开关字段，</a:t>
            </a:r>
            <a:r>
              <a:rPr lang="zh-CN" altLang="en-US"/>
              <a:t>校验涨停价时允许超过一个定值；</a:t>
            </a:r>
          </a:p>
          <a:p>
            <a:r>
              <a:rPr lang="en-US" altLang="zh-CN"/>
              <a:t>3</a:t>
            </a:r>
            <a:r>
              <a:rPr lang="zh-CN" altLang="en-US"/>
              <a:t>、option realtime_withdrawal_risk_rate</a:t>
            </a:r>
            <a:r>
              <a:rPr lang="en-US" altLang="zh-CN"/>
              <a:t>:</a:t>
            </a:r>
            <a:r>
              <a:rPr lang="zh-CN" altLang="en-US"/>
              <a:t>：期权保证金账户的实时取现风险率；</a:t>
            </a:r>
          </a:p>
          <a:p>
            <a:r>
              <a:rPr lang="en-US" altLang="zh-CN"/>
              <a:t>4</a:t>
            </a:r>
            <a:r>
              <a:rPr lang="zh-CN" altLang="en-US"/>
              <a:t>、ETF sh_inter_etf_substitute_other_flag：赎回沪市跨市场ETF时深市现金替代可根据配置决定当天是否可用。为0表示当天不可用，为1表示当天可用。找不到该配置项时与该配置项为0结果相同；</a:t>
            </a:r>
            <a:endParaRPr lang="en-US" altLang="zh-CN"/>
          </a:p>
        </p:txBody>
      </p: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TIPS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一账户二中心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33120" y="1470660"/>
            <a:ext cx="807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双中心用户配置表：xtp_zone_asset_config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1939290"/>
            <a:ext cx="6905625" cy="183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1690" y="3877945"/>
            <a:ext cx="8086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xtp_user</a:t>
            </a:r>
            <a:r>
              <a:rPr lang="zh-CN" altLang="en-US">
                <a:sym typeface="+mn-ea"/>
              </a:rPr>
              <a:t>表与</a:t>
            </a:r>
            <a:r>
              <a:rPr lang="en-US" altLang="zh-CN">
                <a:sym typeface="+mn-ea"/>
              </a:rPr>
              <a:t>xtp_oms_user</a:t>
            </a:r>
            <a:r>
              <a:rPr lang="zh-CN" altLang="en-US">
                <a:sym typeface="+mn-ea"/>
              </a:rPr>
              <a:t>表：</a:t>
            </a:r>
          </a:p>
          <a:p>
            <a:r>
              <a:rPr lang="zh-CN" altLang="en-US"/>
              <a:t> </a:t>
            </a:r>
            <a:r>
              <a:rPr lang="zh-CN" altLang="en-US" sz="1600"/>
              <a:t> </a:t>
            </a:r>
            <a:r>
              <a:rPr lang="en-US" altLang="zh-CN" sz="1600"/>
              <a:t>xtp_oms_user</a:t>
            </a:r>
            <a:r>
              <a:rPr lang="zh-CN" altLang="en-US" sz="1600"/>
              <a:t>表由早盘导入工具根据</a:t>
            </a:r>
            <a:r>
              <a:rPr lang="en-US" altLang="zh-CN" sz="1600"/>
              <a:t>xtp_user</a:t>
            </a:r>
            <a:r>
              <a:rPr lang="zh-CN" altLang="en-US" sz="1600"/>
              <a:t>及</a:t>
            </a:r>
            <a:r>
              <a:rPr lang="en-US" altLang="zh-CN" sz="1600"/>
              <a:t>xtp_zone_asset_config</a:t>
            </a:r>
            <a:r>
              <a:rPr lang="zh-CN" altLang="en-US" sz="1600"/>
              <a:t>表自动生成。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4623435"/>
            <a:ext cx="9534525" cy="1123950"/>
          </a:xfrm>
          <a:prstGeom prst="rect">
            <a:avLst/>
          </a:prstGeom>
        </p:spPr>
      </p:pic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TIPS:</a:t>
            </a:r>
            <a:br>
              <a:rPr lang="zh-CN" altLang="en-US"/>
            </a:br>
            <a:r>
              <a:rPr lang="zh-CN" altLang="en-US"/>
              <a:t>沪市</a:t>
            </a:r>
            <a:r>
              <a:rPr lang="en-US" altLang="zh-CN"/>
              <a:t>PBU</a:t>
            </a:r>
            <a:r>
              <a:rPr lang="zh-CN" altLang="en-US"/>
              <a:t>，</a:t>
            </a:r>
            <a:r>
              <a:rPr lang="en-US" altLang="zh-CN"/>
              <a:t>TDGW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16940" y="2533650"/>
            <a:ext cx="1499235" cy="49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xtp_pbu_sh</a:t>
            </a:r>
            <a:r>
              <a:rPr lang="zh-CN" altLang="en-US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3442970"/>
            <a:ext cx="3238500" cy="13811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613910" y="1367790"/>
            <a:ext cx="2214245" cy="49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xtp_pbu_</a:t>
            </a:r>
            <a:r>
              <a:rPr lang="en-US" altLang="zh-CN">
                <a:solidFill>
                  <a:schemeClr val="tx1"/>
                </a:solidFill>
              </a:rPr>
              <a:t>user_</a:t>
            </a:r>
            <a:r>
              <a:rPr lang="zh-CN" altLang="en-US">
                <a:solidFill>
                  <a:schemeClr val="tx1"/>
                </a:solidFill>
              </a:rPr>
              <a:t>sh</a:t>
            </a:r>
            <a:r>
              <a:rPr lang="zh-CN" altLang="en-US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330" y="2215515"/>
            <a:ext cx="3876675" cy="203835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>
            <a:off x="5721350" y="1860550"/>
            <a:ext cx="63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1666875" y="3026410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8811260" y="2629535"/>
            <a:ext cx="221424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xtp_</a:t>
            </a:r>
            <a:r>
              <a:rPr lang="en-US" altLang="zh-CN">
                <a:solidFill>
                  <a:schemeClr val="tx1"/>
                </a:solidFill>
              </a:rPr>
              <a:t>ogw_branches</a:t>
            </a:r>
            <a:r>
              <a:rPr lang="zh-CN" altLang="en-US"/>
              <a:t> </a:t>
            </a:r>
          </a:p>
        </p:txBody>
      </p:sp>
      <p:cxnSp>
        <p:nvCxnSpPr>
          <p:cNvPr id="12" name="直接箭头连接符 11"/>
          <p:cNvCxnSpPr>
            <a:stCxn id="9" idx="2"/>
            <a:endCxn id="13" idx="0"/>
          </p:cNvCxnSpPr>
          <p:nvPr/>
        </p:nvCxnSpPr>
        <p:spPr>
          <a:xfrm>
            <a:off x="9918700" y="3166110"/>
            <a:ext cx="317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395" y="3442970"/>
            <a:ext cx="3362325" cy="3381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3355" y="1215390"/>
            <a:ext cx="298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xtp_pbu_sh</a:t>
            </a:r>
            <a:r>
              <a:rPr lang="zh-CN" altLang="en-US"/>
              <a:t>：该表记录了</a:t>
            </a:r>
            <a:r>
              <a:rPr lang="en-US" altLang="zh-CN"/>
              <a:t>pbu</a:t>
            </a:r>
            <a:r>
              <a:rPr lang="zh-CN" altLang="en-US"/>
              <a:t>为共享</a:t>
            </a:r>
            <a:r>
              <a:rPr lang="en-US" altLang="zh-CN"/>
              <a:t>/</a:t>
            </a:r>
            <a:r>
              <a:rPr lang="zh-CN" altLang="en-US"/>
              <a:t>独占；共享席位为联通圈概念，独占席位则为用户指定使用。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850640" y="4357370"/>
            <a:ext cx="35839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xtp_pbu_user_sh</a:t>
            </a:r>
            <a:r>
              <a:rPr lang="zh-CN" altLang="en-US"/>
              <a:t>：该表记录了沪市证券账号指定在某席位，对于指定了席位的用户仅能在该</a:t>
            </a:r>
            <a:r>
              <a:rPr lang="en-US" altLang="zh-CN"/>
              <a:t>PBU</a:t>
            </a:r>
            <a:r>
              <a:rPr lang="zh-CN" altLang="en-US"/>
              <a:t>上下单；对于不在该表指定的证券账号，根据</a:t>
            </a:r>
            <a:r>
              <a:rPr lang="en-US" altLang="zh-CN"/>
              <a:t>xogwsh</a:t>
            </a:r>
            <a:r>
              <a:rPr lang="zh-CN" altLang="en-US"/>
              <a:t>的分配规则，自动分配到报盘配置的共享席位下。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40395" y="598805"/>
            <a:ext cx="3355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xtp_ogw_branches</a:t>
            </a:r>
            <a:r>
              <a:rPr lang="zh-CN" altLang="en-US"/>
              <a:t>：根据xogw_id</a:t>
            </a:r>
            <a:r>
              <a:rPr lang="en-US" altLang="zh-CN"/>
              <a:t>+branch_prefix</a:t>
            </a:r>
            <a:r>
              <a:rPr lang="zh-CN" altLang="en-US"/>
              <a:t>判断用户合同号前缀校验。</a:t>
            </a:r>
          </a:p>
          <a:p>
            <a:r>
              <a:rPr lang="en-US" altLang="zh-CN"/>
              <a:t>branch_prefix</a:t>
            </a:r>
            <a:r>
              <a:rPr lang="zh-CN" altLang="en-US"/>
              <a:t>来源：根据</a:t>
            </a:r>
            <a:r>
              <a:rPr lang="en-US" altLang="zh-CN"/>
              <a:t>xtp_user</a:t>
            </a:r>
            <a:r>
              <a:rPr lang="zh-CN" altLang="en-US"/>
              <a:t>表中用户对应的</a:t>
            </a:r>
            <a:r>
              <a:rPr lang="en-US" altLang="zh-CN"/>
              <a:t>org_id</a:t>
            </a:r>
            <a:r>
              <a:rPr lang="zh-CN" altLang="en-US"/>
              <a:t>，联合</a:t>
            </a:r>
            <a:r>
              <a:rPr lang="en-US" altLang="zh-CN"/>
              <a:t>xtp_branches</a:t>
            </a:r>
            <a:r>
              <a:rPr lang="zh-CN" altLang="en-US"/>
              <a:t>表查询对应的</a:t>
            </a:r>
            <a:r>
              <a:rPr lang="en-US" altLang="zh-CN"/>
              <a:t>prefix</a:t>
            </a:r>
            <a:r>
              <a:rPr lang="zh-CN" altLang="en-US"/>
              <a:t>。</a:t>
            </a:r>
          </a:p>
        </p:txBody>
      </p:sp>
      <p:sp>
        <p:nvSpPr>
          <p:cNvPr id="10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上交所联通圈概念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4580" y="1202055"/>
            <a:ext cx="9216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通圈：是指单个或者多个交易单元联通之后形成的交易单元联通圈，联通圈中的交易单元通过指定的主交易单元来实现交易功能。联通圈中的“联通交易单元”也可称为“子交易单元”。联通圈既可以由一个交易单元构成，也可以由多个交易单元构成，交易单元联通圈的一般构成如下图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05" y="2490470"/>
            <a:ext cx="7800975" cy="36195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íṥļï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05132" y="596885"/>
            <a:ext cx="9137748" cy="5727700"/>
            <a:chOff x="1432498" y="1604096"/>
            <a:chExt cx="9345738" cy="7445678"/>
          </a:xfrm>
        </p:grpSpPr>
        <p:cxnSp>
          <p:nvCxnSpPr>
            <p:cNvPr id="4" name="í$ľidè"/>
            <p:cNvCxnSpPr/>
            <p:nvPr/>
          </p:nvCxnSpPr>
          <p:spPr>
            <a:xfrm>
              <a:off x="4228496" y="1604096"/>
              <a:ext cx="0" cy="7445678"/>
            </a:xfrm>
            <a:prstGeom prst="line">
              <a:avLst/>
            </a:prstGeom>
            <a:solidFill>
              <a:srgbClr val="FFCC00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ïṥľíḑe"/>
            <p:cNvSpPr txBox="1"/>
            <p:nvPr/>
          </p:nvSpPr>
          <p:spPr>
            <a:xfrm>
              <a:off x="1432498" y="2518729"/>
              <a:ext cx="2481672" cy="8565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r"/>
              <a:r>
                <a:rPr lang="tr-TR" sz="3200" b="1" dirty="0"/>
                <a:t>Contents</a:t>
              </a:r>
            </a:p>
          </p:txBody>
        </p:sp>
        <p:sp>
          <p:nvSpPr>
            <p:cNvPr id="6" name="îŝḷîḋè"/>
            <p:cNvSpPr/>
            <p:nvPr/>
          </p:nvSpPr>
          <p:spPr bwMode="auto">
            <a:xfrm>
              <a:off x="3141593" y="7810365"/>
              <a:ext cx="668276" cy="702945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iṥḻiḓè"/>
            <p:cNvSpPr/>
            <p:nvPr/>
          </p:nvSpPr>
          <p:spPr>
            <a:xfrm>
              <a:off x="5538370" y="2502286"/>
              <a:ext cx="1201958" cy="50237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系统概述</a:t>
              </a:r>
            </a:p>
          </p:txBody>
        </p:sp>
        <p:cxnSp>
          <p:nvCxnSpPr>
            <p:cNvPr id="13" name="iṥļîḑè"/>
            <p:cNvCxnSpPr/>
            <p:nvPr/>
          </p:nvCxnSpPr>
          <p:spPr>
            <a:xfrm>
              <a:off x="5010912" y="3212773"/>
              <a:ext cx="576732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$líďe"/>
            <p:cNvCxnSpPr/>
            <p:nvPr/>
          </p:nvCxnSpPr>
          <p:spPr>
            <a:xfrm>
              <a:off x="5010912" y="4915884"/>
              <a:ext cx="576732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ísḷiḍê"/>
          <p:cNvSpPr/>
          <p:nvPr/>
        </p:nvSpPr>
        <p:spPr>
          <a:xfrm>
            <a:off x="5208833" y="5151183"/>
            <a:ext cx="2205355" cy="3867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/>
              <a:t>走进交易所</a:t>
            </a:r>
          </a:p>
        </p:txBody>
      </p:sp>
      <p:cxnSp>
        <p:nvCxnSpPr>
          <p:cNvPr id="121" name="iṥļîḑè"/>
          <p:cNvCxnSpPr/>
          <p:nvPr/>
        </p:nvCxnSpPr>
        <p:spPr>
          <a:xfrm>
            <a:off x="4697558" y="4379464"/>
            <a:ext cx="563897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iṧḷíḍé"/>
          <p:cNvCxnSpPr/>
          <p:nvPr/>
        </p:nvCxnSpPr>
        <p:spPr>
          <a:xfrm>
            <a:off x="4678680" y="5687677"/>
            <a:ext cx="563897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ïśḻïďe"/>
          <p:cNvSpPr txBox="1"/>
          <p:nvPr/>
        </p:nvSpPr>
        <p:spPr>
          <a:xfrm>
            <a:off x="4678680" y="1337310"/>
            <a:ext cx="335280" cy="34226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8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31" name="ïśḻïďe"/>
          <p:cNvSpPr txBox="1"/>
          <p:nvPr/>
        </p:nvSpPr>
        <p:spPr>
          <a:xfrm>
            <a:off x="4695825" y="2649855"/>
            <a:ext cx="335280" cy="34226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8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33" name="ïśḻïďe"/>
          <p:cNvSpPr txBox="1"/>
          <p:nvPr/>
        </p:nvSpPr>
        <p:spPr>
          <a:xfrm>
            <a:off x="4694555" y="3886835"/>
            <a:ext cx="335280" cy="34226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8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34" name="ïśḻïďe"/>
          <p:cNvSpPr txBox="1"/>
          <p:nvPr/>
        </p:nvSpPr>
        <p:spPr>
          <a:xfrm>
            <a:off x="4710104" y="5166847"/>
            <a:ext cx="335280" cy="34226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8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0" name="îSļïḋé"/>
          <p:cNvSpPr/>
          <p:nvPr/>
        </p:nvSpPr>
        <p:spPr>
          <a:xfrm>
            <a:off x="5219628" y="2638455"/>
            <a:ext cx="1175208" cy="38608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框架组成</a:t>
            </a:r>
            <a:endParaRPr lang="en-US" altLang="zh-CN" sz="1600" b="1" dirty="0"/>
          </a:p>
        </p:txBody>
      </p:sp>
      <p:sp>
        <p:nvSpPr>
          <p:cNvPr id="2" name="îSļïḋé"/>
          <p:cNvSpPr/>
          <p:nvPr/>
        </p:nvSpPr>
        <p:spPr>
          <a:xfrm>
            <a:off x="5219700" y="3864610"/>
            <a:ext cx="2033905" cy="36449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系统表</a:t>
            </a:r>
            <a:r>
              <a:rPr lang="en-US" altLang="zh-CN" sz="1600" b="1" dirty="0"/>
              <a:t>&amp;</a:t>
            </a:r>
            <a:r>
              <a:rPr lang="zh-CN" altLang="en-US" sz="1600" b="1" dirty="0"/>
              <a:t>排错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用户登录</a:t>
            </a:r>
            <a:r>
              <a:rPr lang="en-US" altLang="zh-CN"/>
              <a:t>Key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0250" y="115252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一、</a:t>
            </a:r>
            <a:r>
              <a:rPr lang="en-US" altLang="zh-CN"/>
              <a:t>key</a:t>
            </a:r>
            <a:r>
              <a:rPr lang="zh-CN" altLang="en-US"/>
              <a:t>的生成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250" y="308800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二、</a:t>
            </a:r>
            <a:r>
              <a:rPr lang="en-US" altLang="zh-CN"/>
              <a:t>key</a:t>
            </a:r>
            <a:r>
              <a:rPr lang="zh-CN" altLang="en-US"/>
              <a:t>的使用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0250" y="1520825"/>
            <a:ext cx="10326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相关表：</a:t>
            </a:r>
            <a:r>
              <a:rPr lang="zh-CN" altLang="en-US">
                <a:sym typeface="+mn-ea"/>
              </a:rPr>
              <a:t>xtp_trade_way_type、</a:t>
            </a:r>
            <a:r>
              <a:rPr lang="zh-CN" altLang="en-US"/>
              <a:t>xtp_trade_way、</a:t>
            </a:r>
            <a:r>
              <a:rPr lang="zh-CN" altLang="en-US">
                <a:sym typeface="+mn-ea"/>
              </a:rPr>
              <a:t>xtp_user_tradeway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250" y="1889125"/>
            <a:ext cx="11055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1，xtp_trade_way_type中配置委托的类别（三种type）,生成三种类别不同值的id,即（type_id），关联到xtp_trade_way表中的type_id字段中。</a:t>
            </a:r>
          </a:p>
          <a:p>
            <a:r>
              <a:rPr lang="zh-CN" altLang="en-US"/>
              <a:t>2，xtp_trade_way中通过管理三种委托类型的id。生成XTP系统的委托方式id，及对应的key。</a:t>
            </a:r>
          </a:p>
          <a:p>
            <a:r>
              <a:rPr lang="en-US" altLang="zh-CN"/>
              <a:t>3，xtp_user_tradeway表中将用户user_id（xtp_user表中的id）与第（2）步中生成的id关联。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0250" y="3456305"/>
            <a:ext cx="96735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，已知登录账号，获取账号允许登录的</a:t>
            </a:r>
            <a:r>
              <a:rPr lang="en-US" altLang="zh-CN"/>
              <a:t>key</a:t>
            </a:r>
            <a:r>
              <a:rPr lang="zh-CN" altLang="en-US"/>
              <a:t>：</a:t>
            </a:r>
          </a:p>
          <a:p>
            <a:r>
              <a:rPr lang="zh-CN" altLang="en-US">
                <a:sym typeface="+mn-ea"/>
              </a:rPr>
              <a:t>select a.user_name,c.key</a:t>
            </a:r>
          </a:p>
          <a:p>
            <a:r>
              <a:rPr lang="zh-CN" altLang="en-US">
                <a:sym typeface="+mn-ea"/>
              </a:rPr>
              <a:t>from xtp_user a,xtp_user_tradeway b,xtp_trade_way c</a:t>
            </a:r>
          </a:p>
          <a:p>
            <a:r>
              <a:rPr lang="zh-CN" altLang="en-US">
                <a:sym typeface="+mn-ea"/>
              </a:rPr>
              <a:t>where a.user_name = '</a:t>
            </a:r>
            <a:r>
              <a:rPr lang="en-US" altLang="zh-CN">
                <a:sym typeface="+mn-ea"/>
              </a:rPr>
              <a:t>**</a:t>
            </a:r>
            <a:r>
              <a:rPr lang="zh-CN" altLang="en-US">
                <a:sym typeface="+mn-ea"/>
              </a:rPr>
              <a:t>' and a.id = b.user_id and c.id = b.tradeway_id;</a:t>
            </a:r>
          </a:p>
          <a:p>
            <a:r>
              <a:rPr lang="zh-CN" altLang="en-US">
                <a:sym typeface="+mn-ea"/>
              </a:rPr>
              <a:t>注意：上面查询结果为用户名下绑定的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；具体登录需结合</a:t>
            </a:r>
            <a:r>
              <a:rPr lang="en-US" altLang="zh-CN">
                <a:sym typeface="+mn-ea"/>
              </a:rPr>
              <a:t>xtp_fund_info_yyyymmdd</a:t>
            </a:r>
            <a:r>
              <a:rPr lang="zh-CN" altLang="en-US">
                <a:sym typeface="+mn-ea"/>
              </a:rPr>
              <a:t>表中</a:t>
            </a:r>
            <a:r>
              <a:rPr lang="en-US" altLang="zh-CN">
                <a:sym typeface="+mn-ea"/>
              </a:rPr>
              <a:t>trade_ways</a:t>
            </a:r>
            <a:r>
              <a:rPr lang="zh-CN" altLang="en-US">
                <a:sym typeface="+mn-ea"/>
              </a:rPr>
              <a:t>对应的委托方式；</a:t>
            </a:r>
          </a:p>
          <a:p>
            <a:r>
              <a:rPr lang="zh-CN" altLang="en-US">
                <a:sym typeface="+mn-ea"/>
              </a:rPr>
              <a:t>即如果客户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的委托方式，使用一个绑定</a:t>
            </a:r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进行登录，登录失败！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的区间：每一个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对应一个区间（client_id_min，client_id_max）；</a:t>
            </a:r>
          </a:p>
          <a:p>
            <a:r>
              <a:rPr lang="zh-CN" altLang="en-US">
                <a:sym typeface="+mn-ea"/>
              </a:rPr>
              <a:t>对于区间为</a:t>
            </a:r>
            <a:r>
              <a:rPr lang="en-US" altLang="zh-CN">
                <a:sym typeface="+mn-ea"/>
              </a:rPr>
              <a:t>1-99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，系统默认允许登录</a:t>
            </a:r>
            <a:r>
              <a:rPr lang="en-US" altLang="zh-CN">
                <a:sym typeface="+mn-ea"/>
              </a:rPr>
              <a:t>24</a:t>
            </a:r>
            <a:r>
              <a:rPr lang="zh-CN" altLang="en-US">
                <a:sym typeface="+mn-ea"/>
              </a:rPr>
              <a:t>个连接，即在</a:t>
            </a:r>
            <a:r>
              <a:rPr lang="en-US" altLang="zh-CN">
                <a:sym typeface="+mn-ea"/>
              </a:rPr>
              <a:t>xtp_user_identity_map</a:t>
            </a:r>
            <a:r>
              <a:rPr lang="zh-CN" altLang="en-US">
                <a:sym typeface="+mn-ea"/>
              </a:rPr>
              <a:t>表中允许写入</a:t>
            </a:r>
            <a:r>
              <a:rPr lang="en-US" altLang="zh-CN">
                <a:sym typeface="+mn-ea"/>
              </a:rPr>
              <a:t>24</a:t>
            </a:r>
            <a:r>
              <a:rPr lang="zh-CN" altLang="en-US">
                <a:sym typeface="+mn-ea"/>
              </a:rPr>
              <a:t>条记录；</a:t>
            </a:r>
          </a:p>
          <a:p>
            <a:r>
              <a:rPr lang="zh-CN" altLang="en-US">
                <a:sym typeface="+mn-ea"/>
              </a:rPr>
              <a:t>对于期间为</a:t>
            </a:r>
            <a:r>
              <a:rPr lang="en-US" altLang="zh-CN">
                <a:sym typeface="+mn-ea"/>
              </a:rPr>
              <a:t>0-0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，系统不限制登录数；</a:t>
            </a:r>
          </a:p>
        </p:txBody>
      </p: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ḷ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íďe"/>
          <p:cNvSpPr>
            <a:spLocks noGrp="1"/>
          </p:cNvSpPr>
          <p:nvPr>
            <p:ph type="title"/>
          </p:nvPr>
        </p:nvSpPr>
        <p:spPr>
          <a:xfrm>
            <a:off x="4908554" y="2751143"/>
            <a:ext cx="5677105" cy="1133475"/>
          </a:xfrm>
        </p:spPr>
        <p:txBody>
          <a:bodyPr/>
          <a:lstStyle/>
          <a:p>
            <a:r>
              <a:rPr lang="en-US" altLang="zh-CN" sz="3200" dirty="0"/>
              <a:t>系统</a:t>
            </a:r>
            <a:r>
              <a:rPr lang="zh-CN" altLang="en-US" sz="3200" dirty="0"/>
              <a:t>表</a:t>
            </a:r>
            <a:r>
              <a:rPr lang="en-US" altLang="zh-CN" sz="3200" dirty="0"/>
              <a:t>&amp;</a:t>
            </a:r>
            <a:r>
              <a:rPr lang="zh-CN" altLang="en-US" sz="3200" dirty="0"/>
              <a:t>排错</a:t>
            </a:r>
          </a:p>
        </p:txBody>
      </p:sp>
      <p:sp>
        <p:nvSpPr>
          <p:cNvPr id="8" name="ïśḻïďe"/>
          <p:cNvSpPr txBox="1"/>
          <p:nvPr/>
        </p:nvSpPr>
        <p:spPr>
          <a:xfrm>
            <a:off x="5024230" y="2279196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íṣḻïdê"/>
          <p:cNvGrpSpPr/>
          <p:nvPr/>
        </p:nvGrpSpPr>
        <p:grpSpPr>
          <a:xfrm>
            <a:off x="11131562" y="613412"/>
            <a:ext cx="366072" cy="147640"/>
            <a:chOff x="11134663" y="662990"/>
            <a:chExt cx="331532" cy="118335"/>
          </a:xfrm>
        </p:grpSpPr>
        <p:cxnSp>
          <p:nvCxnSpPr>
            <p:cNvPr id="10" name="íşḻïḋé"/>
            <p:cNvCxnSpPr/>
            <p:nvPr/>
          </p:nvCxnSpPr>
          <p:spPr>
            <a:xfrm>
              <a:off x="11134663" y="662990"/>
              <a:ext cx="331532" cy="0"/>
            </a:xfrm>
            <a:prstGeom prst="line">
              <a:avLst/>
            </a:prstGeom>
            <a:ln w="38100" cap="flat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ṥḷïḋé"/>
            <p:cNvCxnSpPr/>
            <p:nvPr/>
          </p:nvCxnSpPr>
          <p:spPr>
            <a:xfrm>
              <a:off x="11299420" y="781325"/>
              <a:ext cx="166775" cy="0"/>
            </a:xfrm>
            <a:prstGeom prst="line">
              <a:avLst/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系统表：非日期表</a:t>
            </a:r>
          </a:p>
        </p:txBody>
      </p:sp>
      <p:sp>
        <p:nvSpPr>
          <p:cNvPr id="128" name="iconfont-1191-866882"/>
          <p:cNvSpPr/>
          <p:nvPr/>
        </p:nvSpPr>
        <p:spPr>
          <a:xfrm>
            <a:off x="256540" y="577850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392555"/>
            <a:ext cx="6524625" cy="361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confont-1191-866882"/>
          <p:cNvSpPr/>
          <p:nvPr/>
        </p:nvSpPr>
        <p:spPr>
          <a:xfrm>
            <a:off x="256540" y="577850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系统表：日期表</a:t>
            </a:r>
            <a:endParaRPr lang="en-US" altLang="zh-CN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10" y="1267460"/>
            <a:ext cx="47815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排错</a:t>
            </a:r>
            <a:r>
              <a:rPr lang="en-US" altLang="zh-CN"/>
              <a:t>1</a:t>
            </a:r>
            <a:r>
              <a:rPr lang="zh-CN" altLang="en-US"/>
              <a:t>：用户密码无法修改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60960" y="1143635"/>
            <a:ext cx="1217739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问题背景：在拷贝一个整数据库时，经常会遇到执行用户密码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update xtp_user set user_pass = md5('123456') ;</a:t>
            </a:r>
            <a:r>
              <a:rPr lang="en-US" altLang="zh-CN"/>
              <a:t>)</a:t>
            </a:r>
            <a:r>
              <a:rPr lang="zh-CN" altLang="en-US"/>
              <a:t>修改语句不生效的情况；</a:t>
            </a:r>
          </a:p>
          <a:p>
            <a:pPr algn="l"/>
            <a:r>
              <a:rPr lang="zh-CN" altLang="en-US"/>
              <a:t>问题原因：</a:t>
            </a:r>
            <a:r>
              <a:rPr lang="en-US" altLang="zh-CN"/>
              <a:t>xtp_user</a:t>
            </a:r>
            <a:r>
              <a:rPr lang="zh-CN" altLang="en-US"/>
              <a:t>表存在</a:t>
            </a:r>
            <a:r>
              <a:rPr lang="en-US" altLang="zh-CN"/>
              <a:t>2</a:t>
            </a:r>
            <a:r>
              <a:rPr lang="zh-CN" altLang="en-US"/>
              <a:t>个触发器：xtp_user_pwd、xtp_user_change_pwd，在</a:t>
            </a:r>
            <a:r>
              <a:rPr lang="en-US" altLang="zh-CN"/>
              <a:t>copy</a:t>
            </a:r>
            <a:r>
              <a:rPr lang="zh-CN" altLang="en-US"/>
              <a:t>表过程中，可能导致触发器名变更；</a:t>
            </a:r>
          </a:p>
          <a:p>
            <a:pPr algn="l"/>
            <a:r>
              <a:rPr lang="zh-CN" altLang="en-US"/>
              <a:t>解决方案：重建触发器</a:t>
            </a:r>
          </a:p>
          <a:p>
            <a:pPr algn="l"/>
            <a:r>
              <a:rPr lang="zh-CN" altLang="en-US"/>
              <a:t>CREATE TRIGGER `xtp_user_pwd` BEFORE INSERT ON `xtp_user` FOR EACH ROW BEGIN</a:t>
            </a:r>
          </a:p>
          <a:p>
            <a:pPr algn="l"/>
            <a:r>
              <a:rPr lang="zh-CN" altLang="en-US"/>
              <a:t>          SET new.salt = get_new_salt(6);</a:t>
            </a:r>
          </a:p>
          <a:p>
            <a:pPr algn="l"/>
            <a:r>
              <a:rPr lang="zh-CN" altLang="en-US"/>
              <a:t>          SET new.user_pass = MD5(CONCAT(( new.user_pass), new.salt));</a:t>
            </a:r>
          </a:p>
          <a:p>
            <a:pPr algn="l"/>
            <a:r>
              <a:rPr lang="zh-CN" altLang="en-US"/>
              <a:t>         </a:t>
            </a:r>
          </a:p>
          <a:p>
            <a:pPr algn="l"/>
            <a:r>
              <a:rPr lang="zh-CN" altLang="en-US"/>
              <a:t>          IF ISNULL(new.created_at) THEN</a:t>
            </a:r>
          </a:p>
          <a:p>
            <a:pPr algn="l"/>
            <a:r>
              <a:rPr lang="zh-CN" altLang="en-US"/>
              <a:t>               SET new.created_at = NOW();</a:t>
            </a:r>
          </a:p>
          <a:p>
            <a:pPr algn="l"/>
            <a:r>
              <a:rPr lang="zh-CN" altLang="en-US"/>
              <a:t>          END IF;</a:t>
            </a:r>
          </a:p>
          <a:p>
            <a:pPr algn="l"/>
            <a:r>
              <a:rPr lang="zh-CN" altLang="en-US"/>
              <a:t>END;</a:t>
            </a:r>
          </a:p>
          <a:p>
            <a:pPr algn="l"/>
            <a:r>
              <a:rPr lang="zh-CN" altLang="en-US"/>
              <a:t>CREATE TRIGGER `xtp_user_change_pwd` BEFORE UPDATE ON `xtp_user` FOR EACH ROW BEGIN</a:t>
            </a:r>
          </a:p>
          <a:p>
            <a:pPr algn="l"/>
            <a:r>
              <a:rPr lang="zh-CN" altLang="en-US"/>
              <a:t>     IF new.user_pass != old.user_pass THEN</a:t>
            </a:r>
          </a:p>
          <a:p>
            <a:pPr algn="l"/>
            <a:r>
              <a:rPr lang="zh-CN" altLang="en-US"/>
              <a:t>          IF ISNULL(new.salt) OR LENGTH(new.salt)=0 THEN</a:t>
            </a:r>
          </a:p>
          <a:p>
            <a:pPr algn="l"/>
            <a:r>
              <a:rPr lang="zh-CN" altLang="en-US"/>
              <a:t>               SET new.salt = get_new_salt(6);</a:t>
            </a:r>
          </a:p>
          <a:p>
            <a:pPr algn="l"/>
            <a:r>
              <a:rPr lang="zh-CN" altLang="en-US"/>
              <a:t>          END IF;</a:t>
            </a:r>
          </a:p>
          <a:p>
            <a:pPr algn="l"/>
            <a:r>
              <a:rPr lang="zh-CN" altLang="en-US"/>
              <a:t>          SET new.user_pass = MD5(CONCAT(( new.user_pass), new.salt));</a:t>
            </a:r>
          </a:p>
          <a:p>
            <a:pPr algn="l"/>
            <a:r>
              <a:rPr lang="zh-CN" altLang="en-US"/>
              <a:t>    END IF;</a:t>
            </a:r>
          </a:p>
          <a:p>
            <a:pPr algn="l"/>
            <a:r>
              <a:rPr lang="zh-CN" altLang="en-US"/>
              <a:t>END;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942340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排错</a:t>
            </a:r>
            <a:r>
              <a:rPr lang="en-US" altLang="zh-CN"/>
              <a:t>2</a:t>
            </a:r>
            <a:r>
              <a:rPr lang="zh-CN" altLang="en-US"/>
              <a:t>：用户信息不全无法登录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355" y="1155065"/>
            <a:ext cx="11570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问题背景：</a:t>
            </a:r>
            <a:r>
              <a:rPr lang="zh-CN"/>
              <a:t>用户登录时报错，</a:t>
            </a:r>
            <a:r>
              <a:rPr lang="en-US" altLang="zh-CN"/>
              <a:t>failed to ...</a:t>
            </a:r>
            <a:r>
              <a:rPr lang="zh-CN" altLang="en-US"/>
              <a:t>；</a:t>
            </a:r>
          </a:p>
          <a:p>
            <a:pPr algn="l"/>
            <a:r>
              <a:rPr lang="zh-CN" altLang="en-US"/>
              <a:t>问题原因：用户基础信息表中存在部分信息异常导致该报错；</a:t>
            </a:r>
          </a:p>
          <a:p>
            <a:pPr algn="l"/>
            <a:r>
              <a:rPr lang="zh-CN" altLang="en-US"/>
              <a:t>问题定位：此类用户，在</a:t>
            </a:r>
            <a:r>
              <a:rPr lang="en-US" altLang="zh-CN"/>
              <a:t>oms</a:t>
            </a:r>
            <a:r>
              <a:rPr lang="zh-CN" altLang="en-US"/>
              <a:t>加载时即会抛出对应</a:t>
            </a:r>
            <a:r>
              <a:rPr lang="en-US" altLang="zh-CN"/>
              <a:t>ERROR</a:t>
            </a:r>
            <a:r>
              <a:rPr lang="zh-CN" altLang="en-US"/>
              <a:t>日志，便于定位问题；</a:t>
            </a:r>
          </a:p>
          <a:p>
            <a:pPr algn="l"/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linux</a:t>
            </a:r>
            <a:r>
              <a:rPr lang="zh-CN" altLang="en-US"/>
              <a:t>服务器中，执行cat xoms/log/*0917 | grep 'not allowed to login' | grep 'user_name:</a:t>
            </a:r>
            <a:r>
              <a:rPr lang="en-US" altLang="zh-CN">
                <a:solidFill>
                  <a:srgbClr val="FF0000"/>
                </a:solidFill>
              </a:rPr>
              <a:t>**</a:t>
            </a:r>
            <a:r>
              <a:rPr lang="zh-CN" altLang="en-US"/>
              <a:t>'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、根据打印出的日志，按照前后时间去判断具体错误信息：</a:t>
            </a:r>
          </a:p>
          <a:p>
            <a:pPr algn="l"/>
            <a:r>
              <a:rPr lang="zh-CN" altLang="en-US"/>
              <a:t>如：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942340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908300"/>
            <a:ext cx="8953500" cy="1752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355" y="4814570"/>
            <a:ext cx="1135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则，通过分析日志可知，该用户因为在</a:t>
            </a:r>
            <a:r>
              <a:rPr lang="en-US" altLang="zh-CN"/>
              <a:t>xtp_fund_info_yyyymmdd</a:t>
            </a:r>
            <a:r>
              <a:rPr lang="zh-CN" altLang="en-US"/>
              <a:t>表中无对应的记录信息导致不允许登录；</a:t>
            </a:r>
            <a:endParaRPr lang="en-US" altLang="zh-CN"/>
          </a:p>
        </p:txBody>
      </p:sp>
      <p:sp>
        <p:nvSpPr>
          <p:cNvPr id="4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ḷ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íďe"/>
          <p:cNvSpPr>
            <a:spLocks noGrp="1"/>
          </p:cNvSpPr>
          <p:nvPr>
            <p:ph type="title"/>
          </p:nvPr>
        </p:nvSpPr>
        <p:spPr>
          <a:xfrm>
            <a:off x="4908554" y="2751143"/>
            <a:ext cx="5677105" cy="1133475"/>
          </a:xfrm>
        </p:spPr>
        <p:txBody>
          <a:bodyPr/>
          <a:lstStyle/>
          <a:p>
            <a:r>
              <a:rPr lang="zh-CN" altLang="en-US" sz="3200" dirty="0"/>
              <a:t>走进交易所</a:t>
            </a:r>
          </a:p>
        </p:txBody>
      </p:sp>
      <p:sp>
        <p:nvSpPr>
          <p:cNvPr id="8" name="ïśḻïďe"/>
          <p:cNvSpPr txBox="1"/>
          <p:nvPr/>
        </p:nvSpPr>
        <p:spPr>
          <a:xfrm>
            <a:off x="5024230" y="2279196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íṣḻïdê"/>
          <p:cNvGrpSpPr/>
          <p:nvPr/>
        </p:nvGrpSpPr>
        <p:grpSpPr>
          <a:xfrm>
            <a:off x="11131562" y="613412"/>
            <a:ext cx="366072" cy="147640"/>
            <a:chOff x="11134663" y="662990"/>
            <a:chExt cx="331532" cy="118335"/>
          </a:xfrm>
        </p:grpSpPr>
        <p:cxnSp>
          <p:nvCxnSpPr>
            <p:cNvPr id="10" name="íşḻïḋé"/>
            <p:cNvCxnSpPr/>
            <p:nvPr/>
          </p:nvCxnSpPr>
          <p:spPr>
            <a:xfrm>
              <a:off x="11134663" y="662990"/>
              <a:ext cx="331532" cy="0"/>
            </a:xfrm>
            <a:prstGeom prst="line">
              <a:avLst/>
            </a:prstGeom>
            <a:ln w="38100" cap="flat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ṥḷïḋé"/>
            <p:cNvCxnSpPr/>
            <p:nvPr/>
          </p:nvCxnSpPr>
          <p:spPr>
            <a:xfrm>
              <a:off x="11299420" y="781325"/>
              <a:ext cx="166775" cy="0"/>
            </a:xfrm>
            <a:prstGeom prst="line">
              <a:avLst/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上海交易所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355" y="1155065"/>
            <a:ext cx="1157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官网：http://www.sse.com.cn/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942340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57350"/>
            <a:ext cx="8448675" cy="3543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0400" y="5365115"/>
            <a:ext cx="1051877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交易技术支持专区：http://www.sse.com.cn/services/tradingservice/tradingtech/home/</a:t>
            </a:r>
          </a:p>
          <a:p>
            <a:r>
              <a:rPr lang="zh-CN" altLang="en-US" sz="1600"/>
              <a:t>上交所下发的</a:t>
            </a:r>
            <a:r>
              <a:rPr lang="en-US" altLang="zh-CN" sz="1600"/>
              <a:t>“</a:t>
            </a:r>
            <a:r>
              <a:rPr lang="zh-CN" altLang="en-US" sz="1600"/>
              <a:t>最新通知</a:t>
            </a:r>
            <a:r>
              <a:rPr lang="en-US" altLang="zh-CN" sz="1600"/>
              <a:t>”</a:t>
            </a:r>
            <a:r>
              <a:rPr lang="zh-CN" altLang="en-US" sz="1600"/>
              <a:t>、</a:t>
            </a:r>
            <a:r>
              <a:rPr lang="en-US" altLang="zh-CN" sz="1600"/>
              <a:t>“</a:t>
            </a:r>
            <a:r>
              <a:rPr lang="zh-CN" altLang="en-US" sz="1600"/>
              <a:t>技术服务</a:t>
            </a:r>
            <a:r>
              <a:rPr lang="en-US" altLang="zh-CN" sz="1600"/>
              <a:t>”</a:t>
            </a:r>
            <a:r>
              <a:rPr lang="zh-CN" altLang="en-US" sz="1600"/>
              <a:t>信息等一般在此页面下；</a:t>
            </a:r>
          </a:p>
        </p:txBody>
      </p: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深圳交易所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942340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3355" y="1155065"/>
            <a:ext cx="1157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官网：http://www.szse.cn/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1814195"/>
            <a:ext cx="10420350" cy="71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6240" y="2917190"/>
            <a:ext cx="105187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技术服务模块：http://www.szse.cn/marketServices/technicalservice/index.html</a:t>
            </a:r>
          </a:p>
          <a:p>
            <a:r>
              <a:rPr lang="zh-CN" altLang="en-US" sz="1600"/>
              <a:t>深交所下发的</a:t>
            </a:r>
            <a:r>
              <a:rPr lang="en-US" altLang="zh-CN" sz="1600"/>
              <a:t>“</a:t>
            </a:r>
            <a:r>
              <a:rPr lang="zh-CN" altLang="en-US" sz="1600"/>
              <a:t>技术公告</a:t>
            </a:r>
            <a:r>
              <a:rPr lang="en-US" altLang="zh-CN" sz="1600"/>
              <a:t>”</a:t>
            </a:r>
            <a:r>
              <a:rPr lang="zh-CN" altLang="en-US" sz="1600"/>
              <a:t>信息一般在此页面下；</a:t>
            </a:r>
          </a:p>
          <a:p>
            <a:r>
              <a:rPr lang="zh-CN" altLang="en-US" sz="1600"/>
              <a:t>感兴趣可以偶尔上线看看，获知最新消息；</a:t>
            </a:r>
          </a:p>
        </p:txBody>
      </p:sp>
      <p:sp>
        <p:nvSpPr>
          <p:cNvPr id="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l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š1íďê"/>
          <p:cNvSpPr>
            <a:spLocks noGrp="1"/>
          </p:cNvSpPr>
          <p:nvPr>
            <p:ph type="ctrTitle"/>
          </p:nvPr>
        </p:nvSpPr>
        <p:spPr>
          <a:xfrm>
            <a:off x="3222171" y="1745116"/>
            <a:ext cx="8296732" cy="2387600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zh-CN" altLang="en-US" dirty="0">
                <a:solidFill>
                  <a:schemeClr val="accent1"/>
                </a:solidFill>
              </a:rPr>
              <a:t>中泰</a:t>
            </a:r>
            <a:r>
              <a:rPr lang="en-US" altLang="zh-CN" dirty="0">
                <a:solidFill>
                  <a:schemeClr val="accent1"/>
                </a:solidFill>
              </a:rPr>
              <a:t>XTP </a:t>
            </a:r>
            <a:r>
              <a:rPr lang="zh-CN" altLang="en-US" dirty="0"/>
              <a:t>为量化而生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ḷ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íďe"/>
          <p:cNvSpPr>
            <a:spLocks noGrp="1"/>
          </p:cNvSpPr>
          <p:nvPr>
            <p:ph type="title"/>
          </p:nvPr>
        </p:nvSpPr>
        <p:spPr>
          <a:xfrm>
            <a:off x="4908554" y="2751143"/>
            <a:ext cx="5677105" cy="1133475"/>
          </a:xfrm>
        </p:spPr>
        <p:txBody>
          <a:bodyPr/>
          <a:lstStyle/>
          <a:p>
            <a:r>
              <a:rPr lang="en-US" altLang="zh-CN" sz="3200" dirty="0"/>
              <a:t>系统概述</a:t>
            </a:r>
          </a:p>
        </p:txBody>
      </p:sp>
      <p:sp>
        <p:nvSpPr>
          <p:cNvPr id="8" name="ïśḻïďe"/>
          <p:cNvSpPr txBox="1"/>
          <p:nvPr/>
        </p:nvSpPr>
        <p:spPr>
          <a:xfrm>
            <a:off x="5024230" y="2279196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íṣḻïdê"/>
          <p:cNvGrpSpPr/>
          <p:nvPr/>
        </p:nvGrpSpPr>
        <p:grpSpPr>
          <a:xfrm>
            <a:off x="11131562" y="613412"/>
            <a:ext cx="366072" cy="147640"/>
            <a:chOff x="11134663" y="662990"/>
            <a:chExt cx="331532" cy="118335"/>
          </a:xfrm>
        </p:grpSpPr>
        <p:cxnSp>
          <p:nvCxnSpPr>
            <p:cNvPr id="10" name="íşḻïḋé"/>
            <p:cNvCxnSpPr/>
            <p:nvPr/>
          </p:nvCxnSpPr>
          <p:spPr>
            <a:xfrm>
              <a:off x="11134663" y="662990"/>
              <a:ext cx="331532" cy="0"/>
            </a:xfrm>
            <a:prstGeom prst="line">
              <a:avLst/>
            </a:prstGeom>
            <a:ln w="38100" cap="flat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ṥḷïḋé"/>
            <p:cNvCxnSpPr/>
            <p:nvPr/>
          </p:nvCxnSpPr>
          <p:spPr>
            <a:xfrm>
              <a:off x="11299420" y="781325"/>
              <a:ext cx="166775" cy="0"/>
            </a:xfrm>
            <a:prstGeom prst="line">
              <a:avLst/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图片 218" descr="滑雪"/>
          <p:cNvPicPr>
            <a:picLocks noChangeAspect="1"/>
          </p:cNvPicPr>
          <p:nvPr/>
        </p:nvPicPr>
        <p:blipFill>
          <a:blip r:embed="rId2"/>
          <a:srcRect l="19497" r="16703"/>
          <a:stretch>
            <a:fillRect/>
          </a:stretch>
        </p:blipFill>
        <p:spPr>
          <a:xfrm>
            <a:off x="6558915" y="1648460"/>
            <a:ext cx="4787900" cy="41452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6800" y="4196715"/>
            <a:ext cx="523303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ts val="3200"/>
              </a:lnSpc>
            </a:pP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XTP</a:t>
            </a:r>
            <a:r>
              <a:rPr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专注极速交易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年，坚持全</a:t>
            </a:r>
            <a:r>
              <a:rPr lang="zh-CN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自</a:t>
            </a:r>
            <a:r>
              <a:rPr spc="15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主研发</a:t>
            </a:r>
            <a:endParaRPr spc="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"/>
            </a:endParaRPr>
          </a:p>
          <a:p>
            <a:pPr algn="l" fontAlgn="auto">
              <a:lnSpc>
                <a:spcPts val="3200"/>
              </a:lnSpc>
            </a:pPr>
            <a:r>
              <a:rPr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因为专注，所以专业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6800" y="2279651"/>
            <a:ext cx="523303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" algn="l" fontAlgn="auto">
              <a:lnSpc>
                <a:spcPts val="3200"/>
              </a:lnSpc>
              <a:spcBef>
                <a:spcPts val="1200"/>
              </a:spcBef>
              <a:defRPr sz="4900" spc="-65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XTP</a:t>
            </a:r>
            <a:r>
              <a:rPr sz="1800" spc="-5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是中泰证券为专业投资者量身定做的极速交易通道</a:t>
            </a:r>
            <a:r>
              <a:rPr lang="zh-CN" sz="18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"/>
              </a:rPr>
              <a:t>，</a:t>
            </a:r>
            <a:r>
              <a:rPr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也是最懂程序化交易的极速量化交易平台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970915" y="4003040"/>
            <a:ext cx="5430520" cy="1393825"/>
          </a:xfrm>
          <a:prstGeom prst="roundRect">
            <a:avLst>
              <a:gd name="adj" fmla="val 13009"/>
            </a:avLst>
          </a:prstGeom>
          <a:noFill/>
          <a:ln w="12700" cap="rnd" cmpd="sng">
            <a:solidFill>
              <a:schemeClr val="accent1">
                <a:shade val="50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970915" y="2105343"/>
            <a:ext cx="5430520" cy="1393825"/>
          </a:xfrm>
          <a:prstGeom prst="roundRect">
            <a:avLst>
              <a:gd name="adj" fmla="val 13009"/>
            </a:avLst>
          </a:prstGeom>
          <a:noFill/>
          <a:ln w="12700" cap="rnd" cmpd="sng">
            <a:solidFill>
              <a:schemeClr val="accent1">
                <a:shade val="50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ïṩ1ïďe"/>
          <p:cNvSpPr>
            <a:spLocks noGrp="1"/>
          </p:cNvSpPr>
          <p:nvPr>
            <p:ph type="title" idx="4294967295"/>
          </p:nvPr>
        </p:nvSpPr>
        <p:spPr>
          <a:xfrm>
            <a:off x="666750" y="51435"/>
            <a:ext cx="10858500" cy="1028700"/>
          </a:xfrm>
        </p:spPr>
        <p:txBody>
          <a:bodyPr/>
          <a:lstStyle/>
          <a:p>
            <a:r>
              <a:rPr lang="en-US" altLang="zh-CN" dirty="0" err="1"/>
              <a:t>什么是XTP</a:t>
            </a:r>
            <a:r>
              <a:rPr lang="en-US" altLang="zh-CN" dirty="0"/>
              <a:t>？</a:t>
            </a:r>
          </a:p>
        </p:txBody>
      </p:sp>
      <p:sp>
        <p:nvSpPr>
          <p:cNvPr id="3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72235" y="2532194"/>
            <a:ext cx="7548275" cy="1572722"/>
            <a:chOff x="0" y="2749135"/>
            <a:chExt cx="10205399" cy="1572715"/>
          </a:xfrm>
        </p:grpSpPr>
        <p:sp>
          <p:nvSpPr>
            <p:cNvPr id="22" name="圆角右箭头 21"/>
            <p:cNvSpPr/>
            <p:nvPr/>
          </p:nvSpPr>
          <p:spPr>
            <a:xfrm rot="16200000" flipV="1">
              <a:off x="8379905" y="1973935"/>
              <a:ext cx="533186" cy="2741686"/>
            </a:xfrm>
            <a:prstGeom prst="bentArrow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右箭头 12"/>
            <p:cNvSpPr/>
            <p:nvPr/>
          </p:nvSpPr>
          <p:spPr>
            <a:xfrm rot="5400000">
              <a:off x="6724395" y="2549255"/>
              <a:ext cx="533184" cy="2374900"/>
            </a:xfrm>
            <a:prstGeom prst="bentArrow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圆角右箭头 11"/>
            <p:cNvSpPr/>
            <p:nvPr/>
          </p:nvSpPr>
          <p:spPr>
            <a:xfrm rot="16200000" flipV="1">
              <a:off x="4649754" y="1973935"/>
              <a:ext cx="533184" cy="2741686"/>
            </a:xfrm>
            <a:prstGeom prst="bentArrow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圆角右箭头 4"/>
            <p:cNvSpPr/>
            <p:nvPr/>
          </p:nvSpPr>
          <p:spPr>
            <a:xfrm rot="5400000">
              <a:off x="2746081" y="2549255"/>
              <a:ext cx="533184" cy="2374900"/>
            </a:xfrm>
            <a:prstGeom prst="bentArrow">
              <a:avLst/>
            </a:prstGeom>
            <a:solidFill>
              <a:schemeClr val="accent3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圆角右箭头 3"/>
            <p:cNvSpPr/>
            <p:nvPr/>
          </p:nvSpPr>
          <p:spPr>
            <a:xfrm rot="16200000" flipV="1">
              <a:off x="920858" y="2157328"/>
              <a:ext cx="533184" cy="2374900"/>
            </a:xfrm>
            <a:prstGeom prst="bentArrow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453620" y="2762470"/>
              <a:ext cx="751779" cy="27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2"/>
                  </a:solidFill>
                  <a:sym typeface="+mn-ea"/>
                </a:rPr>
                <a:t>2020</a:t>
              </a:r>
              <a:endParaRPr lang="en-US" altLang="zh-CN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35096" y="2758211"/>
              <a:ext cx="930648" cy="27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2"/>
                  </a:solidFill>
                  <a:sym typeface="+mn-ea"/>
                </a:rPr>
                <a:t>2016</a:t>
              </a:r>
              <a:endParaRPr lang="en-US" altLang="zh-CN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7692" y="4046261"/>
              <a:ext cx="751779" cy="27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5"/>
                  </a:solidFill>
                  <a:sym typeface="+mn-ea"/>
                </a:rPr>
                <a:t>2019</a:t>
              </a:r>
              <a:endParaRPr lang="en-US" altLang="zh-CN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49352" y="4046261"/>
              <a:ext cx="751779" cy="27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3"/>
                  </a:solidFill>
                  <a:sym typeface="+mn-ea"/>
                </a:rPr>
                <a:t>2017</a:t>
              </a:r>
              <a:endParaRPr lang="en-US" altLang="zh-CN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47453" y="2749135"/>
              <a:ext cx="751779" cy="27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accent1"/>
                  </a:solidFill>
                </a:rPr>
                <a:t>2018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985760" y="2128520"/>
            <a:ext cx="2042795" cy="47625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9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月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推出AlgoX，提供算法交易服务</a:t>
            </a:r>
          </a:p>
          <a:p>
            <a:pPr marL="171450" indent="-17145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91675" y="4139565"/>
            <a:ext cx="2139950" cy="116649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3月作为先锋机构参加上交所期权流式网关联合攻关小组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7月日交易量突破400亿，股基交易量突破300亿，交易型资产突破540亿</a:t>
            </a:r>
          </a:p>
        </p:txBody>
      </p:sp>
      <p:sp>
        <p:nvSpPr>
          <p:cNvPr id="6" name="圆角右箭头 5"/>
          <p:cNvSpPr/>
          <p:nvPr/>
        </p:nvSpPr>
        <p:spPr>
          <a:xfrm rot="5400000">
            <a:off x="854158" y="2643393"/>
            <a:ext cx="533186" cy="1756560"/>
          </a:xfrm>
          <a:prstGeom prst="bentArrow">
            <a:avLst/>
          </a:prstGeom>
          <a:solidFill>
            <a:schemeClr val="accent5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14305" y="3259532"/>
            <a:ext cx="2603021" cy="132996"/>
          </a:xfrm>
          <a:prstGeom prst="rect">
            <a:avLst/>
          </a:prstGeom>
          <a:solidFill>
            <a:schemeClr val="accent6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6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圆角右箭头 46"/>
          <p:cNvSpPr/>
          <p:nvPr/>
        </p:nvSpPr>
        <p:spPr>
          <a:xfrm rot="5400000">
            <a:off x="9120677" y="2645298"/>
            <a:ext cx="533186" cy="1756560"/>
          </a:xfrm>
          <a:prstGeom prst="bentArrow">
            <a:avLst/>
          </a:prstGeom>
          <a:solidFill>
            <a:schemeClr val="accent3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3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20828" y="3821430"/>
            <a:ext cx="68834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  <a:sym typeface="+mn-ea"/>
              </a:rPr>
              <a:t>2015</a:t>
            </a:r>
            <a:endParaRPr lang="en-US" altLang="zh-CN" sz="1200" b="1" dirty="0">
              <a:solidFill>
                <a:schemeClr val="accent4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6713" y="4027805"/>
            <a:ext cx="1536065" cy="53340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</a:rPr>
              <a:t>月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项目启动</a:t>
            </a:r>
          </a:p>
        </p:txBody>
      </p:sp>
      <p:sp>
        <p:nvSpPr>
          <p:cNvPr id="51" name="矩形 50"/>
          <p:cNvSpPr/>
          <p:nvPr/>
        </p:nvSpPr>
        <p:spPr>
          <a:xfrm>
            <a:off x="2350770" y="1930616"/>
            <a:ext cx="1950720" cy="104330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</a:rPr>
              <a:t>月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XTPv1.0上线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12</a:t>
            </a:r>
            <a:r>
              <a:rPr lang="zh-CN" altLang="en-US" sz="1100" dirty="0">
                <a:solidFill>
                  <a:schemeClr val="bg2">
                    <a:lumMod val="10000"/>
                  </a:schemeClr>
                </a:solidFill>
              </a:rPr>
              <a:t>月</a:t>
            </a: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支持Level2行情，第一个实盘客户落地</a:t>
            </a:r>
          </a:p>
        </p:txBody>
      </p:sp>
      <p:sp>
        <p:nvSpPr>
          <p:cNvPr id="52" name="矩形 51"/>
          <p:cNvSpPr/>
          <p:nvPr/>
        </p:nvSpPr>
        <p:spPr>
          <a:xfrm>
            <a:off x="3700780" y="4075646"/>
            <a:ext cx="1989455" cy="77851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3月跨平台客户端上线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12月关键迭代版本上线，支持ETF极速申赎</a:t>
            </a:r>
          </a:p>
          <a:p>
            <a:pPr marL="171450" indent="-17145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82565" y="1931035"/>
            <a:ext cx="2063750" cy="73152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4月关键迭代版本上线，支持期权极速交易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6月推出专业客户端SmartX</a:t>
            </a:r>
          </a:p>
          <a:p>
            <a:pPr marL="171450" indent="-17145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76290" y="4081995"/>
            <a:ext cx="3524885" cy="154495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3月加入上交所与intel联合成立的fpga低延迟实验室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5月关键迭代版本上线，支持融资融券业务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8月100亿日均交易量，200万笔日均交易笔数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10月推出RiskX，提供极致的资方前端风控功能</a:t>
            </a:r>
          </a:p>
          <a:p>
            <a:pPr marL="171450" indent="-1714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</a:rPr>
              <a:t>11月作为初始会员加入深交所产品技术联盟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849925" y="3861711"/>
            <a:ext cx="556042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3"/>
                </a:solidFill>
                <a:sym typeface="+mn-ea"/>
              </a:rPr>
              <a:t>2021</a:t>
            </a:r>
            <a:endParaRPr lang="en-US" altLang="zh-CN" sz="1200" b="1" dirty="0">
              <a:solidFill>
                <a:schemeClr val="accent3"/>
              </a:solidFill>
            </a:endParaRPr>
          </a:p>
        </p:txBody>
      </p:sp>
      <p:sp>
        <p:nvSpPr>
          <p:cNvPr id="2" name="ïṩ1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XTP</a:t>
            </a:r>
            <a:r>
              <a:rPr lang="zh-CN" altLang="en-US"/>
              <a:t>发展历程</a:t>
            </a:r>
          </a:p>
        </p:txBody>
      </p:sp>
      <p:sp>
        <p:nvSpPr>
          <p:cNvPr id="7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ṩ1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XTP服务生态圈</a:t>
            </a:r>
            <a:endParaRPr lang="en-US" altLang="zh-CN" dirty="0"/>
          </a:p>
        </p:txBody>
      </p:sp>
      <p:sp>
        <p:nvSpPr>
          <p:cNvPr id="5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51" descr="图示&#10;&#10;描述已自动生成"/>
          <p:cNvPicPr>
            <a:picLocks noChangeAspect="1"/>
          </p:cNvPicPr>
          <p:nvPr/>
        </p:nvPicPr>
        <p:blipFill>
          <a:blip r:embed="rId3"/>
          <a:srcRect r="2448"/>
          <a:stretch>
            <a:fillRect/>
          </a:stretch>
        </p:blipFill>
        <p:spPr>
          <a:xfrm>
            <a:off x="1214755" y="1273810"/>
            <a:ext cx="9645650" cy="55060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791335" y="1769745"/>
            <a:ext cx="1883410" cy="1883410"/>
            <a:chOff x="1110" y="3771"/>
            <a:chExt cx="3418" cy="3418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1110" y="3771"/>
              <a:ext cx="3419" cy="3419"/>
              <a:chOff x="4226" y="503"/>
              <a:chExt cx="2610" cy="261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226" y="503"/>
                <a:ext cx="2610" cy="2610"/>
                <a:chOff x="8260" y="7017"/>
                <a:chExt cx="2610" cy="2610"/>
              </a:xfrm>
            </p:grpSpPr>
            <p:sp>
              <p:nvSpPr>
                <p:cNvPr id="5" name="圆角矩形 4"/>
                <p:cNvSpPr>
                  <a:spLocks noChangeAspect="1"/>
                </p:cNvSpPr>
                <p:nvPr/>
              </p:nvSpPr>
              <p:spPr>
                <a:xfrm>
                  <a:off x="8260" y="7017"/>
                  <a:ext cx="2168" cy="2169"/>
                </a:xfrm>
                <a:prstGeom prst="roundRect">
                  <a:avLst/>
                </a:prstGeom>
                <a:solidFill>
                  <a:schemeClr val="bg1">
                    <a:alpha val="86000"/>
                  </a:schemeClr>
                </a:soli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8701" y="7458"/>
                  <a:ext cx="2169" cy="2169"/>
                </a:xfrm>
                <a:prstGeom prst="roundRect">
                  <a:avLst>
                    <a:gd name="adj" fmla="val 19381"/>
                  </a:avLst>
                </a:prstGeom>
                <a:solidFill>
                  <a:schemeClr val="accent1">
                    <a:lumMod val="50000"/>
                    <a:alpha val="35000"/>
                  </a:schemeClr>
                </a:solidFill>
                <a:ln>
                  <a:noFill/>
                </a:ln>
                <a:effectLst>
                  <a:softEdge rad="381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圆角矩形 8"/>
              <p:cNvSpPr/>
              <p:nvPr/>
            </p:nvSpPr>
            <p:spPr>
              <a:xfrm>
                <a:off x="4691" y="968"/>
                <a:ext cx="1703" cy="1704"/>
              </a:xfrm>
              <a:prstGeom prst="roundRect">
                <a:avLst>
                  <a:gd name="adj" fmla="val 149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4" name=" 134"/>
            <p:cNvSpPr>
              <a:spLocks noChangeAspect="1"/>
            </p:cNvSpPr>
            <p:nvPr/>
          </p:nvSpPr>
          <p:spPr>
            <a:xfrm>
              <a:off x="1985" y="4904"/>
              <a:ext cx="1689" cy="1139"/>
            </a:xfrm>
            <a:custGeom>
              <a:avLst/>
              <a:gdLst>
                <a:gd name="connsiteX0" fmla="*/ 1720704 w 1721074"/>
                <a:gd name="connsiteY0" fmla="*/ 0 h 1180530"/>
                <a:gd name="connsiteX1" fmla="*/ 1721074 w 1721074"/>
                <a:gd name="connsiteY1" fmla="*/ 328961 h 1180530"/>
                <a:gd name="connsiteX2" fmla="*/ 1609393 w 1721074"/>
                <a:gd name="connsiteY2" fmla="*/ 253106 h 1180530"/>
                <a:gd name="connsiteX3" fmla="*/ 1153934 w 1721074"/>
                <a:gd name="connsiteY3" fmla="*/ 933995 h 1180530"/>
                <a:gd name="connsiteX4" fmla="*/ 899597 w 1721074"/>
                <a:gd name="connsiteY4" fmla="*/ 519521 h 1180530"/>
                <a:gd name="connsiteX5" fmla="*/ 532223 w 1721074"/>
                <a:gd name="connsiteY5" fmla="*/ 1009354 h 1180530"/>
                <a:gd name="connsiteX6" fmla="*/ 292016 w 1721074"/>
                <a:gd name="connsiteY6" fmla="*/ 792697 h 1180530"/>
                <a:gd name="connsiteX7" fmla="*/ 0 w 1721074"/>
                <a:gd name="connsiteY7" fmla="*/ 1180530 h 1180530"/>
                <a:gd name="connsiteX8" fmla="*/ 0 w 1721074"/>
                <a:gd name="connsiteY8" fmla="*/ 996382 h 1180530"/>
                <a:gd name="connsiteX9" fmla="*/ 277886 w 1721074"/>
                <a:gd name="connsiteY9" fmla="*/ 613720 h 1180530"/>
                <a:gd name="connsiteX10" fmla="*/ 503963 w 1721074"/>
                <a:gd name="connsiteY10" fmla="*/ 839796 h 1180530"/>
                <a:gd name="connsiteX11" fmla="*/ 923147 w 1721074"/>
                <a:gd name="connsiteY11" fmla="*/ 316994 h 1180530"/>
                <a:gd name="connsiteX12" fmla="*/ 1158644 w 1721074"/>
                <a:gd name="connsiteY12" fmla="*/ 731468 h 1180530"/>
                <a:gd name="connsiteX13" fmla="*/ 1529274 w 1721074"/>
                <a:gd name="connsiteY13" fmla="*/ 198688 h 1180530"/>
                <a:gd name="connsiteX14" fmla="*/ 1414772 w 1721074"/>
                <a:gd name="connsiteY14" fmla="*/ 120917 h 118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1074" h="1180530">
                  <a:moveTo>
                    <a:pt x="1720704" y="0"/>
                  </a:moveTo>
                  <a:lnTo>
                    <a:pt x="1721074" y="328961"/>
                  </a:lnTo>
                  <a:lnTo>
                    <a:pt x="1609393" y="253106"/>
                  </a:lnTo>
                  <a:lnTo>
                    <a:pt x="1153934" y="933995"/>
                  </a:lnTo>
                  <a:lnTo>
                    <a:pt x="899597" y="519521"/>
                  </a:lnTo>
                  <a:lnTo>
                    <a:pt x="532223" y="1009354"/>
                  </a:lnTo>
                  <a:lnTo>
                    <a:pt x="292016" y="792697"/>
                  </a:lnTo>
                  <a:lnTo>
                    <a:pt x="0" y="1180530"/>
                  </a:lnTo>
                  <a:lnTo>
                    <a:pt x="0" y="996382"/>
                  </a:lnTo>
                  <a:lnTo>
                    <a:pt x="277886" y="613720"/>
                  </a:lnTo>
                  <a:lnTo>
                    <a:pt x="503963" y="839796"/>
                  </a:lnTo>
                  <a:lnTo>
                    <a:pt x="923147" y="316994"/>
                  </a:lnTo>
                  <a:lnTo>
                    <a:pt x="1158644" y="731468"/>
                  </a:lnTo>
                  <a:lnTo>
                    <a:pt x="1529274" y="198688"/>
                  </a:lnTo>
                  <a:lnTo>
                    <a:pt x="1414772" y="1209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01600" dist="50800" dir="135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37330" y="1775460"/>
            <a:ext cx="1874520" cy="1874520"/>
            <a:chOff x="5566" y="3771"/>
            <a:chExt cx="3402" cy="3402"/>
          </a:xfrm>
        </p:grpSpPr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>
              <a:off x="5566" y="3771"/>
              <a:ext cx="3402" cy="3402"/>
              <a:chOff x="4226" y="503"/>
              <a:chExt cx="2610" cy="261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226" y="503"/>
                <a:ext cx="2610" cy="2610"/>
                <a:chOff x="8260" y="7017"/>
                <a:chExt cx="2610" cy="2610"/>
              </a:xfrm>
            </p:grpSpPr>
            <p:sp>
              <p:nvSpPr>
                <p:cNvPr id="21" name="圆角矩形 20"/>
                <p:cNvSpPr>
                  <a:spLocks noChangeAspect="1"/>
                </p:cNvSpPr>
                <p:nvPr/>
              </p:nvSpPr>
              <p:spPr>
                <a:xfrm>
                  <a:off x="8260" y="7017"/>
                  <a:ext cx="2168" cy="2169"/>
                </a:xfrm>
                <a:prstGeom prst="roundRect">
                  <a:avLst/>
                </a:prstGeom>
                <a:solidFill>
                  <a:schemeClr val="bg1">
                    <a:alpha val="86000"/>
                  </a:schemeClr>
                </a:soli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8701" y="7458"/>
                  <a:ext cx="2169" cy="2169"/>
                </a:xfrm>
                <a:prstGeom prst="roundRect">
                  <a:avLst>
                    <a:gd name="adj" fmla="val 19381"/>
                  </a:avLst>
                </a:prstGeom>
                <a:solidFill>
                  <a:schemeClr val="accent1">
                    <a:lumMod val="50000"/>
                    <a:alpha val="33000"/>
                  </a:schemeClr>
                </a:solidFill>
                <a:ln>
                  <a:noFill/>
                </a:ln>
                <a:effectLst>
                  <a:softEdge rad="381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圆角矩形 22"/>
              <p:cNvSpPr/>
              <p:nvPr/>
            </p:nvSpPr>
            <p:spPr>
              <a:xfrm>
                <a:off x="4691" y="968"/>
                <a:ext cx="1703" cy="1704"/>
              </a:xfrm>
              <a:prstGeom prst="roundRect">
                <a:avLst>
                  <a:gd name="adj" fmla="val 149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50" name=" 2050"/>
            <p:cNvSpPr>
              <a:spLocks noChangeAspect="1"/>
            </p:cNvSpPr>
            <p:nvPr/>
          </p:nvSpPr>
          <p:spPr bwMode="auto">
            <a:xfrm>
              <a:off x="6556" y="4864"/>
              <a:ext cx="1452" cy="1247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01600" dist="50800" dir="135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68580" tIns="34290" rIns="68580" bIns="3429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74435" y="1775460"/>
            <a:ext cx="1874520" cy="1874520"/>
            <a:chOff x="10086" y="3787"/>
            <a:chExt cx="3402" cy="3402"/>
          </a:xfrm>
        </p:grpSpPr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10086" y="3787"/>
              <a:ext cx="3402" cy="3402"/>
              <a:chOff x="4226" y="503"/>
              <a:chExt cx="2610" cy="261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226" y="503"/>
                <a:ext cx="2610" cy="2610"/>
                <a:chOff x="8260" y="7017"/>
                <a:chExt cx="2610" cy="2610"/>
              </a:xfrm>
            </p:grpSpPr>
            <p:sp>
              <p:nvSpPr>
                <p:cNvPr id="28" name="圆角矩形 27"/>
                <p:cNvSpPr>
                  <a:spLocks noChangeAspect="1"/>
                </p:cNvSpPr>
                <p:nvPr/>
              </p:nvSpPr>
              <p:spPr>
                <a:xfrm>
                  <a:off x="8260" y="7017"/>
                  <a:ext cx="2168" cy="2169"/>
                </a:xfrm>
                <a:prstGeom prst="roundRect">
                  <a:avLst/>
                </a:prstGeom>
                <a:solidFill>
                  <a:schemeClr val="bg1">
                    <a:alpha val="86000"/>
                  </a:schemeClr>
                </a:soli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8701" y="7458"/>
                  <a:ext cx="2169" cy="2169"/>
                </a:xfrm>
                <a:prstGeom prst="roundRect">
                  <a:avLst>
                    <a:gd name="adj" fmla="val 19381"/>
                  </a:avLst>
                </a:prstGeom>
                <a:solidFill>
                  <a:schemeClr val="accent1">
                    <a:lumMod val="50000"/>
                    <a:alpha val="27000"/>
                  </a:schemeClr>
                </a:solidFill>
                <a:ln>
                  <a:noFill/>
                </a:ln>
                <a:effectLst>
                  <a:softEdge rad="381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>
                <a:off x="4691" y="968"/>
                <a:ext cx="1703" cy="1704"/>
              </a:xfrm>
              <a:prstGeom prst="roundRect">
                <a:avLst>
                  <a:gd name="adj" fmla="val 149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 27"/>
            <p:cNvSpPr>
              <a:spLocks noChangeAspect="1"/>
            </p:cNvSpPr>
            <p:nvPr/>
          </p:nvSpPr>
          <p:spPr bwMode="auto">
            <a:xfrm>
              <a:off x="11036" y="4848"/>
              <a:ext cx="1531" cy="126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01600" dist="50800" dir="135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68580" tIns="34290" rIns="68580" bIns="3429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511540" y="1775460"/>
            <a:ext cx="1874520" cy="1874520"/>
            <a:chOff x="14064" y="3777"/>
            <a:chExt cx="3402" cy="3402"/>
          </a:xfrm>
        </p:grpSpPr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14064" y="3777"/>
              <a:ext cx="3402" cy="3402"/>
              <a:chOff x="4226" y="503"/>
              <a:chExt cx="2610" cy="261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4226" y="503"/>
                <a:ext cx="2610" cy="2610"/>
                <a:chOff x="8260" y="7017"/>
                <a:chExt cx="2610" cy="2610"/>
              </a:xfrm>
            </p:grpSpPr>
            <p:sp>
              <p:nvSpPr>
                <p:cNvPr id="34" name="圆角矩形 33"/>
                <p:cNvSpPr>
                  <a:spLocks noChangeAspect="1"/>
                </p:cNvSpPr>
                <p:nvPr/>
              </p:nvSpPr>
              <p:spPr>
                <a:xfrm>
                  <a:off x="8260" y="7017"/>
                  <a:ext cx="2168" cy="2169"/>
                </a:xfrm>
                <a:prstGeom prst="roundRect">
                  <a:avLst/>
                </a:prstGeom>
                <a:solidFill>
                  <a:schemeClr val="bg1">
                    <a:alpha val="86000"/>
                  </a:schemeClr>
                </a:soli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圆角矩形 38"/>
                <p:cNvSpPr/>
                <p:nvPr/>
              </p:nvSpPr>
              <p:spPr>
                <a:xfrm>
                  <a:off x="8701" y="7458"/>
                  <a:ext cx="2169" cy="2169"/>
                </a:xfrm>
                <a:prstGeom prst="roundRect">
                  <a:avLst>
                    <a:gd name="adj" fmla="val 19381"/>
                  </a:avLst>
                </a:prstGeom>
                <a:solidFill>
                  <a:schemeClr val="accent1">
                    <a:lumMod val="50000"/>
                    <a:alpha val="33000"/>
                  </a:schemeClr>
                </a:solidFill>
                <a:ln>
                  <a:noFill/>
                </a:ln>
                <a:effectLst>
                  <a:softEdge rad="381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4691" y="968"/>
                <a:ext cx="1703" cy="1704"/>
              </a:xfrm>
              <a:prstGeom prst="roundRect">
                <a:avLst>
                  <a:gd name="adj" fmla="val 149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 34"/>
            <p:cNvSpPr>
              <a:spLocks noChangeAspect="1"/>
            </p:cNvSpPr>
            <p:nvPr/>
          </p:nvSpPr>
          <p:spPr bwMode="auto">
            <a:xfrm>
              <a:off x="15242" y="4724"/>
              <a:ext cx="1077" cy="1352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27000" dist="63500" dir="13500000">
                <a:schemeClr val="bg2">
                  <a:lumMod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68580" tIns="34290" rIns="68580" bIns="34290" numCol="1" spcCol="0" rtlCol="0" fromWordArt="0" anchor="ctr" anchorCtr="0" forceAA="0" compatLnSpc="1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+mn-ea"/>
              </a:endParaRPr>
            </a:p>
          </p:txBody>
        </p:sp>
      </p:grpSp>
      <p:sp>
        <p:nvSpPr>
          <p:cNvPr id="200" name="object 10"/>
          <p:cNvSpPr txBox="1"/>
          <p:nvPr/>
        </p:nvSpPr>
        <p:spPr>
          <a:xfrm>
            <a:off x="1982470" y="4087495"/>
            <a:ext cx="1487170" cy="307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4600" b="1" spc="15">
                <a:solidFill>
                  <a:srgbClr val="FEAE00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/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极速</a:t>
            </a:r>
            <a:r>
              <a:rPr lang="zh-CN"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</a:p>
        </p:txBody>
      </p:sp>
      <p:sp>
        <p:nvSpPr>
          <p:cNvPr id="214" name="object 24"/>
          <p:cNvSpPr txBox="1"/>
          <p:nvPr/>
        </p:nvSpPr>
        <p:spPr>
          <a:xfrm>
            <a:off x="2033270" y="4490085"/>
            <a:ext cx="1391285" cy="5511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marR="5080" indent="12700">
              <a:lnSpc>
                <a:spcPct val="118000"/>
              </a:lnSpc>
              <a:defRPr sz="3100" spc="30">
                <a:solidFill>
                  <a:srgbClr val="FFFFFF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苹方 常规" panose="020B0300000000000000" charset="-122"/>
              </a:rPr>
              <a:t>极速信号</a:t>
            </a:r>
          </a:p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苹方 常规" panose="020B0300000000000000" charset="-122"/>
              </a:rPr>
              <a:t>深度定制</a:t>
            </a:r>
          </a:p>
        </p:txBody>
      </p:sp>
      <p:sp>
        <p:nvSpPr>
          <p:cNvPr id="52" name="object 10"/>
          <p:cNvSpPr txBox="1"/>
          <p:nvPr/>
        </p:nvSpPr>
        <p:spPr>
          <a:xfrm>
            <a:off x="4226560" y="4087495"/>
            <a:ext cx="1487170" cy="307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4600" b="1" spc="15">
                <a:solidFill>
                  <a:srgbClr val="FEAE00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/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极速交易</a:t>
            </a:r>
          </a:p>
        </p:txBody>
      </p:sp>
      <p:sp>
        <p:nvSpPr>
          <p:cNvPr id="54" name="object 24"/>
          <p:cNvSpPr txBox="1"/>
          <p:nvPr/>
        </p:nvSpPr>
        <p:spPr>
          <a:xfrm>
            <a:off x="4272280" y="4490085"/>
            <a:ext cx="1391285" cy="5511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marR="5080" indent="12700">
              <a:lnSpc>
                <a:spcPct val="118000"/>
              </a:lnSpc>
              <a:defRPr sz="3100" spc="30">
                <a:solidFill>
                  <a:srgbClr val="FFFFFF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极客理念 </a:t>
            </a:r>
          </a:p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极致速度</a:t>
            </a:r>
          </a:p>
        </p:txBody>
      </p:sp>
      <p:sp>
        <p:nvSpPr>
          <p:cNvPr id="55" name="object 10"/>
          <p:cNvSpPr txBox="1"/>
          <p:nvPr/>
        </p:nvSpPr>
        <p:spPr>
          <a:xfrm>
            <a:off x="6470650" y="4087495"/>
            <a:ext cx="1487170" cy="307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indent="12700">
              <a:spcBef>
                <a:spcPts val="100"/>
              </a:spcBef>
              <a:defRPr sz="4600" b="1" spc="15">
                <a:solidFill>
                  <a:srgbClr val="FEAE00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/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极致</a:t>
            </a:r>
            <a:r>
              <a:rPr lang="zh-CN"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</a:t>
            </a:r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</a:t>
            </a:r>
          </a:p>
        </p:txBody>
      </p:sp>
      <p:sp>
        <p:nvSpPr>
          <p:cNvPr id="56" name="object 24"/>
          <p:cNvSpPr txBox="1"/>
          <p:nvPr/>
        </p:nvSpPr>
        <p:spPr>
          <a:xfrm>
            <a:off x="6511290" y="4490085"/>
            <a:ext cx="1391285" cy="5511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marR="5080" indent="12700">
              <a:lnSpc>
                <a:spcPct val="118000"/>
              </a:lnSpc>
              <a:defRPr sz="3100" spc="30">
                <a:solidFill>
                  <a:srgbClr val="FFFFFF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⻛控⾄上 </a:t>
            </a:r>
          </a:p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保驾护航</a:t>
            </a:r>
          </a:p>
        </p:txBody>
      </p:sp>
      <p:sp>
        <p:nvSpPr>
          <p:cNvPr id="58" name="object 10"/>
          <p:cNvSpPr txBox="1"/>
          <p:nvPr/>
        </p:nvSpPr>
        <p:spPr>
          <a:xfrm>
            <a:off x="8714740" y="4087495"/>
            <a:ext cx="1487170" cy="307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4600" b="1" spc="15">
                <a:solidFill>
                  <a:srgbClr val="FEAE00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/>
            <a:r>
              <a:rPr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极简接</a:t>
            </a:r>
            <a:r>
              <a:rPr lang="zh-CN" sz="2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口</a:t>
            </a:r>
          </a:p>
        </p:txBody>
      </p:sp>
      <p:sp>
        <p:nvSpPr>
          <p:cNvPr id="59" name="object 24"/>
          <p:cNvSpPr txBox="1"/>
          <p:nvPr/>
        </p:nvSpPr>
        <p:spPr>
          <a:xfrm>
            <a:off x="8750300" y="4490085"/>
            <a:ext cx="1391285" cy="55118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marR="5080" indent="12700">
              <a:lnSpc>
                <a:spcPct val="118000"/>
              </a:lnSpc>
              <a:defRPr sz="3100" spc="30">
                <a:solidFill>
                  <a:srgbClr val="FFFFFF"/>
                </a:solidFill>
                <a:latin typeface="Microsoft JhengHei UI" panose="020B0604030504040204" charset="-120"/>
                <a:ea typeface="Microsoft JhengHei UI" panose="020B0604030504040204" charset="-120"/>
                <a:cs typeface="Microsoft JhengHei UI" panose="020B0604030504040204" charset="-120"/>
                <a:sym typeface="Microsoft JhengHei UI" panose="020B0604030504040204" charset="-120"/>
              </a:defRPr>
            </a:lvl1pPr>
          </a:lstStyle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兼容友商 </a:t>
            </a:r>
          </a:p>
          <a:p>
            <a:pPr algn="ctr">
              <a:lnSpc>
                <a:spcPct val="128000"/>
              </a:lnSpc>
            </a:pPr>
            <a:r>
              <a:rPr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简洁⾼效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46518" y="3724275"/>
            <a:ext cx="94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606040" y="3609975"/>
            <a:ext cx="240030" cy="24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46320" y="3604260"/>
            <a:ext cx="240030" cy="24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86600" y="3604260"/>
            <a:ext cx="240030" cy="24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26880" y="3604260"/>
            <a:ext cx="240030" cy="24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ïṩ1ïďe"/>
          <p:cNvSpPr>
            <a:spLocks noGrp="1"/>
          </p:cNvSpPr>
          <p:nvPr>
            <p:ph type="title" idx="4294967295"/>
          </p:nvPr>
        </p:nvSpPr>
        <p:spPr>
          <a:xfrm>
            <a:off x="667385" y="41275"/>
            <a:ext cx="10858500" cy="1028700"/>
          </a:xfrm>
        </p:spPr>
        <p:txBody>
          <a:bodyPr/>
          <a:lstStyle/>
          <a:p>
            <a:r>
              <a:rPr lang="en-US" altLang="zh-CN" dirty="0" err="1"/>
              <a:t>XTP拥有极速的系统、友好的接口</a:t>
            </a:r>
            <a:endParaRPr lang="en-US" altLang="zh-CN" dirty="0"/>
          </a:p>
        </p:txBody>
      </p:sp>
      <p:sp>
        <p:nvSpPr>
          <p:cNvPr id="16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ḷ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líďe"/>
          <p:cNvSpPr>
            <a:spLocks noGrp="1"/>
          </p:cNvSpPr>
          <p:nvPr>
            <p:ph type="title"/>
          </p:nvPr>
        </p:nvSpPr>
        <p:spPr>
          <a:xfrm>
            <a:off x="4908554" y="2751143"/>
            <a:ext cx="5677105" cy="1133475"/>
          </a:xfrm>
        </p:spPr>
        <p:txBody>
          <a:bodyPr/>
          <a:lstStyle/>
          <a:p>
            <a:r>
              <a:rPr lang="zh-CN" altLang="en-US" sz="3200" dirty="0"/>
              <a:t>框架组成</a:t>
            </a:r>
          </a:p>
        </p:txBody>
      </p:sp>
      <p:sp>
        <p:nvSpPr>
          <p:cNvPr id="8" name="ïśḻïďe"/>
          <p:cNvSpPr txBox="1"/>
          <p:nvPr/>
        </p:nvSpPr>
        <p:spPr>
          <a:xfrm>
            <a:off x="5024230" y="2279196"/>
            <a:ext cx="768421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9" name="íṣḻïdê"/>
          <p:cNvGrpSpPr/>
          <p:nvPr/>
        </p:nvGrpSpPr>
        <p:grpSpPr>
          <a:xfrm>
            <a:off x="11131562" y="613412"/>
            <a:ext cx="366072" cy="147640"/>
            <a:chOff x="11134663" y="662990"/>
            <a:chExt cx="331532" cy="118335"/>
          </a:xfrm>
        </p:grpSpPr>
        <p:cxnSp>
          <p:nvCxnSpPr>
            <p:cNvPr id="10" name="íşḻïḋé"/>
            <p:cNvCxnSpPr/>
            <p:nvPr/>
          </p:nvCxnSpPr>
          <p:spPr>
            <a:xfrm>
              <a:off x="11134663" y="662990"/>
              <a:ext cx="331532" cy="0"/>
            </a:xfrm>
            <a:prstGeom prst="line">
              <a:avLst/>
            </a:prstGeom>
            <a:ln w="38100" cap="flat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ṥḷïḋé"/>
            <p:cNvCxnSpPr/>
            <p:nvPr/>
          </p:nvCxnSpPr>
          <p:spPr>
            <a:xfrm>
              <a:off x="11299420" y="781325"/>
              <a:ext cx="166775" cy="0"/>
            </a:xfrm>
            <a:prstGeom prst="line">
              <a:avLst/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ṩ1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系统应用架构</a:t>
            </a:r>
          </a:p>
        </p:txBody>
      </p:sp>
      <p:sp>
        <p:nvSpPr>
          <p:cNvPr id="5" name="iconfont-1191-866882"/>
          <p:cNvSpPr/>
          <p:nvPr/>
        </p:nvSpPr>
        <p:spPr>
          <a:xfrm>
            <a:off x="205740" y="587375"/>
            <a:ext cx="403860" cy="370840"/>
          </a:xfrm>
          <a:custGeom>
            <a:avLst/>
            <a:gdLst>
              <a:gd name="T0" fmla="*/ 7771 w 7777"/>
              <a:gd name="T1" fmla="*/ 330 h 7778"/>
              <a:gd name="T2" fmla="*/ 7495 w 7777"/>
              <a:gd name="T3" fmla="*/ 23 h 7778"/>
              <a:gd name="T4" fmla="*/ 7388 w 7777"/>
              <a:gd name="T5" fmla="*/ 9 h 7778"/>
              <a:gd name="T6" fmla="*/ 7387 w 7777"/>
              <a:gd name="T7" fmla="*/ 9 h 7778"/>
              <a:gd name="T8" fmla="*/ 88 w 7777"/>
              <a:gd name="T9" fmla="*/ 3432 h 7778"/>
              <a:gd name="T10" fmla="*/ 47 w 7777"/>
              <a:gd name="T11" fmla="*/ 3499 h 7778"/>
              <a:gd name="T12" fmla="*/ 15 w 7777"/>
              <a:gd name="T13" fmla="*/ 3798 h 7778"/>
              <a:gd name="T14" fmla="*/ 44 w 7777"/>
              <a:gd name="T15" fmla="*/ 3905 h 7778"/>
              <a:gd name="T16" fmla="*/ 80 w 7777"/>
              <a:gd name="T17" fmla="*/ 3954 h 7778"/>
              <a:gd name="T18" fmla="*/ 2584 w 7777"/>
              <a:gd name="T19" fmla="*/ 5208 h 7778"/>
              <a:gd name="T20" fmla="*/ 3837 w 7777"/>
              <a:gd name="T21" fmla="*/ 7719 h 7778"/>
              <a:gd name="T22" fmla="*/ 3945 w 7777"/>
              <a:gd name="T23" fmla="*/ 7759 h 7778"/>
              <a:gd name="T24" fmla="*/ 4262 w 7777"/>
              <a:gd name="T25" fmla="*/ 7753 h 7778"/>
              <a:gd name="T26" fmla="*/ 4358 w 7777"/>
              <a:gd name="T27" fmla="*/ 7712 h 7778"/>
              <a:gd name="T28" fmla="*/ 7772 w 7777"/>
              <a:gd name="T29" fmla="*/ 394 h 7778"/>
              <a:gd name="T30" fmla="*/ 7771 w 7777"/>
              <a:gd name="T31" fmla="*/ 330 h 7778"/>
              <a:gd name="T32" fmla="*/ 2685 w 7777"/>
              <a:gd name="T33" fmla="*/ 4551 h 7778"/>
              <a:gd name="T34" fmla="*/ 1204 w 7777"/>
              <a:gd name="T35" fmla="*/ 3809 h 7778"/>
              <a:gd name="T36" fmla="*/ 1151 w 7777"/>
              <a:gd name="T37" fmla="*/ 3662 h 7778"/>
              <a:gd name="T38" fmla="*/ 1207 w 7777"/>
              <a:gd name="T39" fmla="*/ 3605 h 7778"/>
              <a:gd name="T40" fmla="*/ 5962 w 7777"/>
              <a:gd name="T41" fmla="*/ 1375 h 7778"/>
              <a:gd name="T42" fmla="*/ 2815 w 7777"/>
              <a:gd name="T43" fmla="*/ 4530 h 7778"/>
              <a:gd name="T44" fmla="*/ 2685 w 7777"/>
              <a:gd name="T45" fmla="*/ 4551 h 7778"/>
              <a:gd name="T46" fmla="*/ 6409 w 7777"/>
              <a:gd name="T47" fmla="*/ 1822 h 7778"/>
              <a:gd name="T48" fmla="*/ 4184 w 7777"/>
              <a:gd name="T49" fmla="*/ 6591 h 7778"/>
              <a:gd name="T50" fmla="*/ 3980 w 7777"/>
              <a:gd name="T51" fmla="*/ 6593 h 7778"/>
              <a:gd name="T52" fmla="*/ 3240 w 7777"/>
              <a:gd name="T53" fmla="*/ 5108 h 7778"/>
              <a:gd name="T54" fmla="*/ 3239 w 7777"/>
              <a:gd name="T55" fmla="*/ 5010 h 7778"/>
              <a:gd name="T56" fmla="*/ 3257 w 7777"/>
              <a:gd name="T57" fmla="*/ 4982 h 7778"/>
              <a:gd name="T58" fmla="*/ 3261 w 7777"/>
              <a:gd name="T59" fmla="*/ 4978 h 7778"/>
              <a:gd name="T60" fmla="*/ 6409 w 7777"/>
              <a:gd name="T61" fmla="*/ 1822 h 7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77" h="7778">
                <a:moveTo>
                  <a:pt x="7771" y="330"/>
                </a:moveTo>
                <a:cubicBezTo>
                  <a:pt x="7745" y="184"/>
                  <a:pt x="7636" y="68"/>
                  <a:pt x="7495" y="23"/>
                </a:cubicBezTo>
                <a:cubicBezTo>
                  <a:pt x="7448" y="9"/>
                  <a:pt x="7406" y="0"/>
                  <a:pt x="7388" y="9"/>
                </a:cubicBezTo>
                <a:lnTo>
                  <a:pt x="7387" y="9"/>
                </a:lnTo>
                <a:lnTo>
                  <a:pt x="88" y="3432"/>
                </a:lnTo>
                <a:cubicBezTo>
                  <a:pt x="74" y="3438"/>
                  <a:pt x="59" y="3466"/>
                  <a:pt x="47" y="3499"/>
                </a:cubicBezTo>
                <a:cubicBezTo>
                  <a:pt x="10" y="3594"/>
                  <a:pt x="0" y="3697"/>
                  <a:pt x="15" y="3798"/>
                </a:cubicBezTo>
                <a:cubicBezTo>
                  <a:pt x="20" y="3838"/>
                  <a:pt x="29" y="3878"/>
                  <a:pt x="44" y="3905"/>
                </a:cubicBezTo>
                <a:cubicBezTo>
                  <a:pt x="56" y="3929"/>
                  <a:pt x="69" y="3948"/>
                  <a:pt x="80" y="3954"/>
                </a:cubicBezTo>
                <a:lnTo>
                  <a:pt x="2584" y="5208"/>
                </a:lnTo>
                <a:lnTo>
                  <a:pt x="3837" y="7719"/>
                </a:lnTo>
                <a:cubicBezTo>
                  <a:pt x="3845" y="7736"/>
                  <a:pt x="3893" y="7749"/>
                  <a:pt x="3945" y="7759"/>
                </a:cubicBezTo>
                <a:cubicBezTo>
                  <a:pt x="4050" y="7778"/>
                  <a:pt x="4158" y="7777"/>
                  <a:pt x="4262" y="7753"/>
                </a:cubicBezTo>
                <a:cubicBezTo>
                  <a:pt x="4310" y="7743"/>
                  <a:pt x="4350" y="7728"/>
                  <a:pt x="4358" y="7712"/>
                </a:cubicBezTo>
                <a:lnTo>
                  <a:pt x="7772" y="394"/>
                </a:lnTo>
                <a:cubicBezTo>
                  <a:pt x="7777" y="381"/>
                  <a:pt x="7777" y="358"/>
                  <a:pt x="7771" y="330"/>
                </a:cubicBezTo>
                <a:close/>
                <a:moveTo>
                  <a:pt x="2685" y="4551"/>
                </a:moveTo>
                <a:lnTo>
                  <a:pt x="1204" y="3809"/>
                </a:lnTo>
                <a:cubicBezTo>
                  <a:pt x="1146" y="3780"/>
                  <a:pt x="1128" y="3713"/>
                  <a:pt x="1151" y="3662"/>
                </a:cubicBezTo>
                <a:cubicBezTo>
                  <a:pt x="1161" y="3638"/>
                  <a:pt x="1180" y="3618"/>
                  <a:pt x="1207" y="3605"/>
                </a:cubicBezTo>
                <a:lnTo>
                  <a:pt x="5962" y="1375"/>
                </a:lnTo>
                <a:lnTo>
                  <a:pt x="2815" y="4530"/>
                </a:lnTo>
                <a:cubicBezTo>
                  <a:pt x="2781" y="4565"/>
                  <a:pt x="2728" y="4573"/>
                  <a:pt x="2685" y="4551"/>
                </a:cubicBezTo>
                <a:close/>
                <a:moveTo>
                  <a:pt x="6409" y="1822"/>
                </a:moveTo>
                <a:lnTo>
                  <a:pt x="4184" y="6591"/>
                </a:lnTo>
                <a:cubicBezTo>
                  <a:pt x="4144" y="6676"/>
                  <a:pt x="4023" y="6678"/>
                  <a:pt x="3980" y="6593"/>
                </a:cubicBezTo>
                <a:lnTo>
                  <a:pt x="3240" y="5108"/>
                </a:lnTo>
                <a:cubicBezTo>
                  <a:pt x="3224" y="5077"/>
                  <a:pt x="3225" y="5041"/>
                  <a:pt x="3239" y="5010"/>
                </a:cubicBezTo>
                <a:cubicBezTo>
                  <a:pt x="3243" y="5000"/>
                  <a:pt x="3250" y="4991"/>
                  <a:pt x="3257" y="4982"/>
                </a:cubicBezTo>
                <a:cubicBezTo>
                  <a:pt x="3258" y="4981"/>
                  <a:pt x="3260" y="4979"/>
                  <a:pt x="3261" y="4978"/>
                </a:cubicBezTo>
                <a:lnTo>
                  <a:pt x="6409" y="1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-60960" y="1143635"/>
            <a:ext cx="1229995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1"/>
          <a:stretch>
            <a:fillRect/>
          </a:stretch>
        </p:blipFill>
        <p:spPr>
          <a:xfrm>
            <a:off x="1120140" y="1330325"/>
            <a:ext cx="9937750" cy="51092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N692855014;#VCG41N626224776;"/>
  <p:tag name="ISLIDE.THEME" val="https://www.islide.cc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55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564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CC008"/>
      </a:accent1>
      <a:accent2>
        <a:srgbClr val="DB8E0D"/>
      </a:accent2>
      <a:accent3>
        <a:srgbClr val="D1A55B"/>
      </a:accent3>
      <a:accent4>
        <a:srgbClr val="E28B48"/>
      </a:accent4>
      <a:accent5>
        <a:srgbClr val="DA8C74"/>
      </a:accent5>
      <a:accent6>
        <a:srgbClr val="BBA582"/>
      </a:accent6>
      <a:hlink>
        <a:srgbClr val="4472C4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CC008"/>
    </a:accent1>
    <a:accent2>
      <a:srgbClr val="DB8E0D"/>
    </a:accent2>
    <a:accent3>
      <a:srgbClr val="D1A55B"/>
    </a:accent3>
    <a:accent4>
      <a:srgbClr val="E28B48"/>
    </a:accent4>
    <a:accent5>
      <a:srgbClr val="DA8C74"/>
    </a:accent5>
    <a:accent6>
      <a:srgbClr val="BBA58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Yao</Template>
  <TotalTime>114</TotalTime>
  <Words>2068</Words>
  <Application>Microsoft Office PowerPoint</Application>
  <PresentationFormat>宽屏</PresentationFormat>
  <Paragraphs>172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微软雅黑</vt:lpstr>
      <vt:lpstr>微软雅黑 Light</vt:lpstr>
      <vt:lpstr>Arial</vt:lpstr>
      <vt:lpstr>Calibri</vt:lpstr>
      <vt:lpstr>Impact</vt:lpstr>
      <vt:lpstr>主题1</vt:lpstr>
      <vt:lpstr>程序包</vt:lpstr>
      <vt:lpstr>eXtreme Transaction Platform XTP极速交易系统</vt:lpstr>
      <vt:lpstr>PowerPoint 演示文稿</vt:lpstr>
      <vt:lpstr>系统概述</vt:lpstr>
      <vt:lpstr>什么是XTP？</vt:lpstr>
      <vt:lpstr>XTP发展历程</vt:lpstr>
      <vt:lpstr>XTP服务生态圈</vt:lpstr>
      <vt:lpstr>XTP拥有极速的系统、友好的接口</vt:lpstr>
      <vt:lpstr>框架组成</vt:lpstr>
      <vt:lpstr>系统应用架构</vt:lpstr>
      <vt:lpstr>XTP交易系统核心流程</vt:lpstr>
      <vt:lpstr>公共工具</vt:lpstr>
      <vt:lpstr>关于XOMS</vt:lpstr>
      <vt:lpstr>PowerPoint 演示文稿</vt:lpstr>
      <vt:lpstr>XOMS配置中一些开关</vt:lpstr>
      <vt:lpstr>PowerPoint 演示文稿</vt:lpstr>
      <vt:lpstr>XOMS配置中一些系统设置</vt:lpstr>
      <vt:lpstr>TIPS： 一账户二中心</vt:lpstr>
      <vt:lpstr>TIPS: 沪市PBU，TDGW</vt:lpstr>
      <vt:lpstr>上交所联通圈概念</vt:lpstr>
      <vt:lpstr>用户登录Key</vt:lpstr>
      <vt:lpstr>系统表&amp;排错</vt:lpstr>
      <vt:lpstr>系统表：非日期表</vt:lpstr>
      <vt:lpstr>系统表：日期表</vt:lpstr>
      <vt:lpstr>排错1：用户密码无法修改</vt:lpstr>
      <vt:lpstr>排错2：用户信息不全无法登录</vt:lpstr>
      <vt:lpstr>走进交易所</vt:lpstr>
      <vt:lpstr>上海交易所</vt:lpstr>
      <vt:lpstr>深圳交易所</vt:lpstr>
      <vt:lpstr>Thanks 中泰XTP 为量化而生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Yao</dc:creator>
  <cp:lastModifiedBy>yang yang</cp:lastModifiedBy>
  <cp:revision>338</cp:revision>
  <cp:lastPrinted>2021-05-28T16:00:00Z</cp:lastPrinted>
  <dcterms:created xsi:type="dcterms:W3CDTF">2021-05-28T16:00:00Z</dcterms:created>
  <dcterms:modified xsi:type="dcterms:W3CDTF">2021-10-13T09:54:54Z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5350cc4b-4e8c-4d25-9400-46d96843a60b</vt:lpwstr>
  </property>
  <property fmtid="{D5CDD505-2E9C-101B-9397-08002B2CF9AE}" pid="3" name="KSOProductBuildVer">
    <vt:lpwstr>2052-11.8.2.8555</vt:lpwstr>
  </property>
  <property fmtid="{D5CDD505-2E9C-101B-9397-08002B2CF9AE}" pid="4" name="ICV">
    <vt:lpwstr>F5CFE3BE8A324F93AAD222A076FB87AC</vt:lpwstr>
  </property>
</Properties>
</file>