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286" r:id="rId2"/>
    <p:sldId id="370" r:id="rId3"/>
    <p:sldId id="372" r:id="rId4"/>
    <p:sldId id="395" r:id="rId5"/>
    <p:sldId id="374" r:id="rId6"/>
    <p:sldId id="375" r:id="rId7"/>
    <p:sldId id="377" r:id="rId8"/>
    <p:sldId id="378" r:id="rId9"/>
    <p:sldId id="379" r:id="rId10"/>
    <p:sldId id="393" r:id="rId11"/>
    <p:sldId id="380" r:id="rId12"/>
    <p:sldId id="389" r:id="rId13"/>
    <p:sldId id="381" r:id="rId14"/>
    <p:sldId id="382" r:id="rId15"/>
    <p:sldId id="383" r:id="rId16"/>
    <p:sldId id="384" r:id="rId17"/>
    <p:sldId id="386" r:id="rId18"/>
    <p:sldId id="387" r:id="rId19"/>
    <p:sldId id="388" r:id="rId20"/>
    <p:sldId id="396" r:id="rId21"/>
    <p:sldId id="397" r:id="rId22"/>
    <p:sldId id="398" r:id="rId23"/>
    <p:sldId id="447" r:id="rId24"/>
    <p:sldId id="448" r:id="rId25"/>
    <p:sldId id="449" r:id="rId26"/>
    <p:sldId id="399" r:id="rId27"/>
    <p:sldId id="400" r:id="rId28"/>
    <p:sldId id="401" r:id="rId29"/>
    <p:sldId id="402" r:id="rId30"/>
    <p:sldId id="45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1" r:id="rId39"/>
    <p:sldId id="410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20" r:id="rId48"/>
    <p:sldId id="421" r:id="rId49"/>
    <p:sldId id="419" r:id="rId50"/>
    <p:sldId id="422" r:id="rId51"/>
    <p:sldId id="424" r:id="rId52"/>
    <p:sldId id="425" r:id="rId53"/>
    <p:sldId id="423" r:id="rId54"/>
    <p:sldId id="426" r:id="rId55"/>
    <p:sldId id="450" r:id="rId56"/>
    <p:sldId id="427" r:id="rId57"/>
    <p:sldId id="428" r:id="rId58"/>
    <p:sldId id="429" r:id="rId59"/>
    <p:sldId id="431" r:id="rId60"/>
    <p:sldId id="432" r:id="rId61"/>
    <p:sldId id="435" r:id="rId62"/>
    <p:sldId id="437" r:id="rId63"/>
    <p:sldId id="438" r:id="rId64"/>
    <p:sldId id="436" r:id="rId65"/>
    <p:sldId id="439" r:id="rId66"/>
    <p:sldId id="440" r:id="rId67"/>
    <p:sldId id="451" r:id="rId68"/>
    <p:sldId id="441" r:id="rId69"/>
    <p:sldId id="442" r:id="rId70"/>
    <p:sldId id="443" r:id="rId71"/>
    <p:sldId id="444" r:id="rId72"/>
    <p:sldId id="445" r:id="rId73"/>
    <p:sldId id="446" r:id="rId74"/>
    <p:sldId id="353" r:id="rId75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D1"/>
    <a:srgbClr val="339933"/>
    <a:srgbClr val="333399"/>
    <a:srgbClr val="B2B2B2"/>
    <a:srgbClr val="993366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7955" autoAdjust="0"/>
  </p:normalViewPr>
  <p:slideViewPr>
    <p:cSldViewPr>
      <p:cViewPr varScale="1">
        <p:scale>
          <a:sx n="64" d="100"/>
          <a:sy n="64" d="100"/>
        </p:scale>
        <p:origin x="10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275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FF96B3-5193-4D4F-ADAC-C41F873FC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58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806C1B-B03E-46DA-85CD-D90BC0B375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36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fld id="{7D2CF438-6F28-4EDA-8826-7EA47CD870C5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11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18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3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695A-8448-C176-C794-658480A6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2276A-6177-66C9-714B-41F42C7AE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99868-3D3C-9B74-7FB2-8A5340DE1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141A5-21B5-C3A0-FEAC-0BBAFCB5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113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E0941-B83F-D900-436F-E577A2C6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ECA87-BC2B-27EE-55D2-05193477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F168D-733C-A25F-8F0B-97CFAE198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6E68-4100-8CD2-9D8A-21F8A4606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00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60C87-8D26-ADCE-659B-6FA5E68E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7350E-A2C3-A6B9-F02B-A28227B95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2DDA3-84ED-BE26-3DAD-236CD71B6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8F3D-526D-4B84-6754-27BC9DD94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14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447-25D9-C9B9-EB0E-418CB8239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0440C-E2D2-5806-211B-7F4CAE6AA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C3211-2D8C-C173-6B25-FBFDC298D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EC34-2076-C6E9-D517-C7E73D960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45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208EA-DE8D-6759-E270-4D8EDF95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9A6F9C-3875-40D2-A2C1-7E543D889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8A1B8-778D-2216-0ABE-049841179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64F6-77FA-8D81-57FE-3B702F149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5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A7EA-516E-7D05-579E-258EBF3C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A51E9-77BC-1C8B-9F33-426E2C38B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FC76B-1A7B-BE1D-3BFA-735FD4F51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8AE04-6D6A-F6C0-2AB3-3E5787EBC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157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B92C9-29E6-9B1C-A673-F24D3462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28124-CC4D-694D-FE4C-A8A1243BE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348F92-F81C-C195-2AEB-F25B74E06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1760-1227-FC7A-7169-ADB80F11A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80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E05C-9CE2-47F4-BA33-8D1A91C9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2612E-7E6C-DB92-EB2E-EB5ED9314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151C5-B7FA-500C-AA89-55FF90EA9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E7C7-4280-17CF-3937-2190E4FF5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4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814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31BA-B476-38C9-3686-6282920EC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681C9-10FD-93F7-6532-72CF808CB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9BED4-6043-145C-EB74-FD4966728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3E85-BC29-1B30-67CF-26A3F5FD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95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2359-A936-44C6-D89B-59D98D3B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3E7DC-5B29-0189-01E2-5ADA2C6D1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C30872-85A4-EEA9-7AE5-AB3205322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65D0-ED09-4D2B-560B-BBD3F89B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273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6D2A7-B001-E64D-AB50-12DB526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13884-15CE-644D-83B2-E485D127A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43D3B-95D7-BD1A-37DD-888BCE07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C1A8-5E62-699C-1554-6FECD4C08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852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7D05-E387-563F-1D96-390BAF483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2FC9B-E6A0-3F78-05CE-01197C00B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950F83-36FA-1620-7055-9D4B2F3AF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B552F-1792-F33A-FD2A-9E73786E3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843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1810-3D70-8891-4ECF-FE0AF14DB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7E278-B1BF-DD8C-55FE-7C10F1E98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910FB-9DAD-6234-91C5-250625217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3B20-7C8F-D468-C27C-847740C73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02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1843F-CF10-1939-2110-F401AC0B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FC9E3-6139-9007-8259-DC5B22028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1594D-DE29-A2AC-E7DB-720B3F7CB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7780-6215-690D-E361-8C3CB463E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38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3B0B4-C6E8-62C5-229A-EDE4C848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9114E-C704-0694-6DA0-8A123CFBE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96B34-18A0-0046-67F7-DCE0B0097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7321-F840-DEEF-3CBC-ACB1CB01D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81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152D1-DF3B-82DB-8831-F55ADAFB3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C04FB-2969-D4F7-E046-A2A24104A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298D7-8378-3E7A-CAB5-22B27F287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9B5D-9812-E140-F3D4-CB341735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281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79A1-560E-9B86-04A6-5104E0E3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A2F69-54D5-84F5-C099-B0A1D59D4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7A001-2BD3-3997-AF61-A89027EAA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60520-D628-352C-18A9-1A6592FDB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154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77BA4-7C4C-4A1A-7E2D-E84B7EDD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E4C6E-49DC-9F24-3CF5-FA154C039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91BA9-DA53-C537-1117-3F311DAE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F20B-0145-8CA0-14BA-513830110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7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16CC-3972-9914-5E3D-E2C2BBA75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BECDD-D495-DCAA-B318-03DCD0FE0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EB17F-7534-1DA4-53E3-6EE38FA69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3DE3-955F-D116-B595-99123682D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660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EF833-2C67-1FCF-79C7-6998F042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DD946-33DF-3DCA-F79B-B05A2DC6B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444A-D089-C5D5-4E86-4A50F0293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9AB08-B9E0-E1F8-7EE9-838F03026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78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9EBE-E659-2E9B-B6FE-67D3092E0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6186B-F660-BB0C-335E-ECC304E0C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F4747-25B8-AADD-8ED9-65A69D7C8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F6A2-1C38-4F50-9C02-0A807EC3E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457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6582-8730-26C3-1F37-716AFA42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01D0C-9979-A797-F60D-7896E0B83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CB9B6-C5DA-CFE6-66BA-39B955CFB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ED2A-ED4E-ADBE-2654-C6AE8447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322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9882-39CB-00B5-A2A1-9D5B77BC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7E02-256C-4063-9D75-7E02C4653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6E5A3-1A2E-F3AC-F628-845691CB0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7769-E4AC-18C5-02B9-C7843C597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15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FD42-7F55-4680-BB17-2A77E31C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092EA-77FD-230D-D182-01BA7BD48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40E0A-2D80-3A75-089B-960DD55A7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103C-1A42-C9E6-7ED9-8391D7FA7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42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5488D-961F-DCD9-565D-C1149148E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A77B5-42BC-DF18-CD96-122F82201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05BA0-DD14-08D8-6846-553E7B2A3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961B-5121-602A-A6FF-54ACC0EF0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342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B0C1A-F21A-1623-ABA8-6261DAEB3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41619-B7D0-DF43-8A98-5306FB41E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D9F118-B378-B895-469B-B8F85AC1C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897E-A018-9380-ADEB-64786D5CC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67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EC99-6780-3151-5164-930484FDD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EA73A-EA45-6B70-A3F4-899B93DC5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1402B-7ED9-5C98-B500-5156D36E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E273-01B0-3D81-50C8-74F5F8032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015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27ABB-AEC9-DBE4-C297-C952EBAF3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797CD-C1A9-EE7E-307D-E2040C131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1214D-B0DE-D4B4-90FC-055D4ABAF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8F0E-5324-9450-8831-E1954DEB3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038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02853-56E8-F4B4-1614-8BE671C3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DC937-31AF-6A5A-2216-F54971BD1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351D6-E7D1-D960-856D-42D5CF47E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C0E4-D54A-3531-5EF7-37A29221D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11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016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33AA-6267-0AFF-D0DC-410A13B2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56EFF-C52D-FE37-43D1-B736BE8D2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953A7-60A3-1C49-AA6C-F0F1932AF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C65A-69B4-AB91-49BE-42828EAD1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972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0CA7B-D1DC-6531-2CF2-7CE6CB67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C3D1A-D2AE-D014-9CA8-76B142AF9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96788-F4D4-9214-4A82-FC91C3983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861-BFCA-67C3-7F90-997BC84FE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2711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2C1A6-8B08-402E-9127-A01A3D09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4D4C88-02EE-AB0D-C728-F61E81D5BA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AA4E12-AD16-EEBA-E68A-714FE482A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F20EE-0D14-CAE1-F3E5-C5D539F79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929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0534-0F61-B6FB-F8D3-C286DC1C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99C29-8108-FF5B-E7B7-5B1692DEF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98BC6-9E45-4D84-1B37-660B53F83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2B9D-D256-063A-EAB2-115A99706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675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D82C-959C-48FA-DEDF-93F4D380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434FB-CAE2-7609-AEB3-9A560D9F9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CE954-C219-1763-CC1C-132E0F796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F192-75A3-35AF-5E78-EC55E5C59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384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611CF-3488-1D9D-E828-12FCE47B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F171E-7A76-9AEE-ED9F-535BB5AF6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0FDB9-9541-4F4D-E508-38581E907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3A41-F09A-BF97-9CBF-C3D29F24F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23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3DEA-FE0B-3EB3-A320-807B54F4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3D91F-17A8-BC4B-D1F2-65133F1F8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BDD2E-E359-7C96-8E45-95F928E3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38F-FDFB-8F4F-2174-98AD34E55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75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AFE1F-187C-A25A-0451-1EF40A25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7B37A-A27B-E8C9-EB49-48B67279E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B95BF-501C-8CAE-1804-8DD49D71D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0CFB-3494-536A-F454-2C5740048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469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6C81-CF5F-8B28-79DD-DF83683C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974B7-B0DF-9000-FCB9-DF9F23C06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54D06-ABF1-A450-D1B3-1BAA4C0B3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CB1DD-BEB9-7211-C234-982BA4803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07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59B2-0EA8-247F-5CAF-72F99B15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BAD8-7CC7-16C3-9321-A3AD21879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505DD-BC86-A898-4AEF-DC066714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3C0D-FAF8-3704-D531-1EBD83C31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29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7193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7DB3-B375-F1CA-4BE1-F1A7E30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E1C20-ACF9-31A8-3E4A-E6C8A4FBB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27E99-4C74-FF18-9DBA-2B193976A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5D07A-5DAC-94EE-E0AA-11D2DCCA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5975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A8DB-1E1B-CEDC-62BF-04D705DC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EDC4B-8583-DB6E-06FB-AECA05EE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C01B3-56B1-9732-77BF-7FBEA89F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68339-B1D8-0E79-ABF3-72A897DF0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755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B981D-4AB2-DCC4-3589-AF52FBC7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3873D-6498-1D85-C5A9-9F7656255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5FE07-9308-8809-FCC9-C73C01EA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345F-CF01-DB5C-F9C3-DA6600EBC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01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DB00-0440-AB8A-DC2C-AB4E2C96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ECCF4-2687-DE28-44BA-00748B961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D557F-30B4-10F9-BADA-93AFDFF28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7CED-FD4E-5DCD-6346-8F82F0EF4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71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A81A5-2A7E-F322-77C0-7B1CB2ADA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2F79A-82AA-DEC4-2168-7A2FFDB26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3953E-A055-A307-AC4D-8E7DCB5B8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C8AA-7F0B-654F-7B34-40B039D43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0935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fld id="{57F7688E-3E4A-461B-8D10-9B016CF52F5C}" type="slidenum">
              <a:rPr lang="en-US" altLang="zh-CN" smtClean="0">
                <a:latin typeface="Arial" panose="020B0604020202020204" pitchFamily="34" charset="0"/>
              </a:rPr>
              <a:pPr/>
              <a:t>74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26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75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4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06C1B-B03E-46DA-85CD-D90BC0B3754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77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en-US" altLang="zh-C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en-US" altLang="zh-C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en-US" altLang="zh-C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en-US" altLang="zh-C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SimSun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/>
            </a:p>
          </p:txBody>
        </p:sp>
      </p:grp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F41B76D-9336-435E-89FD-3D5A1B774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8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694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457200"/>
            <a:ext cx="20383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9626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36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Machine Learning – Basic Principles &amp; Practice: 1. Prologue</a:t>
            </a:r>
          </a:p>
          <a:p>
            <a:pPr>
              <a:defRPr/>
            </a:pPr>
            <a:r>
              <a:rPr lang="zh-CN" altLang="en-US" dirty="0"/>
              <a:t>机器学习 </a:t>
            </a:r>
            <a:r>
              <a:rPr lang="en-US" altLang="zh-CN" dirty="0"/>
              <a:t>– </a:t>
            </a:r>
            <a:r>
              <a:rPr lang="zh-CN" altLang="en-US" dirty="0"/>
              <a:t>基础原理与实践：</a:t>
            </a:r>
            <a:r>
              <a:rPr lang="en-US" altLang="zh-CN" dirty="0"/>
              <a:t>1. </a:t>
            </a:r>
            <a:r>
              <a:rPr lang="zh-CN" altLang="en-US" dirty="0"/>
              <a:t>序言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380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9853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5094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844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5376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2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944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Learning Basics: 1. General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284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717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717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139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39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66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609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400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22363" y="457200"/>
            <a:ext cx="77930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/>
              <a:t>Machine Learning </a:t>
            </a:r>
            <a:r>
              <a:rPr lang="en-US" altLang="zh-CN" dirty="0"/>
              <a:t>–</a:t>
            </a:r>
            <a:r>
              <a:rPr lang="en-US" dirty="0"/>
              <a:t> Basic Principles &amp; Practice: 1. Prologue</a:t>
            </a:r>
          </a:p>
          <a:p>
            <a:pPr>
              <a:defRPr/>
            </a:pPr>
            <a:r>
              <a:rPr lang="zh-CN" altLang="en-US" dirty="0"/>
              <a:t>机器学习 </a:t>
            </a:r>
            <a:r>
              <a:rPr lang="en-US" altLang="zh-CN" dirty="0"/>
              <a:t>– </a:t>
            </a:r>
            <a:r>
              <a:rPr lang="zh-CN" altLang="en-US" dirty="0"/>
              <a:t>基础原理与实践：</a:t>
            </a:r>
            <a:r>
              <a:rPr lang="en-US" altLang="zh-CN" dirty="0"/>
              <a:t>1. </a:t>
            </a:r>
            <a:r>
              <a:rPr lang="zh-CN" altLang="en-US" dirty="0"/>
              <a:t>序言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9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62088"/>
          </a:xfrm>
        </p:spPr>
        <p:txBody>
          <a:bodyPr/>
          <a:lstStyle/>
          <a:p>
            <a:pPr algn="ctr" eaLnBrk="1" hangingPunct="1"/>
            <a:r>
              <a:rPr lang="zh-CN" altLang="en-US" sz="3600" b="1" kern="0" dirty="0">
                <a:ea typeface="SimSun" panose="02010600030101010101" pitchFamily="2" charset="-122"/>
              </a:rPr>
              <a:t>机器学习课程第一讲</a:t>
            </a:r>
            <a:br>
              <a:rPr lang="en-US" altLang="zh-CN" sz="3600" b="1" kern="0" dirty="0">
                <a:ea typeface="SimSun" panose="02010600030101010101" pitchFamily="2" charset="-122"/>
              </a:rPr>
            </a:br>
            <a:r>
              <a:rPr lang="zh-CN" altLang="en-US" sz="3600" b="1" kern="0" dirty="0">
                <a:ea typeface="SimSun" panose="02010600030101010101" pitchFamily="2" charset="-122"/>
              </a:rPr>
              <a:t>机器学习基础</a:t>
            </a:r>
            <a:r>
              <a:rPr lang="zh-CN" altLang="en-US" sz="3600" b="1" dirty="0">
                <a:ea typeface="SimSun" panose="02010600030101010101" pitchFamily="2" charset="-122"/>
              </a:rPr>
              <a:t>：线性回归模型</a:t>
            </a:r>
            <a:endParaRPr lang="en-US" altLang="zh-CN" sz="3600" b="1" dirty="0"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SimSun" panose="02010600030101010101" pitchFamily="2" charset="-122"/>
              </a:rPr>
              <a:t>李聪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50F980-1D76-4E39-94EB-A1B9394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92739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endParaRPr lang="en-US" altLang="zh-CN" sz="3600" b="1" kern="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内省（</a:t>
            </a:r>
            <a:r>
              <a:rPr lang="en-US" altLang="ja-JP" dirty="0">
                <a:ea typeface="ＭＳ Ｐゴシック" panose="020B0600070205080204" pitchFamily="34" charset="-128"/>
              </a:rPr>
              <a:t>Introspection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(2)</a:t>
            </a:r>
            <a:endParaRPr lang="zh-CN" alt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ACDDF2CB-D654-4BC9-8E6A-91A1DC6A755A}"/>
              </a:ext>
            </a:extLst>
          </p:cNvPr>
          <p:cNvSpPr/>
          <p:nvPr/>
        </p:nvSpPr>
        <p:spPr bwMode="auto">
          <a:xfrm>
            <a:off x="3352798" y="1524000"/>
            <a:ext cx="2209801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体型大？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EE607C-CCAF-475A-9F83-2C67039D66A9}"/>
              </a:ext>
            </a:extLst>
          </p:cNvPr>
          <p:cNvSpPr/>
          <p:nvPr/>
        </p:nvSpPr>
        <p:spPr bwMode="auto">
          <a:xfrm>
            <a:off x="1381125" y="2254723"/>
            <a:ext cx="19812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会飞？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0532F9-6C6D-4610-9A48-2D63CFEDA3A5}"/>
              </a:ext>
            </a:extLst>
          </p:cNvPr>
          <p:cNvSpPr/>
          <p:nvPr/>
        </p:nvSpPr>
        <p:spPr bwMode="auto">
          <a:xfrm>
            <a:off x="1263650" y="3617872"/>
            <a:ext cx="2209800" cy="145018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杂色？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6E4491C-D118-408E-A49D-32C58ADFE4C6}"/>
              </a:ext>
            </a:extLst>
          </p:cNvPr>
          <p:cNvSpPr/>
          <p:nvPr/>
        </p:nvSpPr>
        <p:spPr bwMode="auto">
          <a:xfrm>
            <a:off x="5791200" y="2288084"/>
            <a:ext cx="19812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会飞？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BA32B41-889E-40BD-88D0-E0EC032BD612}"/>
              </a:ext>
            </a:extLst>
          </p:cNvPr>
          <p:cNvSpPr/>
          <p:nvPr/>
        </p:nvSpPr>
        <p:spPr bwMode="auto">
          <a:xfrm>
            <a:off x="7196137" y="3429000"/>
            <a:ext cx="19812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冠羽？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FB25841-DE76-47C9-83A0-4CEC2B10D3C7}"/>
              </a:ext>
            </a:extLst>
          </p:cNvPr>
          <p:cNvSpPr/>
          <p:nvPr/>
        </p:nvSpPr>
        <p:spPr bwMode="auto">
          <a:xfrm>
            <a:off x="4999853" y="4223994"/>
            <a:ext cx="19812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SimSun" pitchFamily="2" charset="-122"/>
              </a:rPr>
              <a:t>白头？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B85D03-8974-4E32-8E74-A8DA574798C2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 bwMode="auto">
          <a:xfrm rot="10800000" flipV="1">
            <a:off x="2371726" y="2057399"/>
            <a:ext cx="981073" cy="1973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E123E7-C71B-408F-95C3-680499F8003A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 bwMode="auto">
          <a:xfrm>
            <a:off x="5562599" y="2057400"/>
            <a:ext cx="1219201" cy="2306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3A1F2D-6A63-49AB-8D07-65769EEC6452}"/>
              </a:ext>
            </a:extLst>
          </p:cNvPr>
          <p:cNvSpPr txBox="1"/>
          <p:nvPr/>
        </p:nvSpPr>
        <p:spPr>
          <a:xfrm>
            <a:off x="2362198" y="1660344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5D5CB9-7E9A-46BA-9D6F-AFF382D7CA1C}"/>
              </a:ext>
            </a:extLst>
          </p:cNvPr>
          <p:cNvCxnSpPr>
            <a:cxnSpLocks/>
            <a:stCxn id="8" idx="1"/>
            <a:endCxn id="31" idx="0"/>
          </p:cNvCxnSpPr>
          <p:nvPr/>
        </p:nvCxnSpPr>
        <p:spPr bwMode="auto">
          <a:xfrm rot="10800000" flipV="1">
            <a:off x="772127" y="2788123"/>
            <a:ext cx="608998" cy="2772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18EE5C-030F-4AC3-AD06-D79B65FEB022}"/>
              </a:ext>
            </a:extLst>
          </p:cNvPr>
          <p:cNvSpPr txBox="1"/>
          <p:nvPr/>
        </p:nvSpPr>
        <p:spPr>
          <a:xfrm>
            <a:off x="157767" y="3065365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企鹅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792B19-70B2-47F2-8F93-4C6314D8C65F}"/>
              </a:ext>
            </a:extLst>
          </p:cNvPr>
          <p:cNvSpPr txBox="1"/>
          <p:nvPr/>
        </p:nvSpPr>
        <p:spPr>
          <a:xfrm>
            <a:off x="174437" y="2276551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C9F3D0-E7D1-46F9-902A-9FD158E71D40}"/>
              </a:ext>
            </a:extLst>
          </p:cNvPr>
          <p:cNvSpPr txBox="1"/>
          <p:nvPr/>
        </p:nvSpPr>
        <p:spPr>
          <a:xfrm>
            <a:off x="4448180" y="3060279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鸵鸟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81FA1C3-84BD-41BA-B3BD-69F06F557B43}"/>
              </a:ext>
            </a:extLst>
          </p:cNvPr>
          <p:cNvCxnSpPr>
            <a:cxnSpLocks/>
            <a:stCxn id="11" idx="1"/>
            <a:endCxn id="36" idx="0"/>
          </p:cNvCxnSpPr>
          <p:nvPr/>
        </p:nvCxnSpPr>
        <p:spPr bwMode="auto">
          <a:xfrm rot="10800000" flipV="1">
            <a:off x="5062540" y="2821483"/>
            <a:ext cx="728660" cy="2387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2D2E5-587F-47A6-BBF7-A80E9803E860}"/>
              </a:ext>
            </a:extLst>
          </p:cNvPr>
          <p:cNvCxnSpPr>
            <a:stCxn id="11" idx="3"/>
            <a:endCxn id="12" idx="0"/>
          </p:cNvCxnSpPr>
          <p:nvPr/>
        </p:nvCxnSpPr>
        <p:spPr bwMode="auto">
          <a:xfrm>
            <a:off x="7772400" y="2821484"/>
            <a:ext cx="414337" cy="60751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C45243-169B-451D-B450-2DFC9CA9A7D8}"/>
              </a:ext>
            </a:extLst>
          </p:cNvPr>
          <p:cNvCxnSpPr>
            <a:stCxn id="12" idx="1"/>
            <a:endCxn id="13" idx="0"/>
          </p:cNvCxnSpPr>
          <p:nvPr/>
        </p:nvCxnSpPr>
        <p:spPr bwMode="auto">
          <a:xfrm rot="10800000" flipV="1">
            <a:off x="5990453" y="3962400"/>
            <a:ext cx="1205684" cy="2615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44962A-76FA-409E-8431-9E711E8EB207}"/>
              </a:ext>
            </a:extLst>
          </p:cNvPr>
          <p:cNvSpPr txBox="1"/>
          <p:nvPr/>
        </p:nvSpPr>
        <p:spPr>
          <a:xfrm>
            <a:off x="7572377" y="2311480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29E79-177D-4F97-8040-0BB44E4AB445}"/>
              </a:ext>
            </a:extLst>
          </p:cNvPr>
          <p:cNvSpPr txBox="1"/>
          <p:nvPr/>
        </p:nvSpPr>
        <p:spPr>
          <a:xfrm>
            <a:off x="5515755" y="1621155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D139A-21DA-4D9E-8CAB-7D3C68AABD19}"/>
              </a:ext>
            </a:extLst>
          </p:cNvPr>
          <p:cNvSpPr txBox="1"/>
          <p:nvPr/>
        </p:nvSpPr>
        <p:spPr>
          <a:xfrm>
            <a:off x="4772411" y="2369997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F24578-C102-4B32-8043-3CDA16B15102}"/>
              </a:ext>
            </a:extLst>
          </p:cNvPr>
          <p:cNvSpPr txBox="1"/>
          <p:nvPr/>
        </p:nvSpPr>
        <p:spPr>
          <a:xfrm>
            <a:off x="7572376" y="4999361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秃鹫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2B166D-5696-4A30-99AA-6F15FF216839}"/>
              </a:ext>
            </a:extLst>
          </p:cNvPr>
          <p:cNvSpPr txBox="1"/>
          <p:nvPr/>
        </p:nvSpPr>
        <p:spPr>
          <a:xfrm>
            <a:off x="5967417" y="3550437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B2265-A5D8-4C60-8BFF-03F3E3E857F6}"/>
              </a:ext>
            </a:extLst>
          </p:cNvPr>
          <p:cNvSpPr txBox="1"/>
          <p:nvPr/>
        </p:nvSpPr>
        <p:spPr>
          <a:xfrm>
            <a:off x="8022430" y="4524525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1B4193-FC5F-4F19-8E4A-223B2F04CACF}"/>
              </a:ext>
            </a:extLst>
          </p:cNvPr>
          <p:cNvCxnSpPr>
            <a:stCxn id="12" idx="2"/>
            <a:endCxn id="49" idx="0"/>
          </p:cNvCxnSpPr>
          <p:nvPr/>
        </p:nvCxnSpPr>
        <p:spPr bwMode="auto">
          <a:xfrm flipH="1">
            <a:off x="8186736" y="4495800"/>
            <a:ext cx="1" cy="50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8A84F6-EAE2-496A-9259-5C8D89932A6C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flipH="1">
            <a:off x="2368550" y="3321523"/>
            <a:ext cx="3175" cy="29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69EEF5-74D6-4B62-8BED-BD4197A942EB}"/>
              </a:ext>
            </a:extLst>
          </p:cNvPr>
          <p:cNvSpPr txBox="1"/>
          <p:nvPr/>
        </p:nvSpPr>
        <p:spPr>
          <a:xfrm>
            <a:off x="116990" y="4748937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鹦鹉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CEBE92-2CE8-4BEF-B300-69060ADB5E03}"/>
              </a:ext>
            </a:extLst>
          </p:cNvPr>
          <p:cNvSpPr txBox="1"/>
          <p:nvPr/>
        </p:nvSpPr>
        <p:spPr>
          <a:xfrm>
            <a:off x="5262150" y="5729162"/>
            <a:ext cx="147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雕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E7DD7F-6FA8-4BFE-97A1-5BCA046BAB2D}"/>
              </a:ext>
            </a:extLst>
          </p:cNvPr>
          <p:cNvCxnSpPr>
            <a:stCxn id="13" idx="2"/>
            <a:endCxn id="60" idx="0"/>
          </p:cNvCxnSpPr>
          <p:nvPr/>
        </p:nvCxnSpPr>
        <p:spPr bwMode="auto">
          <a:xfrm>
            <a:off x="5990453" y="5290794"/>
            <a:ext cx="9684" cy="43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54168D9-AAAB-432B-9350-C9DDC3AC926C}"/>
              </a:ext>
            </a:extLst>
          </p:cNvPr>
          <p:cNvSpPr txBox="1"/>
          <p:nvPr/>
        </p:nvSpPr>
        <p:spPr>
          <a:xfrm>
            <a:off x="4572000" y="5236845"/>
            <a:ext cx="1839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C576C7-5050-41F3-A50C-D4734CAD92EE}"/>
              </a:ext>
            </a:extLst>
          </p:cNvPr>
          <p:cNvSpPr txBox="1"/>
          <p:nvPr/>
        </p:nvSpPr>
        <p:spPr>
          <a:xfrm>
            <a:off x="6604811" y="5602983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/>
              <a:t>…</a:t>
            </a:r>
            <a:endParaRPr lang="zh-CN" altLang="en-US" sz="2200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B69511D-53C5-403C-B642-7DC4A1F19302}"/>
              </a:ext>
            </a:extLst>
          </p:cNvPr>
          <p:cNvCxnSpPr>
            <a:cxnSpLocks/>
            <a:stCxn id="13" idx="3"/>
            <a:endCxn id="65" idx="0"/>
          </p:cNvCxnSpPr>
          <p:nvPr/>
        </p:nvCxnSpPr>
        <p:spPr bwMode="auto">
          <a:xfrm>
            <a:off x="6981053" y="4757394"/>
            <a:ext cx="238118" cy="8455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411244-26BE-41E5-B8B6-72B463D2E248}"/>
              </a:ext>
            </a:extLst>
          </p:cNvPr>
          <p:cNvSpPr txBox="1"/>
          <p:nvPr/>
        </p:nvSpPr>
        <p:spPr>
          <a:xfrm>
            <a:off x="6781800" y="4293513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019252-3A90-46E5-A568-E016C8827731}"/>
              </a:ext>
            </a:extLst>
          </p:cNvPr>
          <p:cNvCxnSpPr>
            <a:stCxn id="9" idx="1"/>
            <a:endCxn id="58" idx="0"/>
          </p:cNvCxnSpPr>
          <p:nvPr/>
        </p:nvCxnSpPr>
        <p:spPr bwMode="auto">
          <a:xfrm rot="10800000" flipV="1">
            <a:off x="731350" y="4342963"/>
            <a:ext cx="532300" cy="40597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1308D3E-4293-4E1E-B987-21806AA1CDAF}"/>
              </a:ext>
            </a:extLst>
          </p:cNvPr>
          <p:cNvSpPr txBox="1"/>
          <p:nvPr/>
        </p:nvSpPr>
        <p:spPr>
          <a:xfrm>
            <a:off x="389104" y="3918395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DD7EA-9E03-419D-851F-FFB8B422F620}"/>
              </a:ext>
            </a:extLst>
          </p:cNvPr>
          <p:cNvSpPr txBox="1"/>
          <p:nvPr/>
        </p:nvSpPr>
        <p:spPr>
          <a:xfrm>
            <a:off x="2220324" y="3246079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是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343DC3-159E-49C2-B120-D828C4838F72}"/>
              </a:ext>
            </a:extLst>
          </p:cNvPr>
          <p:cNvSpPr txBox="1"/>
          <p:nvPr/>
        </p:nvSpPr>
        <p:spPr>
          <a:xfrm>
            <a:off x="3228979" y="4982212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/>
              <a:t>…</a:t>
            </a:r>
            <a:endParaRPr lang="zh-CN" altLang="en-US" sz="22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2C039A-6CB2-4EDB-97BB-F39B041415F8}"/>
              </a:ext>
            </a:extLst>
          </p:cNvPr>
          <p:cNvCxnSpPr>
            <a:cxnSpLocks/>
            <a:stCxn id="9" idx="3"/>
            <a:endCxn id="82" idx="0"/>
          </p:cNvCxnSpPr>
          <p:nvPr/>
        </p:nvCxnSpPr>
        <p:spPr bwMode="auto">
          <a:xfrm>
            <a:off x="3473450" y="4342963"/>
            <a:ext cx="369889" cy="6392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5913673-0439-43C0-88DC-3BEFFEE76587}"/>
              </a:ext>
            </a:extLst>
          </p:cNvPr>
          <p:cNvSpPr txBox="1"/>
          <p:nvPr/>
        </p:nvSpPr>
        <p:spPr>
          <a:xfrm>
            <a:off x="3192877" y="3914384"/>
            <a:ext cx="1228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1BB037-4714-4490-A3C7-120E724B6FF1}"/>
              </a:ext>
            </a:extLst>
          </p:cNvPr>
          <p:cNvSpPr txBox="1"/>
          <p:nvPr/>
        </p:nvSpPr>
        <p:spPr>
          <a:xfrm>
            <a:off x="109774" y="5601967"/>
            <a:ext cx="2730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鸟类分类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8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20" grpId="0"/>
      <p:bldP spid="31" grpId="0"/>
      <p:bldP spid="34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60" grpId="0"/>
      <p:bldP spid="64" grpId="0"/>
      <p:bldP spid="65" grpId="0"/>
      <p:bldP spid="68" grpId="0"/>
      <p:bldP spid="71" grpId="0"/>
      <p:bldP spid="81" grpId="0"/>
      <p:bldP spid="82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内省（</a:t>
            </a:r>
            <a:r>
              <a:rPr lang="en-US" altLang="ja-JP" dirty="0">
                <a:ea typeface="ＭＳ Ｐゴシック" panose="020B0600070205080204" pitchFamily="34" charset="-128"/>
              </a:rPr>
              <a:t>Introspection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(3)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6D16A-EB33-4C59-823A-4E32F6758561}"/>
              </a:ext>
            </a:extLst>
          </p:cNvPr>
          <p:cNvSpPr txBox="1"/>
          <p:nvPr/>
        </p:nvSpPr>
        <p:spPr>
          <a:xfrm>
            <a:off x="247650" y="1762780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难点</a:t>
            </a:r>
            <a:endParaRPr lang="en-US" altLang="zh-C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FDEFD-C0DD-4838-8469-A65F9C34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7" y="2764604"/>
            <a:ext cx="1866376" cy="2105617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6280D54-E7C2-41EC-A3BE-DF7CBC385509}"/>
              </a:ext>
            </a:extLst>
          </p:cNvPr>
          <p:cNvSpPr/>
          <p:nvPr/>
        </p:nvSpPr>
        <p:spPr bwMode="auto">
          <a:xfrm>
            <a:off x="3733800" y="2514600"/>
            <a:ext cx="1600200" cy="741690"/>
          </a:xfrm>
          <a:prstGeom prst="wedgeRoundRectCallout">
            <a:avLst>
              <a:gd name="adj1" fmla="val -171209"/>
              <a:gd name="adj2" fmla="val 290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显意识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zh-CN" sz="2200" b="1" dirty="0">
                <a:solidFill>
                  <a:srgbClr val="333399"/>
                </a:solidFill>
              </a:rPr>
              <a:t>10%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87DFBC6-99C0-4136-8581-813EB8AB56A9}"/>
              </a:ext>
            </a:extLst>
          </p:cNvPr>
          <p:cNvSpPr/>
          <p:nvPr/>
        </p:nvSpPr>
        <p:spPr bwMode="auto">
          <a:xfrm>
            <a:off x="3733800" y="3601711"/>
            <a:ext cx="1600200" cy="894090"/>
          </a:xfrm>
          <a:prstGeom prst="wedgeRoundRectCallout">
            <a:avLst>
              <a:gd name="adj1" fmla="val -161223"/>
              <a:gd name="adj2" fmla="val -166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潜意识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90%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内省（</a:t>
            </a:r>
            <a:r>
              <a:rPr lang="en-US" altLang="ja-JP" dirty="0">
                <a:ea typeface="ＭＳ Ｐゴシック" panose="020B0600070205080204" pitchFamily="34" charset="-128"/>
              </a:rPr>
              <a:t>Introspection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(3)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6D16A-EB33-4C59-823A-4E32F6758561}"/>
              </a:ext>
            </a:extLst>
          </p:cNvPr>
          <p:cNvSpPr txBox="1"/>
          <p:nvPr/>
        </p:nvSpPr>
        <p:spPr>
          <a:xfrm>
            <a:off x="247650" y="1762780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难点</a:t>
            </a:r>
            <a:endParaRPr lang="en-US" altLang="zh-C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FDEFD-C0DD-4838-8469-A65F9C34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7" y="2764604"/>
            <a:ext cx="1866376" cy="2105617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45688248-FFC8-4867-BF44-CC78D9F2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04" y="2747963"/>
            <a:ext cx="533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难以弄清完整的自身思索意识过程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1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模仿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08BBC4-F2A7-4A6C-A874-2D50302F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04" y="2290762"/>
            <a:ext cx="53340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观察人类的行为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基于观察到的行为构建</a:t>
            </a:r>
            <a:r>
              <a:rPr lang="en-US" altLang="zh-CN" sz="2800" b="0" kern="0" dirty="0">
                <a:ea typeface="ＭＳ Ｐゴシック" panose="020B0600070205080204" pitchFamily="34" charset="-128"/>
              </a:rPr>
              <a:t>AI</a:t>
            </a:r>
            <a:r>
              <a:rPr lang="zh-CN" altLang="en-US" sz="2800" b="0" kern="0" dirty="0">
                <a:ea typeface="ＭＳ Ｐゴシック" panose="020B0600070205080204" pitchFamily="34" charset="-128"/>
              </a:rPr>
              <a:t>系统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机器学习成为了当下的潮流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0E20D-C26E-4C4C-8C9D-7A259B767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2286000"/>
            <a:ext cx="2050162" cy="1990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一个例子：自动驾驶 </a:t>
            </a:r>
            <a:r>
              <a:rPr lang="en-US" altLang="zh-CN" dirty="0">
                <a:ea typeface="ＭＳ Ｐゴシック" panose="020B0600070205080204" pitchFamily="34" charset="-128"/>
              </a:rPr>
              <a:t>(1)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58804-337F-4FF2-AF9D-AE1F403E3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240745" cy="1863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345AF-A11D-4ACC-9BD9-2310A4FD1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4114800"/>
            <a:ext cx="4279392" cy="2085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84B3E-601C-4346-9066-F4FF7AFF983E}"/>
              </a:ext>
            </a:extLst>
          </p:cNvPr>
          <p:cNvSpPr txBox="1"/>
          <p:nvPr/>
        </p:nvSpPr>
        <p:spPr>
          <a:xfrm>
            <a:off x="4648200" y="2583359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路况与周边环境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CA17D-2707-4A8E-8C93-84614539DB0E}"/>
              </a:ext>
            </a:extLst>
          </p:cNvPr>
          <p:cNvSpPr txBox="1"/>
          <p:nvPr/>
        </p:nvSpPr>
        <p:spPr>
          <a:xfrm>
            <a:off x="4634948" y="4761575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驾驶员的驾驶操作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4D69C-41D0-4E8A-9BD4-0B9731A1CA4F}"/>
              </a:ext>
            </a:extLst>
          </p:cNvPr>
          <p:cNvSpPr txBox="1"/>
          <p:nvPr/>
        </p:nvSpPr>
        <p:spPr>
          <a:xfrm>
            <a:off x="2451676" y="1550313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观察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0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>
                <a:ea typeface="ＭＳ Ｐゴシック" panose="020B0600070205080204" pitchFamily="34" charset="-128"/>
              </a:rPr>
            </a:br>
            <a:r>
              <a:rPr lang="zh-CN" altLang="en-US" dirty="0">
                <a:ea typeface="ＭＳ Ｐゴシック" panose="020B0600070205080204" pitchFamily="34" charset="-128"/>
              </a:rPr>
              <a:t>一个例子：自动驾驶 </a:t>
            </a:r>
            <a:r>
              <a:rPr lang="en-US" altLang="zh-CN" dirty="0">
                <a:ea typeface="ＭＳ Ｐゴシック" panose="020B0600070205080204" pitchFamily="34" charset="-128"/>
              </a:rPr>
              <a:t>(2)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58804-337F-4FF2-AF9D-AE1F403E3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240745" cy="186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84B3E-601C-4346-9066-F4FF7AFF983E}"/>
              </a:ext>
            </a:extLst>
          </p:cNvPr>
          <p:cNvSpPr txBox="1"/>
          <p:nvPr/>
        </p:nvSpPr>
        <p:spPr>
          <a:xfrm>
            <a:off x="4648200" y="2583359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路况与周边环境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CA17D-2707-4A8E-8C93-84614539DB0E}"/>
              </a:ext>
            </a:extLst>
          </p:cNvPr>
          <p:cNvSpPr txBox="1"/>
          <p:nvPr/>
        </p:nvSpPr>
        <p:spPr>
          <a:xfrm>
            <a:off x="4634948" y="4761575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模仿驾驶员的驾驶操作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4D69C-41D0-4E8A-9BD4-0B9731A1CA4F}"/>
              </a:ext>
            </a:extLst>
          </p:cNvPr>
          <p:cNvSpPr txBox="1"/>
          <p:nvPr/>
        </p:nvSpPr>
        <p:spPr>
          <a:xfrm>
            <a:off x="2451676" y="1524000"/>
            <a:ext cx="424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模仿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7CFD2-DA72-4CF7-82BF-0D8964E15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6" y="4117040"/>
            <a:ext cx="2514600" cy="1885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26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（受监督的）机器学习 </a:t>
            </a:r>
            <a:r>
              <a:rPr lang="en-US" altLang="zh-CN" dirty="0">
                <a:ea typeface="ＭＳ Ｐゴシック" panose="020B0600070205080204" pitchFamily="34" charset="-128"/>
              </a:rPr>
              <a:t>(1)</a:t>
            </a:r>
            <a:endParaRPr lang="zh-CN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9425C2-B0E2-41AF-810E-2B481F8D6691}"/>
              </a:ext>
            </a:extLst>
          </p:cNvPr>
          <p:cNvGrpSpPr/>
          <p:nvPr/>
        </p:nvGrpSpPr>
        <p:grpSpPr>
          <a:xfrm>
            <a:off x="698571" y="2429932"/>
            <a:ext cx="7759629" cy="1082709"/>
            <a:chOff x="698571" y="2667000"/>
            <a:chExt cx="7759629" cy="10827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7D32E0E-8721-42C4-9614-7FF3ABE5C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71" y="2680855"/>
              <a:ext cx="3886742" cy="10688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47D92B-C3C2-4738-AE22-36D949641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458" y="2667000"/>
              <a:ext cx="3886742" cy="1080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D71A0E-AA37-418B-8A32-D36D23D98142}"/>
              </a:ext>
            </a:extLst>
          </p:cNvPr>
          <p:cNvSpPr txBox="1"/>
          <p:nvPr/>
        </p:nvSpPr>
        <p:spPr>
          <a:xfrm>
            <a:off x="255767" y="1600200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一种令系统通过模仿而行动的技术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10938-3A55-41D4-AAEF-C6AA66AC2F34}"/>
              </a:ext>
            </a:extLst>
          </p:cNvPr>
          <p:cNvSpPr txBox="1"/>
          <p:nvPr/>
        </p:nvSpPr>
        <p:spPr>
          <a:xfrm>
            <a:off x="239202" y="3810000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/>
              <a:t>……</a:t>
            </a:r>
            <a:r>
              <a:rPr lang="zh-CN" altLang="en-US" sz="2200" dirty="0"/>
              <a:t>不同于令系统显式地遵照编程指令行动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C24627-83DF-4245-9FDA-02EBE6C7A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25" y="4648200"/>
            <a:ext cx="3727133" cy="1448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2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B920-28FE-41F4-B19E-AF72E4D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（受监督的）机器学习 </a:t>
            </a:r>
            <a:r>
              <a:rPr lang="en-US" altLang="zh-CN" dirty="0">
                <a:ea typeface="ＭＳ Ｐゴシック" panose="020B0600070205080204" pitchFamily="34" charset="-128"/>
              </a:rPr>
              <a:t>(2)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165-8941-4D6C-BAE4-F52C9F12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模仿的元素</a:t>
            </a:r>
            <a:endParaRPr lang="en-US" altLang="zh-CN" dirty="0"/>
          </a:p>
          <a:p>
            <a:pPr lvl="1"/>
            <a:r>
              <a:rPr lang="zh-CN" altLang="en-US" dirty="0"/>
              <a:t>在特定的状态和环境下</a:t>
            </a:r>
            <a:endParaRPr lang="en-US" altLang="zh-CN" dirty="0"/>
          </a:p>
          <a:p>
            <a:pPr lvl="1"/>
            <a:r>
              <a:rPr lang="zh-CN" altLang="en-US" dirty="0"/>
              <a:t>人的操作</a:t>
            </a:r>
            <a:r>
              <a:rPr lang="en-US" altLang="zh-CN" dirty="0"/>
              <a:t>/</a:t>
            </a:r>
            <a:r>
              <a:rPr lang="zh-CN" altLang="en-US" dirty="0"/>
              <a:t>决策</a:t>
            </a:r>
            <a:r>
              <a:rPr lang="en-US" altLang="zh-CN" dirty="0"/>
              <a:t>/</a:t>
            </a:r>
            <a:r>
              <a:rPr lang="zh-CN" altLang="en-US" dirty="0"/>
              <a:t>判断</a:t>
            </a:r>
            <a:endParaRPr lang="en-US" altLang="zh-CN" dirty="0"/>
          </a:p>
          <a:p>
            <a:r>
              <a:rPr lang="zh-CN" altLang="en-US" dirty="0"/>
              <a:t>观察到的现象</a:t>
            </a:r>
            <a:endParaRPr lang="en-US" altLang="zh-CN" dirty="0"/>
          </a:p>
          <a:p>
            <a:pPr lvl="1"/>
            <a:r>
              <a:rPr lang="zh-CN" altLang="en-US" dirty="0"/>
              <a:t>训练数据</a:t>
            </a:r>
            <a:endParaRPr lang="en-US" altLang="zh-CN" dirty="0"/>
          </a:p>
          <a:p>
            <a:pPr lvl="2"/>
            <a:r>
              <a:rPr lang="zh-CN" altLang="en-US" dirty="0"/>
              <a:t>供机器学习模仿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21A-374C-4A48-8424-29B53DB7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机器学习的三大支柱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7F5F284-28E2-4C4E-A3F9-2D5FD377139A}"/>
              </a:ext>
            </a:extLst>
          </p:cNvPr>
          <p:cNvSpPr/>
          <p:nvPr/>
        </p:nvSpPr>
        <p:spPr bwMode="auto">
          <a:xfrm>
            <a:off x="266700" y="2736574"/>
            <a:ext cx="2743200" cy="3276600"/>
          </a:xfrm>
          <a:prstGeom prst="upArrow">
            <a:avLst>
              <a:gd name="adj1" fmla="val 586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/>
              <a:t>训练数据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5B6A557-15E3-4115-8AC8-E78248B239CB}"/>
              </a:ext>
            </a:extLst>
          </p:cNvPr>
          <p:cNvSpPr/>
          <p:nvPr/>
        </p:nvSpPr>
        <p:spPr bwMode="auto">
          <a:xfrm>
            <a:off x="3200400" y="2736574"/>
            <a:ext cx="2743200" cy="3283226"/>
          </a:xfrm>
          <a:prstGeom prst="upArrow">
            <a:avLst>
              <a:gd name="adj1" fmla="val 586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/>
              <a:t>模型、算法与理论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4C139C3D-15E7-4A88-948D-A30C617CFD8C}"/>
              </a:ext>
            </a:extLst>
          </p:cNvPr>
          <p:cNvSpPr/>
          <p:nvPr/>
        </p:nvSpPr>
        <p:spPr bwMode="auto">
          <a:xfrm>
            <a:off x="6134100" y="2736574"/>
            <a:ext cx="2743200" cy="3283226"/>
          </a:xfrm>
          <a:prstGeom prst="upArrow">
            <a:avLst>
              <a:gd name="adj1" fmla="val 586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/>
              <a:t>计算力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EA781-A20F-4AF1-A21A-0C9AA35738EA}"/>
              </a:ext>
            </a:extLst>
          </p:cNvPr>
          <p:cNvSpPr/>
          <p:nvPr/>
        </p:nvSpPr>
        <p:spPr bwMode="auto">
          <a:xfrm>
            <a:off x="190500" y="2563054"/>
            <a:ext cx="8763000" cy="743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C73AE-8902-4D23-9D74-9FB3CCF97036}"/>
              </a:ext>
            </a:extLst>
          </p:cNvPr>
          <p:cNvSpPr txBox="1"/>
          <p:nvPr/>
        </p:nvSpPr>
        <p:spPr>
          <a:xfrm>
            <a:off x="1638300" y="1885655"/>
            <a:ext cx="586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机器学习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9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6010-B05E-42D0-9BBB-F6DBE3AA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这个课程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EC85-A671-4A53-B358-1D27AE65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第一讲 机器学习基础：线性回归模型</a:t>
            </a:r>
            <a:endParaRPr lang="en-US" altLang="zh-CN" dirty="0"/>
          </a:p>
          <a:p>
            <a:r>
              <a:rPr lang="zh-CN" altLang="en-US" dirty="0"/>
              <a:t>第二讲 基础分类模型：</a:t>
            </a:r>
            <a:r>
              <a:rPr lang="en-US" dirty="0"/>
              <a:t>Logistic Regression</a:t>
            </a:r>
          </a:p>
          <a:p>
            <a:r>
              <a:rPr lang="zh-CN" altLang="en-US" dirty="0"/>
              <a:t>第三讲 深度学习基础：多层感知机</a:t>
            </a:r>
            <a:endParaRPr lang="en-US" altLang="zh-CN" dirty="0"/>
          </a:p>
          <a:p>
            <a:r>
              <a:rPr lang="zh-CN" altLang="en-US" dirty="0"/>
              <a:t>第四讲：</a:t>
            </a:r>
            <a:r>
              <a:rPr lang="en-US" dirty="0" err="1"/>
              <a:t>PyTorch</a:t>
            </a:r>
            <a:r>
              <a:rPr lang="zh-CN" altLang="en-US" dirty="0"/>
              <a:t>基础使用</a:t>
            </a:r>
            <a:endParaRPr lang="en-US" altLang="zh-CN" dirty="0"/>
          </a:p>
          <a:p>
            <a:r>
              <a:rPr lang="zh-CN" altLang="en-US" dirty="0"/>
              <a:t>第五讲：卷积神经网络（上）</a:t>
            </a:r>
            <a:endParaRPr lang="en-US" dirty="0"/>
          </a:p>
          <a:p>
            <a:r>
              <a:rPr lang="zh-CN" altLang="en-US" dirty="0"/>
              <a:t>第六讲：卷积神经网络（下）</a:t>
            </a:r>
            <a:endParaRPr lang="en-US" altLang="zh-CN" dirty="0"/>
          </a:p>
          <a:p>
            <a:r>
              <a:rPr lang="zh-CN" altLang="en-US" dirty="0"/>
              <a:t>第七、八讲：神经网络参数演化的数学原理</a:t>
            </a:r>
            <a:endParaRPr lang="en-US" altLang="zh-CN" dirty="0"/>
          </a:p>
          <a:p>
            <a:r>
              <a:rPr lang="zh-CN" altLang="en-US" dirty="0"/>
              <a:t>第九、十讲：神经网络超参数选择的数学原理</a:t>
            </a:r>
            <a:endParaRPr lang="en-US" altLang="zh-CN" dirty="0"/>
          </a:p>
          <a:p>
            <a:r>
              <a:rPr lang="zh-CN" altLang="en-US" dirty="0"/>
              <a:t>第十一、十二讲：从零开始搭建大语言模型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584-6457-41A4-BA5F-69E8F2C2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序言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E82BF-51C0-454A-9345-49341D89CE22}"/>
              </a:ext>
            </a:extLst>
          </p:cNvPr>
          <p:cNvSpPr txBox="1"/>
          <p:nvPr/>
        </p:nvSpPr>
        <p:spPr>
          <a:xfrm>
            <a:off x="533400" y="281124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现在，人们经常谈及人工智能，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1D823-59E3-4307-88B6-15D9752672FA}"/>
              </a:ext>
            </a:extLst>
          </p:cNvPr>
          <p:cNvSpPr txBox="1"/>
          <p:nvPr/>
        </p:nvSpPr>
        <p:spPr>
          <a:xfrm>
            <a:off x="457200" y="3688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但人工智能是什么？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8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1734-3F10-A413-D87D-A82EA90DB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D8F8-369A-46B0-7AFB-8F01E67E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我会为同学们讲前三讲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8EEA-D25D-B596-92FF-7CCCE49E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第一讲 机器学习基础：线性回归模型</a:t>
            </a:r>
            <a:endParaRPr lang="en-US" altLang="zh-CN" dirty="0"/>
          </a:p>
          <a:p>
            <a:r>
              <a:rPr lang="zh-CN" altLang="en-US" dirty="0"/>
              <a:t>第二讲 基础分类模型：</a:t>
            </a:r>
            <a:r>
              <a:rPr lang="en-US" dirty="0"/>
              <a:t>Logistic Regression</a:t>
            </a:r>
          </a:p>
          <a:p>
            <a:r>
              <a:rPr lang="zh-CN" altLang="en-US" dirty="0"/>
              <a:t>第三讲 深度学习基础：多层感知机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第四讲：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PyTorch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基础使用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第五讲：卷积神经网络（上）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第六讲：卷积神经网络（下）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第七、八讲：神经网络参数演化的数学原理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第九、十讲：神经网络超参数选择的数学原理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第十一、十二讲：从零开始搭建大语言模型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BA46B-DE4A-A062-878C-108DB248E1E7}"/>
              </a:ext>
            </a:extLst>
          </p:cNvPr>
          <p:cNvSpPr/>
          <p:nvPr/>
        </p:nvSpPr>
        <p:spPr bwMode="auto">
          <a:xfrm>
            <a:off x="762000" y="1600200"/>
            <a:ext cx="7208293" cy="136136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4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D5605-3F12-F04C-6F36-D4F60668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87E0-2C5D-7A6D-48F6-EB8D98D6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更准确的描述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9EDB-D0A5-8769-9AE9-A3DC27C6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7244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第一讲 机器学习基础</a:t>
            </a:r>
            <a:r>
              <a:rPr lang="zh-CN" altLang="en-US" dirty="0">
                <a:solidFill>
                  <a:srgbClr val="C00000"/>
                </a:solidFill>
              </a:rPr>
              <a:t>之一</a:t>
            </a:r>
            <a:r>
              <a:rPr lang="zh-CN" altLang="en-US" dirty="0"/>
              <a:t>：线性回归模型</a:t>
            </a:r>
            <a:endParaRPr lang="en-US" altLang="zh-CN" dirty="0"/>
          </a:p>
          <a:p>
            <a:r>
              <a:rPr lang="zh-CN" altLang="en-US" dirty="0"/>
              <a:t>第二讲 基础分类模型</a:t>
            </a:r>
            <a:r>
              <a:rPr lang="zh-CN" altLang="en-US" dirty="0">
                <a:solidFill>
                  <a:srgbClr val="C00000"/>
                </a:solidFill>
              </a:rPr>
              <a:t>之一</a:t>
            </a:r>
            <a:r>
              <a:rPr lang="zh-CN" altLang="en-US" dirty="0"/>
              <a:t>：</a:t>
            </a:r>
            <a:r>
              <a:rPr lang="en-US" dirty="0"/>
              <a:t>Logistic Regression</a:t>
            </a:r>
          </a:p>
          <a:p>
            <a:r>
              <a:rPr lang="zh-CN" altLang="en-US" dirty="0"/>
              <a:t>第三讲 深度学习基础</a:t>
            </a:r>
            <a:r>
              <a:rPr lang="zh-CN" altLang="en-US" dirty="0">
                <a:solidFill>
                  <a:srgbClr val="C00000"/>
                </a:solidFill>
              </a:rPr>
              <a:t>之一</a:t>
            </a:r>
            <a:r>
              <a:rPr lang="zh-CN" altLang="en-US" dirty="0"/>
              <a:t>：多层感知机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第四讲：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PyTorch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基础使用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第五讲：卷积神经网络（上）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第六讲：卷积神经网络（下）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第七、八讲：神经网络参数演化的数学原理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第九、十讲：神经网络超参数选择的数学原理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第十一、十二讲：从零开始搭建大语言模型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6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3F54-FDDB-3F28-8C3D-F1E6BC9E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589-BD66-218A-BEEA-931D395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今天的内容：来自课程大纲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7493-18BF-7C0F-0070-5FB50AEC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机器学习的一般流程</a:t>
            </a:r>
            <a:endParaRPr lang="en-US" altLang="zh-CN" dirty="0"/>
          </a:p>
          <a:p>
            <a:r>
              <a:rPr lang="zh-CN" altLang="en-US" dirty="0"/>
              <a:t>回归问题的定义</a:t>
            </a:r>
            <a:endParaRPr lang="en-US" altLang="zh-CN" dirty="0"/>
          </a:p>
          <a:p>
            <a:r>
              <a:rPr lang="zh-CN" altLang="en-US" dirty="0"/>
              <a:t>优化过程：最小二乘和梯度下降</a:t>
            </a:r>
            <a:endParaRPr lang="en-US" altLang="zh-CN" dirty="0"/>
          </a:p>
          <a:p>
            <a:r>
              <a:rPr lang="zh-CN" altLang="en-US" dirty="0"/>
              <a:t>回归问题的评价指标</a:t>
            </a:r>
            <a:endParaRPr lang="en-US" altLang="zh-CN" dirty="0"/>
          </a:p>
          <a:p>
            <a:r>
              <a:rPr lang="zh-CN" altLang="en-US"/>
              <a:t>线性回归的具体使用方式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26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F2AE2-CC6B-8EE7-FAEA-D9C3D4E5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7CB5-2B9F-94D7-91FF-2EB2D20C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今天的内容：稍作调整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1E6-B001-6B16-C663-4463863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机器学习的一般流程</a:t>
            </a:r>
            <a:endParaRPr lang="en-US" altLang="zh-CN" dirty="0"/>
          </a:p>
          <a:p>
            <a:r>
              <a:rPr lang="zh-CN" altLang="en-US" dirty="0"/>
              <a:t>回归问题的定义</a:t>
            </a:r>
            <a:endParaRPr lang="en-US" altLang="zh-CN" dirty="0"/>
          </a:p>
          <a:p>
            <a:r>
              <a:rPr lang="zh-CN" altLang="en-US" dirty="0"/>
              <a:t>优化过程：最小二乘和梯度下降</a:t>
            </a:r>
            <a:endParaRPr lang="en-US" altLang="zh-CN" dirty="0"/>
          </a:p>
          <a:p>
            <a:r>
              <a:rPr lang="zh-CN" altLang="en-US" dirty="0"/>
              <a:t>回归问题的评价指标</a:t>
            </a:r>
            <a:endParaRPr lang="en-US" altLang="zh-CN" dirty="0"/>
          </a:p>
          <a:p>
            <a:r>
              <a:rPr lang="zh-CN" altLang="en-US"/>
              <a:t>线性回归的具体使用方式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6C41E-C294-08BC-9957-870496ABE144}"/>
              </a:ext>
            </a:extLst>
          </p:cNvPr>
          <p:cNvSpPr/>
          <p:nvPr/>
        </p:nvSpPr>
        <p:spPr bwMode="auto">
          <a:xfrm>
            <a:off x="4876800" y="2743200"/>
            <a:ext cx="2057400" cy="5334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AE3BF88-0B65-9EBC-6977-0B57360B35EF}"/>
              </a:ext>
            </a:extLst>
          </p:cNvPr>
          <p:cNvSpPr/>
          <p:nvPr/>
        </p:nvSpPr>
        <p:spPr bwMode="auto">
          <a:xfrm>
            <a:off x="5448301" y="4724400"/>
            <a:ext cx="2057400" cy="774032"/>
          </a:xfrm>
          <a:prstGeom prst="wedgeRoundRectCallout">
            <a:avLst>
              <a:gd name="adj1" fmla="val -30845"/>
              <a:gd name="adj2" fmla="val -2323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留到下一讲：</a:t>
            </a:r>
            <a:endParaRPr lang="en-US" altLang="zh-CN" sz="2200" dirty="0"/>
          </a:p>
          <a:p>
            <a:pPr algn="ctr"/>
            <a:r>
              <a:rPr lang="zh-CN" altLang="en-US" sz="2200" dirty="0"/>
              <a:t>杀鸡不用牛刀</a:t>
            </a:r>
          </a:p>
        </p:txBody>
      </p:sp>
    </p:spTree>
    <p:extLst>
      <p:ext uri="{BB962C8B-B14F-4D97-AF65-F5344CB8AC3E}">
        <p14:creationId xmlns:p14="http://schemas.microsoft.com/office/powerpoint/2010/main" val="40938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656A2-2886-A778-8564-45EF4C0BB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04D2-E3B0-B09C-6FE2-BCA23269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今天的内容：稍作调整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9DD5-3F9B-BA34-1399-16C59C64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机器学习的一般流程</a:t>
            </a:r>
            <a:endParaRPr lang="en-US" altLang="zh-CN" dirty="0"/>
          </a:p>
          <a:p>
            <a:r>
              <a:rPr lang="zh-CN" altLang="en-US" dirty="0"/>
              <a:t>回归问题的定义</a:t>
            </a:r>
            <a:endParaRPr lang="en-US" altLang="zh-CN" dirty="0"/>
          </a:p>
          <a:p>
            <a:r>
              <a:rPr lang="zh-CN" altLang="en-US" dirty="0"/>
              <a:t>优化过程：最小二乘</a:t>
            </a:r>
            <a:endParaRPr lang="en-US" altLang="zh-CN" dirty="0"/>
          </a:p>
          <a:p>
            <a:r>
              <a:rPr lang="zh-CN" altLang="en-US" dirty="0"/>
              <a:t>回归问题的评价指标</a:t>
            </a:r>
            <a:endParaRPr lang="en-US" altLang="zh-CN" dirty="0"/>
          </a:p>
          <a:p>
            <a:r>
              <a:rPr lang="zh-CN" altLang="en-US" dirty="0"/>
              <a:t>线性回归的具体使用方式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51290-699D-2E15-03D1-DE7E1E572D6D}"/>
              </a:ext>
            </a:extLst>
          </p:cNvPr>
          <p:cNvCxnSpPr/>
          <p:nvPr/>
        </p:nvCxnSpPr>
        <p:spPr bwMode="auto">
          <a:xfrm flipH="1">
            <a:off x="4104481" y="24384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73CE3-7B63-C3A7-349C-CB29AFC50832}"/>
              </a:ext>
            </a:extLst>
          </p:cNvPr>
          <p:cNvCxnSpPr/>
          <p:nvPr/>
        </p:nvCxnSpPr>
        <p:spPr bwMode="auto">
          <a:xfrm flipV="1">
            <a:off x="5941302" y="2438400"/>
            <a:ext cx="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F9602-06EC-1157-F247-72735B22F441}"/>
              </a:ext>
            </a:extLst>
          </p:cNvPr>
          <p:cNvCxnSpPr/>
          <p:nvPr/>
        </p:nvCxnSpPr>
        <p:spPr bwMode="auto">
          <a:xfrm>
            <a:off x="4953000" y="3657600"/>
            <a:ext cx="980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E682D-7879-EB94-DE7B-AF1FCAC8453D}"/>
              </a:ext>
            </a:extLst>
          </p:cNvPr>
          <p:cNvSpPr txBox="1"/>
          <p:nvPr/>
        </p:nvSpPr>
        <p:spPr>
          <a:xfrm>
            <a:off x="5933281" y="2626898"/>
            <a:ext cx="2261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定义问题的同时明确如何评价</a:t>
            </a:r>
          </a:p>
        </p:txBody>
      </p:sp>
    </p:spTree>
    <p:extLst>
      <p:ext uri="{BB962C8B-B14F-4D97-AF65-F5344CB8AC3E}">
        <p14:creationId xmlns:p14="http://schemas.microsoft.com/office/powerpoint/2010/main" val="2464064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38542-6066-FF35-12EB-E28B4D9BB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0F15-3EE4-779D-63A6-B938383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今天的内容：稍作调整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E71B-59B7-547A-9411-BF907392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机器学习的一般流程</a:t>
            </a:r>
            <a:endParaRPr lang="en-US" altLang="zh-CN" dirty="0"/>
          </a:p>
          <a:p>
            <a:r>
              <a:rPr lang="zh-CN" altLang="en-US" dirty="0"/>
              <a:t>回归问题的定义和评价指标</a:t>
            </a:r>
            <a:endParaRPr lang="en-US" altLang="zh-CN" dirty="0"/>
          </a:p>
          <a:p>
            <a:r>
              <a:rPr lang="zh-CN" altLang="en-US" dirty="0"/>
              <a:t>优化过程：最小二乘</a:t>
            </a:r>
            <a:endParaRPr lang="en-US" altLang="zh-CN" dirty="0"/>
          </a:p>
          <a:p>
            <a:r>
              <a:rPr lang="zh-CN" altLang="en-US" dirty="0"/>
              <a:t>线性回归的具体使用方式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19EA053-E426-B9B2-E7DF-8C7878B68DA7}"/>
              </a:ext>
            </a:extLst>
          </p:cNvPr>
          <p:cNvSpPr/>
          <p:nvPr/>
        </p:nvSpPr>
        <p:spPr bwMode="auto">
          <a:xfrm>
            <a:off x="2846324" y="4838700"/>
            <a:ext cx="3603752" cy="838200"/>
          </a:xfrm>
          <a:prstGeom prst="wedgeRoundRectCallout">
            <a:avLst>
              <a:gd name="adj1" fmla="val -24997"/>
              <a:gd name="adj2" fmla="val -1587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讲解线性回归从具体使用的实例开始，以实例结束</a:t>
            </a:r>
          </a:p>
        </p:txBody>
      </p:sp>
    </p:spTree>
    <p:extLst>
      <p:ext uri="{BB962C8B-B14F-4D97-AF65-F5344CB8AC3E}">
        <p14:creationId xmlns:p14="http://schemas.microsoft.com/office/powerpoint/2010/main" val="409942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1264-940B-874C-E104-F0FFE151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CE50-3B28-CB2C-53BF-0ECFB2A8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机器学习的一般流程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55DA2-33AB-9CAB-5AA0-2E8EF3A4E809}"/>
              </a:ext>
            </a:extLst>
          </p:cNvPr>
          <p:cNvSpPr txBox="1"/>
          <p:nvPr/>
        </p:nvSpPr>
        <p:spPr>
          <a:xfrm>
            <a:off x="3691719" y="1831074"/>
            <a:ext cx="1760561" cy="1295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定义问题：设计任务类型、输入特征、输出、评价指标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EDCA1A6-3FA7-40F3-0CA5-34154A2FD69B}"/>
              </a:ext>
            </a:extLst>
          </p:cNvPr>
          <p:cNvSpPr/>
          <p:nvPr/>
        </p:nvSpPr>
        <p:spPr bwMode="auto">
          <a:xfrm>
            <a:off x="1066801" y="4343400"/>
            <a:ext cx="3048000" cy="1447800"/>
          </a:xfrm>
          <a:prstGeom prst="wedgeRoundRectCallout">
            <a:avLst>
              <a:gd name="adj1" fmla="val 58082"/>
              <a:gd name="adj2" fmla="val -12642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/>
              <a:t>最终执行智能任务的也是一个正常的计算机程序。计算机程序都需要明确定义的输入和输出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9EA92E9-AACF-9227-9259-57781FDEDBEB}"/>
              </a:ext>
            </a:extLst>
          </p:cNvPr>
          <p:cNvSpPr/>
          <p:nvPr/>
        </p:nvSpPr>
        <p:spPr bwMode="auto">
          <a:xfrm>
            <a:off x="5257800" y="4800600"/>
            <a:ext cx="3657600" cy="1447800"/>
          </a:xfrm>
          <a:prstGeom prst="wedgeRoundRectCallout">
            <a:avLst>
              <a:gd name="adj1" fmla="val -81368"/>
              <a:gd name="adj2" fmla="val -3461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/>
              <a:t>和通常的计算机程序不同，该程序的执行遵循从机器学习中获得的具体模型，而非程序员精心设计的算法指令逻辑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B3A26-984A-53C0-4F40-6550577EE7B6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2667000" y="2478774"/>
            <a:ext cx="1024719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396F04-09EA-B838-1383-A747B1365B61}"/>
              </a:ext>
            </a:extLst>
          </p:cNvPr>
          <p:cNvSpPr txBox="1"/>
          <p:nvPr/>
        </p:nvSpPr>
        <p:spPr>
          <a:xfrm>
            <a:off x="906439" y="1831076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认知并理解</a:t>
            </a:r>
            <a:endParaRPr lang="en-US" altLang="zh-CN" dirty="0"/>
          </a:p>
          <a:p>
            <a:pPr algn="ctr"/>
            <a:r>
              <a:rPr lang="zh-CN" altLang="en-US" dirty="0"/>
              <a:t>智能任务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C933-CCAB-51C0-600C-6D0AB485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9AB1-306C-1872-BC6C-50948543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机器学习的一般流程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0165-4305-99EA-96E9-CAB449892E61}"/>
              </a:ext>
            </a:extLst>
          </p:cNvPr>
          <p:cNvSpPr txBox="1"/>
          <p:nvPr/>
        </p:nvSpPr>
        <p:spPr>
          <a:xfrm>
            <a:off x="906439" y="1831076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认知并理解</a:t>
            </a:r>
            <a:endParaRPr lang="en-US" altLang="zh-CN" dirty="0"/>
          </a:p>
          <a:p>
            <a:pPr algn="ctr"/>
            <a:r>
              <a:rPr lang="zh-CN" altLang="en-US" dirty="0"/>
              <a:t>智能任务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29637-E312-E46D-BCE5-372E6FFF74AC}"/>
              </a:ext>
            </a:extLst>
          </p:cNvPr>
          <p:cNvSpPr txBox="1"/>
          <p:nvPr/>
        </p:nvSpPr>
        <p:spPr>
          <a:xfrm>
            <a:off x="3691719" y="1831074"/>
            <a:ext cx="1760561" cy="1295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定义问题：设计任务类型、输入特征、输出、评价指标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7511A-D53B-C5CD-353A-6A3200FC6768}"/>
              </a:ext>
            </a:extLst>
          </p:cNvPr>
          <p:cNvSpPr txBox="1"/>
          <p:nvPr/>
        </p:nvSpPr>
        <p:spPr>
          <a:xfrm>
            <a:off x="6446293" y="1831075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搜集训练（</a:t>
            </a:r>
            <a:endParaRPr lang="en-US" altLang="zh-CN" dirty="0"/>
          </a:p>
          <a:p>
            <a:pPr algn="ctr"/>
            <a:r>
              <a:rPr lang="zh-CN" altLang="en-US" dirty="0"/>
              <a:t>和测试</a:t>
            </a:r>
            <a:r>
              <a:rPr lang="en-US" altLang="zh-CN" dirty="0"/>
              <a:t>/</a:t>
            </a:r>
            <a:r>
              <a:rPr lang="zh-CN" altLang="en-US" dirty="0"/>
              <a:t>评</a:t>
            </a:r>
            <a:endParaRPr lang="en-US" altLang="zh-CN" dirty="0"/>
          </a:p>
          <a:p>
            <a:pPr algn="ctr"/>
            <a:r>
              <a:rPr lang="zh-CN" altLang="en-US" dirty="0"/>
              <a:t>价）数据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982EC-7E02-3318-527A-3777877900E3}"/>
              </a:ext>
            </a:extLst>
          </p:cNvPr>
          <p:cNvSpPr txBox="1"/>
          <p:nvPr/>
        </p:nvSpPr>
        <p:spPr>
          <a:xfrm>
            <a:off x="6449706" y="4038600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设计模型</a:t>
            </a:r>
            <a:endParaRPr lang="en-US" altLang="zh-CN" dirty="0"/>
          </a:p>
          <a:p>
            <a:pPr algn="ctr"/>
            <a:r>
              <a:rPr lang="zh-CN" altLang="en-US" dirty="0"/>
              <a:t>和算法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40350-CD7C-D441-169A-8ED1859C90B5}"/>
              </a:ext>
            </a:extLst>
          </p:cNvPr>
          <p:cNvSpPr txBox="1"/>
          <p:nvPr/>
        </p:nvSpPr>
        <p:spPr>
          <a:xfrm>
            <a:off x="3691718" y="4038600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训练模型并</a:t>
            </a:r>
            <a:endParaRPr lang="en-US" altLang="zh-CN" dirty="0"/>
          </a:p>
          <a:p>
            <a:pPr algn="ctr"/>
            <a:r>
              <a:rPr lang="zh-CN" altLang="en-US" dirty="0"/>
              <a:t>评估结果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078D4-BA45-5F84-A4FB-94545496232A}"/>
              </a:ext>
            </a:extLst>
          </p:cNvPr>
          <p:cNvSpPr txBox="1"/>
          <p:nvPr/>
        </p:nvSpPr>
        <p:spPr>
          <a:xfrm>
            <a:off x="906438" y="4038600"/>
            <a:ext cx="1760561" cy="1295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部署模型</a:t>
            </a:r>
            <a:endParaRPr lang="en-US" altLang="zh-CN" dirty="0"/>
          </a:p>
          <a:p>
            <a:pPr algn="ctr"/>
            <a:r>
              <a:rPr lang="zh-CN" altLang="en-US" dirty="0"/>
              <a:t>实际使用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D758A7-7608-CAE9-E8A3-8F63234FA213}"/>
              </a:ext>
            </a:extLst>
          </p:cNvPr>
          <p:cNvCxnSpPr/>
          <p:nvPr/>
        </p:nvCxnSpPr>
        <p:spPr bwMode="auto">
          <a:xfrm flipV="1">
            <a:off x="2667000" y="2478774"/>
            <a:ext cx="1024719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C5EFF-D0F0-6B39-7FD3-96C587C812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 bwMode="auto">
          <a:xfrm>
            <a:off x="5452280" y="2478774"/>
            <a:ext cx="9940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0F906-490C-CBED-92F3-E331B7E6D9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326574" y="3126474"/>
            <a:ext cx="3413" cy="912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0E2CCD-B9B5-B071-09EC-DB6F5A5E16D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 bwMode="auto">
          <a:xfrm flipH="1">
            <a:off x="5452279" y="4686300"/>
            <a:ext cx="9974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70F27F-3FE0-E39C-6EC6-0229D365AED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 bwMode="auto">
          <a:xfrm flipV="1">
            <a:off x="4571999" y="3126474"/>
            <a:ext cx="1" cy="912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FC283-AC45-505E-7B14-629841030B0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flipH="1">
            <a:off x="2666999" y="4686300"/>
            <a:ext cx="1024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95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2C155-55D4-2800-CA21-66CA728A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18CD-3C64-452A-B6CD-4760A2C0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从一个例子开始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2CC13A-19A2-63A3-6D5B-558DA61C6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257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任务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预测与估计计算机各个时刻的功耗</a:t>
                </a:r>
                <a:endParaRPr lang="en-US" altLang="zh-CN" dirty="0"/>
              </a:p>
              <a:p>
                <a:r>
                  <a:rPr lang="zh-CN" altLang="en-US" dirty="0"/>
                  <a:t>理解任务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计算机功耗：随着各个组件（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、内存、存储等）的使用率变化而变化</a:t>
                </a:r>
                <a:endParaRPr lang="en-US" altLang="zh-CN" dirty="0"/>
              </a:p>
              <a:p>
                <a:r>
                  <a:rPr lang="zh-CN" altLang="en-US" dirty="0"/>
                  <a:t>定义问题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一个程序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输入：某一个时刻各组件的使用率，例如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个主要部件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输出：某一个时刻的功耗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2CC13A-19A2-63A3-6D5B-558DA61C6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257800"/>
              </a:xfrm>
              <a:blipFill>
                <a:blip r:embed="rId2"/>
                <a:stretch>
                  <a:fillRect l="-549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8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D803B-AE76-C27E-C60B-103DDCBE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8CF2-17B9-D0AF-64F4-4FDC7AA4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这是一个</a:t>
            </a:r>
            <a:r>
              <a:rPr lang="zh-CN" altLang="en-US" dirty="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回归问题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CC5380-4EAB-497C-CF4F-C91D4D15C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回归问题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建立目标变量（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）随着输入变量（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）变化的函数关系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输出的目标变量（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）是一个连续的值</a:t>
                </a:r>
                <a:endParaRPr lang="en-US" altLang="zh-CN" dirty="0"/>
              </a:p>
              <a:p>
                <a:r>
                  <a:rPr lang="zh-CN" altLang="en-US" dirty="0"/>
                  <a:t>评价指标（解决回归任务的质量）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估算值（预测的功耗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/>
                  <a:t>）和实际值（测量得到的功耗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）的差异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绝对误差（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均方误差（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均方根误差（</a:t>
                </a:r>
                <a:r>
                  <a:rPr lang="en-US" altLang="zh-CN" dirty="0"/>
                  <a:t>RMSE</a:t>
                </a:r>
                <a:r>
                  <a:rPr lang="zh-CN" altLang="en-US" dirty="0"/>
                  <a:t>） 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CC5380-4EAB-497C-CF4F-C91D4D15C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584-6457-41A4-BA5F-69E8F2C2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让我们来问</a:t>
            </a:r>
            <a:r>
              <a:rPr lang="en-US" altLang="zh-CN" dirty="0" err="1"/>
              <a:t>DeepSeek</a:t>
            </a:r>
            <a:endParaRPr lang="zh-CN" altLang="en-US" b="1" dirty="0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3F46B8E-59F2-D29E-C2A3-9D7BC0B48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2" y="1905000"/>
            <a:ext cx="8235035" cy="202434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D25FF44-418F-E841-19DE-9914233BF141}"/>
              </a:ext>
            </a:extLst>
          </p:cNvPr>
          <p:cNvSpPr/>
          <p:nvPr/>
        </p:nvSpPr>
        <p:spPr bwMode="auto">
          <a:xfrm>
            <a:off x="990600" y="4462745"/>
            <a:ext cx="5410200" cy="508306"/>
          </a:xfrm>
          <a:prstGeom prst="wedgeRoundRectCallout">
            <a:avLst>
              <a:gd name="adj1" fmla="val 47746"/>
              <a:gd name="adj2" fmla="val -2749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200" dirty="0"/>
              <a:t>指由人制造出来的机器所表现出来的</a:t>
            </a:r>
            <a:r>
              <a:rPr lang="zh-CN" altLang="en-US" sz="2200" b="1" dirty="0">
                <a:solidFill>
                  <a:srgbClr val="C00000"/>
                </a:solidFill>
              </a:rPr>
              <a:t>智能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16B1282-FF78-72B8-FAA5-3798E6633C1D}"/>
              </a:ext>
            </a:extLst>
          </p:cNvPr>
          <p:cNvSpPr/>
          <p:nvPr/>
        </p:nvSpPr>
        <p:spPr bwMode="auto">
          <a:xfrm>
            <a:off x="2057400" y="5715000"/>
            <a:ext cx="3826165" cy="508306"/>
          </a:xfrm>
          <a:prstGeom prst="wedgeRoundRectCallout">
            <a:avLst>
              <a:gd name="adj1" fmla="val 47361"/>
              <a:gd name="adj2" fmla="val -21208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那么，什么是智能？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6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8D30-30A1-908C-FD21-F44FBAB26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EF3-BA81-35FD-6E9E-353D4632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机器学习解决回归问题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B7DBB-59B6-A6A0-24CF-F20662C25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并不是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在程序中明确并完整地描述如何根据输入变量（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）计算出输出变量数值（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）的全部具体过程</a:t>
                </a:r>
                <a:endParaRPr lang="en-US" altLang="zh-CN" dirty="0"/>
              </a:p>
              <a:p>
                <a:r>
                  <a:rPr lang="zh-CN" altLang="en-US" dirty="0"/>
                  <a:t>而是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通过对训练数据的学习与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归纳</a:t>
                </a:r>
                <a:r>
                  <a:rPr lang="zh-CN" altLang="en-US" dirty="0"/>
                  <a:t>，掌握到（部分）计算的规律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程序中定义好的部分：预定的计算结构或模型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在训练中学习到的部分：计算中用到的参数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B7DBB-59B6-A6A0-24CF-F20662C25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7564-A531-388A-AC2B-7DFA42D0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53A-15AC-FE96-7674-8BA9E0D0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训练数据与测试</a:t>
            </a:r>
            <a: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/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评估数据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9E9175-0AE7-5BB2-FFA3-6A6BFEB32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用于机器学习并评估训练效果的数据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个时间点搜集组件利</a:t>
                </a:r>
                <a:r>
                  <a:rPr lang="zh-CN" altLang="en-US"/>
                  <a:t>用率和功耗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((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</a:rPr>
                        <m:t>((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…,</m:t>
                      </m:r>
                    </m:oMath>
                  </m:oMathPara>
                </a14:m>
                <a:endParaRPr lang="en-US" altLang="zh-CN" sz="22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((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/>
                  <a:t>训练数据和测试数据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一部分用于机器学习中训练模型，另一部分用于评估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或者更复杂的多轮划分进行评估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9E9175-0AE7-5BB2-FFA3-6A6BFEB32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6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0C4B-769E-C2AE-D85B-091DA081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B3A9-A7E7-5BCA-38D1-CDAE0EE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设计模型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BD6EAD9-E30E-63E3-D135-CD6806632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让我们来试试最简单的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线性回归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dirty="0"/>
                  <a:t>机器学习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从训练数据中学习以下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模型参数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：各组件的使用对功耗的影响（权重，</a:t>
                </a:r>
                <a:r>
                  <a:rPr lang="en-US" altLang="zh-CN" dirty="0"/>
                  <a:t>weights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：计算机闲置时的功耗（偏置，</a:t>
                </a:r>
                <a:r>
                  <a:rPr lang="en-US" altLang="zh-CN" dirty="0"/>
                  <a:t>bias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BD6EAD9-E30E-63E3-D135-CD6806632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BFFF-4B5A-C179-F73E-C790BBAF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5C71-D99E-E2AE-970F-57D0B8DF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简化模型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2F5CF8F-FDCE-54BB-4305-6A1E11E50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有没有更简单的模型？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针对特定的应用（</a:t>
                </a:r>
                <a:r>
                  <a:rPr lang="en-US" altLang="zh-CN" dirty="0"/>
                  <a:t>app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workload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内存或存储的使用率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近似</a:t>
                </a:r>
                <a:r>
                  <a:rPr lang="zh-CN" altLang="en-US" dirty="0"/>
                  <a:t>正比于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的使用率：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  <a:p>
                <a:pPr lvl="2"/>
                <a:r>
                  <a:rPr lang="zh-CN" altLang="en-US" dirty="0"/>
                  <a:t>于是简化成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memory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storage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altLang="zh-CN" sz="22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b="0" dirty="0"/>
              </a:p>
              <a:p>
                <a:pPr marL="457200" lvl="1" indent="0">
                  <a:buNone/>
                </a:pPr>
                <a:r>
                  <a:rPr lang="en-US" altLang="zh-CN" sz="22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b="0" dirty="0"/>
              </a:p>
              <a:p>
                <a:r>
                  <a:rPr lang="zh-CN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多变量</a:t>
                </a:r>
                <a:r>
                  <a:rPr lang="zh-CN" altLang="en-US" dirty="0"/>
                  <a:t>线性回归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⇒ </a:t>
                </a:r>
                <a:r>
                  <a:rPr lang="zh-CN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单变量</a:t>
                </a:r>
                <a:r>
                  <a:rPr lang="zh-CN" altLang="en-US" dirty="0"/>
                  <a:t>线性回归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2F5CF8F-FDCE-54BB-4305-6A1E11E50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ABF9-DB36-8A9C-44B4-0C481211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20D-EAD0-610C-C4CA-2931F534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单变量线性回归的直观印象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04DC17-DD9F-600F-8CA4-2927773AC095}"/>
              </a:ext>
            </a:extLst>
          </p:cNvPr>
          <p:cNvCxnSpPr>
            <a:cxnSpLocks/>
          </p:cNvCxnSpPr>
          <p:nvPr/>
        </p:nvCxnSpPr>
        <p:spPr bwMode="auto">
          <a:xfrm>
            <a:off x="914400" y="5681947"/>
            <a:ext cx="7239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95156-633A-C267-A49B-3F68DD0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914400" y="1981200"/>
            <a:ext cx="0" cy="3707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C60060-791A-C80A-85D1-F26C243DF6C0}"/>
                  </a:ext>
                </a:extLst>
              </p:cNvPr>
              <p:cNvSpPr txBox="1"/>
              <p:nvPr/>
            </p:nvSpPr>
            <p:spPr>
              <a:xfrm>
                <a:off x="7467600" y="5688773"/>
                <a:ext cx="914398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C60060-791A-C80A-85D1-F26C24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688773"/>
                <a:ext cx="914398" cy="407227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39523A-4433-6D88-2F72-D4A312EE00DB}"/>
                  </a:ext>
                </a:extLst>
              </p:cNvPr>
              <p:cNvSpPr txBox="1"/>
              <p:nvPr/>
            </p:nvSpPr>
            <p:spPr>
              <a:xfrm>
                <a:off x="609600" y="198119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39523A-4433-6D88-2F72-D4A312EE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199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6464F87-4E62-63F9-BDF1-1F84EC05FA97}"/>
              </a:ext>
            </a:extLst>
          </p:cNvPr>
          <p:cNvSpPr/>
          <p:nvPr/>
        </p:nvSpPr>
        <p:spPr bwMode="auto">
          <a:xfrm>
            <a:off x="1981200" y="3947659"/>
            <a:ext cx="137160" cy="1371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9DFAA6B-9E67-2481-4FA6-6DAA6F2D578A}"/>
              </a:ext>
            </a:extLst>
          </p:cNvPr>
          <p:cNvSpPr/>
          <p:nvPr/>
        </p:nvSpPr>
        <p:spPr bwMode="auto">
          <a:xfrm>
            <a:off x="2971800" y="3694414"/>
            <a:ext cx="137160" cy="1371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7C39F72-426E-248D-EAD7-6451CEA14413}"/>
              </a:ext>
            </a:extLst>
          </p:cNvPr>
          <p:cNvSpPr/>
          <p:nvPr/>
        </p:nvSpPr>
        <p:spPr bwMode="auto">
          <a:xfrm>
            <a:off x="4543567" y="2631424"/>
            <a:ext cx="137160" cy="1371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7BEE-067E-4B55-105A-4C7924B0A132}"/>
              </a:ext>
            </a:extLst>
          </p:cNvPr>
          <p:cNvSpPr txBox="1"/>
          <p:nvPr/>
        </p:nvSpPr>
        <p:spPr>
          <a:xfrm>
            <a:off x="1433908" y="2051119"/>
            <a:ext cx="18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训练数据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EE81D2-C2A6-4A0C-4CE1-813F9D440485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 bwMode="auto">
          <a:xfrm flipH="1">
            <a:off x="2049780" y="2512784"/>
            <a:ext cx="308845" cy="1434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B14D89-7875-7723-8F2F-6D5852653A2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 bwMode="auto">
          <a:xfrm>
            <a:off x="2358625" y="2512784"/>
            <a:ext cx="681755" cy="1181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E7FBC1-69A2-243B-21B8-F00F9AB50C7B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 bwMode="auto">
          <a:xfrm>
            <a:off x="2358625" y="2512784"/>
            <a:ext cx="2184942" cy="18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C25C96-28DF-E16C-A0EC-5EE6A38F986E}"/>
              </a:ext>
            </a:extLst>
          </p:cNvPr>
          <p:cNvCxnSpPr>
            <a:cxnSpLocks/>
          </p:cNvCxnSpPr>
          <p:nvPr/>
        </p:nvCxnSpPr>
        <p:spPr bwMode="auto">
          <a:xfrm flipV="1">
            <a:off x="914400" y="1981199"/>
            <a:ext cx="5257800" cy="2743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F50E62-C761-0FB9-3DB7-37BE114B1695}"/>
                  </a:ext>
                </a:extLst>
              </p:cNvPr>
              <p:cNvSpPr txBox="1"/>
              <p:nvPr/>
            </p:nvSpPr>
            <p:spPr>
              <a:xfrm>
                <a:off x="5108418" y="2512784"/>
                <a:ext cx="2737164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学习到的一条直线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F50E62-C761-0FB9-3DB7-37BE114B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18" y="2512784"/>
                <a:ext cx="2737164" cy="846514"/>
              </a:xfrm>
              <a:prstGeom prst="rect">
                <a:avLst/>
              </a:prstGeom>
              <a:blipFill>
                <a:blip r:embed="rId5"/>
                <a:stretch>
                  <a:fillRect l="-1336" t="-5755" r="-1336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0C3BF0D-060F-6733-4173-6CC3A079DDFC}"/>
              </a:ext>
            </a:extLst>
          </p:cNvPr>
          <p:cNvSpPr txBox="1"/>
          <p:nvPr/>
        </p:nvSpPr>
        <p:spPr>
          <a:xfrm>
            <a:off x="4263393" y="3500735"/>
            <a:ext cx="442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该直线尽可能地逼近训练数据</a:t>
            </a:r>
          </a:p>
        </p:txBody>
      </p:sp>
    </p:spTree>
    <p:extLst>
      <p:ext uri="{BB962C8B-B14F-4D97-AF65-F5344CB8AC3E}">
        <p14:creationId xmlns:p14="http://schemas.microsoft.com/office/powerpoint/2010/main" val="2460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 animBg="1"/>
      <p:bldP spid="20" grpId="0" animBg="1"/>
      <p:bldP spid="21" grpId="0" animBg="1"/>
      <p:bldP spid="22" grpId="0"/>
      <p:bldP spid="22" grpId="1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8D7F-4D16-C808-80A7-B76ABE7E3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5BEF-4871-F13E-5450-E562F5A4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如何学习？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F91EBE-DC78-4F88-A503-6386119F1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让我们试试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训练数据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=0.2, 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=60)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=89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定义一个训练数据上的效果：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损失函数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cpu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2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学习目标：找到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使得损失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pPr lvl="1"/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F91EBE-DC78-4F88-A503-6386119F1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1E91-1B0C-8205-5EE0-A64F9F16C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FF9-9572-8DBC-57CF-235429FF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优化损失函数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48A2C9-B8AB-F68C-0DE5-D3F310CF4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损失函数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−51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−60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−89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𝑤𝑏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−105.4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−400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+14122</m:t>
                      </m:r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如何最小化这个函数？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不算太难：但配平方项的计算有点繁琐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10540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40000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14122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altLang="zh-CN" sz="22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2(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5270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5270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5270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40000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14122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altLang="zh-CN" sz="22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5270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sz="2200" dirty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48A2C9-B8AB-F68C-0DE5-D3F310CF4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DF36-E59E-5E2A-19B4-E46B0FAD4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E05-9394-DB0A-94DD-29CE8EF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45FE34-6D5A-3C47-2A6D-7C741D857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标准的多变量线性回归模型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输入特征（属性）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向量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模型权重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向量</a:t>
                </a:r>
                <a:r>
                  <a:rPr lang="zh-CN" altLang="en-US" dirty="0"/>
                  <a:t>和偏置：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45FE34-6D5A-3C47-2A6D-7C741D857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1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2AEF-A0B3-E98F-2D90-5329A0258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68D-18F4-FE2D-1A02-5E0BD8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(2)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7D50F1-BDC9-2A2F-DE9B-29626A618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训练数据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7D50F1-BDC9-2A2F-DE9B-29626A618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4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AE452-0E82-C1F0-EEA2-AE1324B1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000A-E682-D73F-BBBA-DF010CA9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8ACCB9-0CCB-AA48-D61E-91D41603E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理想中的状况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8ACCB9-0CCB-AA48-D61E-91D41603E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2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86CF4-E1E7-1DD5-7252-C19C4621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11D-4FBA-D8E6-390E-3DB9E393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我们继续问</a:t>
            </a:r>
            <a:r>
              <a:rPr lang="en-US" altLang="zh-CN" dirty="0" err="1"/>
              <a:t>DeepSeek</a:t>
            </a:r>
            <a:endParaRPr lang="zh-CN" altLang="en-US" b="1" dirty="0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A3CAD86-526C-810C-5D23-B2AA9D8B5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6" y="1901952"/>
            <a:ext cx="8324107" cy="1716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C4AB7-CDEA-E49F-D1A3-A3CC28640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3" y="4076610"/>
            <a:ext cx="7757290" cy="64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2CE20-A78C-33B7-2C2C-07A6E5579B2E}"/>
              </a:ext>
            </a:extLst>
          </p:cNvPr>
          <p:cNvSpPr txBox="1"/>
          <p:nvPr/>
        </p:nvSpPr>
        <p:spPr>
          <a:xfrm>
            <a:off x="3619499" y="3429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3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EA90-3BE2-9712-05EE-C5EF3C7E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B0B3-DCA1-FF4F-5B22-9CF3BD0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1438EF-1134-5DFE-41DC-149197264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理想中的状况：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1438EF-1134-5DFE-41DC-149197264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C72FA9B5-5B31-BEFE-3961-79CBCD85E85E}"/>
                  </a:ext>
                </a:extLst>
              </p:cNvPr>
              <p:cNvSpPr/>
              <p:nvPr/>
            </p:nvSpPr>
            <p:spPr bwMode="auto">
              <a:xfrm>
                <a:off x="1122363" y="4991100"/>
                <a:ext cx="2286000" cy="533400"/>
              </a:xfrm>
              <a:prstGeom prst="wedgeRoundRectCallout">
                <a:avLst>
                  <a:gd name="adj1" fmla="val 41416"/>
                  <a:gd name="adj2" fmla="val -220773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C72FA9B5-5B31-BEFE-3961-79CBCD85E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363" y="4991100"/>
                <a:ext cx="2286000" cy="533400"/>
              </a:xfrm>
              <a:prstGeom prst="wedgeRoundRectCallout">
                <a:avLst>
                  <a:gd name="adj1" fmla="val 41416"/>
                  <a:gd name="adj2" fmla="val -220773"/>
                  <a:gd name="adj3" fmla="val 16667"/>
                </a:avLst>
              </a:prstGeom>
              <a:blipFill>
                <a:blip r:embed="rId4"/>
                <a:stretch>
                  <a:fillRect r="-1326" b="-126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AA562EDD-5779-5DAA-D018-84CE3B08B4C2}"/>
                  </a:ext>
                </a:extLst>
              </p:cNvPr>
              <p:cNvSpPr/>
              <p:nvPr/>
            </p:nvSpPr>
            <p:spPr bwMode="auto">
              <a:xfrm>
                <a:off x="3784768" y="4916905"/>
                <a:ext cx="2819400" cy="914400"/>
              </a:xfrm>
              <a:prstGeom prst="wedgeRoundRectCallout">
                <a:avLst>
                  <a:gd name="adj1" fmla="val 24231"/>
                  <a:gd name="adj2" fmla="val -157877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列矩阵</a:t>
                </a:r>
                <a:endParaRPr lang="en-US" altLang="zh-CN" sz="2200" dirty="0"/>
              </a:p>
              <a:p>
                <a:pPr algn="ctr"/>
                <a:r>
                  <a:rPr lang="zh-CN" altLang="en-US" sz="2200" dirty="0"/>
                  <a:t>（也是一个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列向量</a:t>
                </a:r>
                <a:r>
                  <a:rPr lang="zh-CN" altLang="en-US" sz="2200" dirty="0"/>
                  <a:t>）</a:t>
                </a: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AA562EDD-5779-5DAA-D018-84CE3B08B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4768" y="4916905"/>
                <a:ext cx="2819400" cy="914400"/>
              </a:xfrm>
              <a:prstGeom prst="wedgeRoundRectCallout">
                <a:avLst>
                  <a:gd name="adj1" fmla="val 24231"/>
                  <a:gd name="adj2" fmla="val -157877"/>
                  <a:gd name="adj3" fmla="val 16667"/>
                </a:avLst>
              </a:prstGeom>
              <a:blipFill>
                <a:blip r:embed="rId5"/>
                <a:stretch>
                  <a:fillRect l="-647" r="-64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DAF793D7-AE3D-AEA5-2CB2-4FFD06757D9F}"/>
                  </a:ext>
                </a:extLst>
              </p:cNvPr>
              <p:cNvSpPr/>
              <p:nvPr/>
            </p:nvSpPr>
            <p:spPr bwMode="auto">
              <a:xfrm>
                <a:off x="6799263" y="4291263"/>
                <a:ext cx="2095500" cy="914400"/>
              </a:xfrm>
              <a:prstGeom prst="wedgeRoundRectCallout">
                <a:avLst>
                  <a:gd name="adj1" fmla="val -43042"/>
                  <a:gd name="adj2" fmla="val -87044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列矩阵</a:t>
                </a:r>
                <a:endParaRPr lang="en-US" altLang="zh-CN" sz="2200" dirty="0"/>
              </a:p>
              <a:p>
                <a:pPr algn="ctr"/>
                <a:r>
                  <a:rPr lang="zh-CN" altLang="en-US" sz="2200" dirty="0"/>
                  <a:t>（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列向量</a:t>
                </a:r>
                <a:r>
                  <a:rPr lang="zh-CN" altLang="en-US" sz="2200" dirty="0"/>
                  <a:t>）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DAF793D7-AE3D-AEA5-2CB2-4FFD06757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9263" y="4291263"/>
                <a:ext cx="2095500" cy="914400"/>
              </a:xfrm>
              <a:prstGeom prst="wedgeRoundRectCallout">
                <a:avLst>
                  <a:gd name="adj1" fmla="val -43042"/>
                  <a:gd name="adj2" fmla="val -87044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8AC1-B727-2F83-7B51-67A60ABE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A0FF-B44D-5DC6-C449-B6248AA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E5A5-64D1-63C2-E45D-955991F01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理想中的状况：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E5A5-64D1-63C2-E45D-955991F01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DE8842B-7F63-BC94-F0CA-22CFAD6EFA6D}"/>
              </a:ext>
            </a:extLst>
          </p:cNvPr>
          <p:cNvSpPr/>
          <p:nvPr/>
        </p:nvSpPr>
        <p:spPr bwMode="auto">
          <a:xfrm>
            <a:off x="2009272" y="2115546"/>
            <a:ext cx="3429000" cy="5715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2DB94-EE62-B34C-D4E2-1F9496757A6F}"/>
              </a:ext>
            </a:extLst>
          </p:cNvPr>
          <p:cNvSpPr/>
          <p:nvPr/>
        </p:nvSpPr>
        <p:spPr bwMode="auto">
          <a:xfrm>
            <a:off x="5678904" y="2241886"/>
            <a:ext cx="431800" cy="1600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72EF0-169D-79A6-E0C7-FDD732D208D5}"/>
              </a:ext>
            </a:extLst>
          </p:cNvPr>
          <p:cNvSpPr/>
          <p:nvPr/>
        </p:nvSpPr>
        <p:spPr bwMode="auto">
          <a:xfrm>
            <a:off x="6690226" y="2279984"/>
            <a:ext cx="520700" cy="419100"/>
          </a:xfrm>
          <a:prstGeom prst="rect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976442-C83B-FD6C-1E36-71189C277619}"/>
                  </a:ext>
                </a:extLst>
              </p:cNvPr>
              <p:cNvSpPr txBox="1"/>
              <p:nvPr/>
            </p:nvSpPr>
            <p:spPr>
              <a:xfrm>
                <a:off x="1752600" y="5181600"/>
                <a:ext cx="57912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976442-C83B-FD6C-1E36-71189C277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57912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76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6746-21E4-98A4-C0C7-BEDC7BA2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0DBA-5576-CE2C-2DA7-0391E059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698058E-4D37-36C8-90FC-BA40F8B76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理想中的情况：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698058E-4D37-36C8-90FC-BA40F8B76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5F5DE5-E9B8-77FD-FE5C-C990ACA1AF03}"/>
              </a:ext>
            </a:extLst>
          </p:cNvPr>
          <p:cNvSpPr/>
          <p:nvPr/>
        </p:nvSpPr>
        <p:spPr bwMode="auto">
          <a:xfrm>
            <a:off x="1997241" y="2622210"/>
            <a:ext cx="3429000" cy="5715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FEA1-8D04-5122-B9EB-A8C0A09E6625}"/>
              </a:ext>
            </a:extLst>
          </p:cNvPr>
          <p:cNvSpPr/>
          <p:nvPr/>
        </p:nvSpPr>
        <p:spPr bwMode="auto">
          <a:xfrm>
            <a:off x="5666872" y="2217816"/>
            <a:ext cx="431800" cy="1600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BC4F1-9AD4-268A-C349-A3365B0F7744}"/>
              </a:ext>
            </a:extLst>
          </p:cNvPr>
          <p:cNvSpPr/>
          <p:nvPr/>
        </p:nvSpPr>
        <p:spPr bwMode="auto">
          <a:xfrm>
            <a:off x="6702258" y="2700422"/>
            <a:ext cx="520700" cy="419100"/>
          </a:xfrm>
          <a:prstGeom prst="rect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A2B80-30E4-09BD-10C8-D35E0995A9A6}"/>
                  </a:ext>
                </a:extLst>
              </p:cNvPr>
              <p:cNvSpPr txBox="1"/>
              <p:nvPr/>
            </p:nvSpPr>
            <p:spPr>
              <a:xfrm>
                <a:off x="1752600" y="5181600"/>
                <a:ext cx="57912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A2B80-30E4-09BD-10C8-D35E0995A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57912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16B9F-F76F-6AC5-F2D3-6EAFEBDF9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3C5D-D7F6-8523-BA47-62313CB0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F80B6B-8D7E-C2B3-CBAC-161781A9C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理想中的状况：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F80B6B-8D7E-C2B3-CBAC-161781A9C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4BED02-734E-F324-D1FF-5CBE9E5FADF9}"/>
              </a:ext>
            </a:extLst>
          </p:cNvPr>
          <p:cNvSpPr/>
          <p:nvPr/>
        </p:nvSpPr>
        <p:spPr bwMode="auto">
          <a:xfrm>
            <a:off x="1997241" y="3480127"/>
            <a:ext cx="3429000" cy="5715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B7C1E-1B77-77B5-872B-84C9D91452C8}"/>
              </a:ext>
            </a:extLst>
          </p:cNvPr>
          <p:cNvSpPr/>
          <p:nvPr/>
        </p:nvSpPr>
        <p:spPr bwMode="auto">
          <a:xfrm>
            <a:off x="5666872" y="2229850"/>
            <a:ext cx="431800" cy="1600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B536E-C8C7-A9CB-DE9B-89A518E07264}"/>
              </a:ext>
            </a:extLst>
          </p:cNvPr>
          <p:cNvSpPr/>
          <p:nvPr/>
        </p:nvSpPr>
        <p:spPr bwMode="auto">
          <a:xfrm>
            <a:off x="6639428" y="3454732"/>
            <a:ext cx="622300" cy="400050"/>
          </a:xfrm>
          <a:prstGeom prst="rect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259336-81C6-BAD4-7940-6EE82FB6B265}"/>
                  </a:ext>
                </a:extLst>
              </p:cNvPr>
              <p:cNvSpPr txBox="1"/>
              <p:nvPr/>
            </p:nvSpPr>
            <p:spPr>
              <a:xfrm>
                <a:off x="1600200" y="5202198"/>
                <a:ext cx="60960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259336-81C6-BAD4-7940-6EE82FB6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02198"/>
                <a:ext cx="60960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4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82CA-F434-2764-67A3-3B2C3238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57A4-CAA6-A578-E76E-598C2EB6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更通用的多变量线性回归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146CE3-34FA-80C8-5FEC-2480C46BF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理想中的状况：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146CE3-34FA-80C8-5FEC-2480C46BF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3D6B6E-D85E-B3A6-045C-06106BE13573}"/>
                  </a:ext>
                </a:extLst>
              </p:cNvPr>
              <p:cNvSpPr txBox="1"/>
              <p:nvPr/>
            </p:nvSpPr>
            <p:spPr>
              <a:xfrm>
                <a:off x="533400" y="4796135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现实情况：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个未知数，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个等式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3D6B6E-D85E-B3A6-045C-06106BE1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96135"/>
                <a:ext cx="8077200" cy="461665"/>
              </a:xfrm>
              <a:prstGeom prst="rect">
                <a:avLst/>
              </a:prstGeom>
              <a:blipFill>
                <a:blip r:embed="rId4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777FE-C53B-9195-6E2C-C010713FF037}"/>
                  </a:ext>
                </a:extLst>
              </p:cNvPr>
              <p:cNvSpPr txBox="1"/>
              <p:nvPr/>
            </p:nvSpPr>
            <p:spPr>
              <a:xfrm>
                <a:off x="533400" y="54864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时，方程很可能无解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777FE-C53B-9195-6E2C-C010713FF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8077200" cy="461665"/>
              </a:xfrm>
              <a:prstGeom prst="rect">
                <a:avLst/>
              </a:prstGeom>
              <a:blipFill>
                <a:blip r:embed="rId5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9DDF-A2D6-F61E-E840-891E1087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A1C4-3CA6-80FE-E21D-A9E6221E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180F41-D385-B2AC-E660-1D84B0D40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优化训练数据上的均方差损失函数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dirty="0"/>
                  <a:t>解法：最小二乘法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180F41-D385-B2AC-E660-1D84B0D40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4181-1114-D2BD-9723-805C7208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6B19-0D06-4081-A1A5-EAFDD6D7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(2)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923861-41D0-1001-DD06-B5A3C7DADF3B}"/>
                  </a:ext>
                </a:extLst>
              </p:cNvPr>
              <p:cNvSpPr txBox="1"/>
              <p:nvPr/>
            </p:nvSpPr>
            <p:spPr>
              <a:xfrm>
                <a:off x="1521431" y="2799868"/>
                <a:ext cx="3200400" cy="145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923861-41D0-1001-DD06-B5A3C7DA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31" y="2799868"/>
                <a:ext cx="3200400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BC095-F9D1-A8B2-E94E-1DB82A8F2C50}"/>
                  </a:ext>
                </a:extLst>
              </p:cNvPr>
              <p:cNvSpPr txBox="1"/>
              <p:nvPr/>
            </p:nvSpPr>
            <p:spPr>
              <a:xfrm>
                <a:off x="4191000" y="2690575"/>
                <a:ext cx="3200400" cy="165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BC095-F9D1-A8B2-E94E-1DB82A8F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90575"/>
                <a:ext cx="3200400" cy="1652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D090B-F686-9B91-EF6C-441431052548}"/>
                  </a:ext>
                </a:extLst>
              </p:cNvPr>
              <p:cNvSpPr txBox="1"/>
              <p:nvPr/>
            </p:nvSpPr>
            <p:spPr>
              <a:xfrm>
                <a:off x="2971800" y="2680050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D090B-F686-9B91-EF6C-441431052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680050"/>
                <a:ext cx="32004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A872051-D6BC-B8EC-6B55-1578DFFD332B}"/>
              </a:ext>
            </a:extLst>
          </p:cNvPr>
          <p:cNvSpPr/>
          <p:nvPr/>
        </p:nvSpPr>
        <p:spPr bwMode="auto">
          <a:xfrm rot="20635948">
            <a:off x="2283431" y="3366263"/>
            <a:ext cx="1676400" cy="381000"/>
          </a:xfrm>
          <a:prstGeom prst="leftRightArrow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EA86E58-E161-DA06-34F8-709743F99DB1}"/>
              </a:ext>
            </a:extLst>
          </p:cNvPr>
          <p:cNvSpPr/>
          <p:nvPr/>
        </p:nvSpPr>
        <p:spPr bwMode="auto">
          <a:xfrm>
            <a:off x="4597400" y="1857134"/>
            <a:ext cx="1447800" cy="457200"/>
          </a:xfrm>
          <a:prstGeom prst="wedgeRoundRectCallout">
            <a:avLst>
              <a:gd name="adj1" fmla="val -52444"/>
              <a:gd name="adj2" fmla="val 1403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矩阵</a:t>
            </a:r>
            <a:r>
              <a:rPr lang="zh-CN" altLang="en-US" sz="2200" dirty="0">
                <a:solidFill>
                  <a:srgbClr val="C00000"/>
                </a:solidFill>
              </a:rPr>
              <a:t>转置</a:t>
            </a:r>
            <a:endParaRPr lang="en-US" altLang="zh-CN" sz="2200" b="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F3AE0F63-E4A6-84FA-D235-692D3536535D}"/>
                  </a:ext>
                </a:extLst>
              </p:cNvPr>
              <p:cNvSpPr/>
              <p:nvPr/>
            </p:nvSpPr>
            <p:spPr bwMode="auto">
              <a:xfrm>
                <a:off x="1701800" y="4953000"/>
                <a:ext cx="2286000" cy="533400"/>
              </a:xfrm>
              <a:prstGeom prst="wedgeRoundRectCallout">
                <a:avLst>
                  <a:gd name="adj1" fmla="val -11918"/>
                  <a:gd name="adj2" fmla="val -17553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F3AE0F63-E4A6-84FA-D235-692D35365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1800" y="4953000"/>
                <a:ext cx="2286000" cy="533400"/>
              </a:xfrm>
              <a:prstGeom prst="wedgeRoundRectCallout">
                <a:avLst>
                  <a:gd name="adj1" fmla="val -11918"/>
                  <a:gd name="adj2" fmla="val -175535"/>
                  <a:gd name="adj3" fmla="val 16667"/>
                </a:avLst>
              </a:prstGeom>
              <a:blipFill>
                <a:blip r:embed="rId6"/>
                <a:stretch>
                  <a:fillRect r="-1326" b="-100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E9F77BB5-00AF-894E-7167-6524D3ED35BE}"/>
                  </a:ext>
                </a:extLst>
              </p:cNvPr>
              <p:cNvSpPr/>
              <p:nvPr/>
            </p:nvSpPr>
            <p:spPr bwMode="auto">
              <a:xfrm>
                <a:off x="5031581" y="4953000"/>
                <a:ext cx="2286000" cy="533400"/>
              </a:xfrm>
              <a:prstGeom prst="wedgeRoundRectCallout">
                <a:avLst>
                  <a:gd name="adj1" fmla="val 1972"/>
                  <a:gd name="adj2" fmla="val -16839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E9F77BB5-00AF-894E-7167-6524D3ED3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1581" y="4953000"/>
                <a:ext cx="2286000" cy="533400"/>
              </a:xfrm>
              <a:prstGeom prst="wedgeRoundRectCallout">
                <a:avLst>
                  <a:gd name="adj1" fmla="val 1972"/>
                  <a:gd name="adj2" fmla="val -168392"/>
                  <a:gd name="adj3" fmla="val 16667"/>
                </a:avLst>
              </a:prstGeom>
              <a:blipFill>
                <a:blip r:embed="rId7"/>
                <a:stretch>
                  <a:fillRect r="-1326" b="-103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3" grpId="1" animBg="1"/>
      <p:bldP spid="16" grpId="0" animBg="1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A928-C48E-15DC-D344-7F07AD13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277F-1DD0-C9D0-BDA4-D3D2FDE8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A7D8E1-F0D0-05A3-B33D-5B10EE7A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理想中的状况</a:t>
            </a:r>
            <a:endParaRPr lang="en-US" altLang="zh-CN" dirty="0"/>
          </a:p>
          <a:p>
            <a:pPr lvl="4"/>
            <a:endParaRPr lang="en-US" altLang="zh-CN" dirty="0"/>
          </a:p>
          <a:p>
            <a:endParaRPr lang="en-US" altLang="zh-CN" dirty="0"/>
          </a:p>
          <a:p>
            <a:pPr lvl="4"/>
            <a:endParaRPr lang="en-US" altLang="zh-CN" dirty="0"/>
          </a:p>
          <a:p>
            <a:r>
              <a:rPr lang="zh-CN" altLang="en-US" dirty="0"/>
              <a:t>现在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0A0AE0-8FE6-3BFA-6213-639E355F6B44}"/>
                  </a:ext>
                </a:extLst>
              </p:cNvPr>
              <p:cNvSpPr txBox="1"/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0A0AE0-8FE6-3BFA-6213-639E355F6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AC3A73-5970-6156-C322-881A749F215C}"/>
                  </a:ext>
                </a:extLst>
              </p:cNvPr>
              <p:cNvSpPr/>
              <p:nvPr/>
            </p:nvSpPr>
            <p:spPr bwMode="auto">
              <a:xfrm>
                <a:off x="381000" y="6134100"/>
                <a:ext cx="2286000" cy="533400"/>
              </a:xfrm>
              <a:prstGeom prst="wedgeRoundRectCallout">
                <a:avLst>
                  <a:gd name="adj1" fmla="val 1972"/>
                  <a:gd name="adj2" fmla="val -16839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AC3A73-5970-6156-C322-881A749F2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134100"/>
                <a:ext cx="2286000" cy="533400"/>
              </a:xfrm>
              <a:prstGeom prst="wedgeRoundRectCallout">
                <a:avLst>
                  <a:gd name="adj1" fmla="val 1972"/>
                  <a:gd name="adj2" fmla="val -168392"/>
                  <a:gd name="adj3" fmla="val 16667"/>
                </a:avLst>
              </a:prstGeom>
              <a:blipFill>
                <a:blip r:embed="rId5"/>
                <a:stretch>
                  <a:fillRect r="-1061" b="-102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E49AF988-AD8A-1690-1488-AEA8B31E1D16}"/>
                  </a:ext>
                </a:extLst>
              </p:cNvPr>
              <p:cNvSpPr/>
              <p:nvPr/>
            </p:nvSpPr>
            <p:spPr bwMode="auto">
              <a:xfrm>
                <a:off x="3151980" y="6134100"/>
                <a:ext cx="2286000" cy="533400"/>
              </a:xfrm>
              <a:prstGeom prst="wedgeRoundRectCallout">
                <a:avLst>
                  <a:gd name="adj1" fmla="val -16362"/>
                  <a:gd name="adj2" fmla="val -19220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E49AF988-AD8A-1690-1488-AEA8B31E1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1980" y="6134100"/>
                <a:ext cx="2286000" cy="533400"/>
              </a:xfrm>
              <a:prstGeom prst="wedgeRoundRectCallout">
                <a:avLst>
                  <a:gd name="adj1" fmla="val -16362"/>
                  <a:gd name="adj2" fmla="val -192202"/>
                  <a:gd name="adj3" fmla="val 16667"/>
                </a:avLst>
              </a:prstGeom>
              <a:blipFill>
                <a:blip r:embed="rId6"/>
                <a:stretch>
                  <a:fillRect r="-1061" b="-92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4A92C-318A-A5DB-AE99-E1D422C57D39}"/>
                  </a:ext>
                </a:extLst>
              </p:cNvPr>
              <p:cNvSpPr txBox="1"/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4A92C-318A-A5DB-AE99-E1D422C5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30658-A023-44BE-823D-F2F7662B3851}"/>
                  </a:ext>
                </a:extLst>
              </p:cNvPr>
              <p:cNvSpPr txBox="1"/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30658-A023-44BE-823D-F2F7662B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6" grpId="0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DF03-81E6-E6F4-AA69-48DC3FDF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27B-0544-F6CB-FFA5-63AF4AAB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89B78A-E812-64B9-B2A3-EA9B923F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理想中的状况</a:t>
            </a:r>
            <a:endParaRPr lang="en-US" altLang="zh-CN" dirty="0"/>
          </a:p>
          <a:p>
            <a:pPr lvl="4"/>
            <a:endParaRPr lang="en-US" altLang="zh-CN" dirty="0"/>
          </a:p>
          <a:p>
            <a:endParaRPr lang="en-US" altLang="zh-CN" dirty="0"/>
          </a:p>
          <a:p>
            <a:pPr lvl="4"/>
            <a:endParaRPr lang="en-US" altLang="zh-CN" dirty="0"/>
          </a:p>
          <a:p>
            <a:r>
              <a:rPr lang="zh-CN" altLang="en-US" dirty="0"/>
              <a:t>现在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EF72EB97-8B5F-D7F6-C28B-E0EEAD0722FE}"/>
                  </a:ext>
                </a:extLst>
              </p:cNvPr>
              <p:cNvSpPr/>
              <p:nvPr/>
            </p:nvSpPr>
            <p:spPr bwMode="auto">
              <a:xfrm>
                <a:off x="1122362" y="6134100"/>
                <a:ext cx="4315618" cy="533400"/>
              </a:xfrm>
              <a:prstGeom prst="wedgeRoundRectCallout">
                <a:avLst>
                  <a:gd name="adj1" fmla="val -13713"/>
                  <a:gd name="adj2" fmla="val -16839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200" dirty="0"/>
                  <a:t>相乘结果为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EF72EB97-8B5F-D7F6-C28B-E0EEAD072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362" y="6134100"/>
                <a:ext cx="4315618" cy="533400"/>
              </a:xfrm>
              <a:prstGeom prst="wedgeRoundRectCallout">
                <a:avLst>
                  <a:gd name="adj1" fmla="val -13713"/>
                  <a:gd name="adj2" fmla="val -168392"/>
                  <a:gd name="adj3" fmla="val 16667"/>
                </a:avLst>
              </a:prstGeom>
              <a:blipFill>
                <a:blip r:embed="rId5"/>
                <a:stretch>
                  <a:fillRect b="-102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085E76F-B501-C9DB-91BB-0F9F743BD058}"/>
              </a:ext>
            </a:extLst>
          </p:cNvPr>
          <p:cNvSpPr/>
          <p:nvPr/>
        </p:nvSpPr>
        <p:spPr bwMode="auto">
          <a:xfrm>
            <a:off x="364292" y="3959805"/>
            <a:ext cx="4737100" cy="1497646"/>
          </a:xfrm>
          <a:prstGeom prst="rect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B5CFDE-8B03-8BAD-F3D4-6C6193B6642E}"/>
                  </a:ext>
                </a:extLst>
              </p:cNvPr>
              <p:cNvSpPr txBox="1"/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B5CFDE-8B03-8BAD-F3D4-6C6193B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9965B-1A44-640E-A6CA-8142EDB80A14}"/>
                  </a:ext>
                </a:extLst>
              </p:cNvPr>
              <p:cNvSpPr txBox="1"/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9965B-1A44-640E-A6CA-8142EDB8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C49D-594C-7AB9-79C4-4384666F0CA1}"/>
                  </a:ext>
                </a:extLst>
              </p:cNvPr>
              <p:cNvSpPr txBox="1"/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C49D-594C-7AB9-79C4-4384666F0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60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D55F-6F1C-C4D1-6156-AC4575AF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D39-7B11-AC29-3CD7-CF361440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390B83-2DDB-C5E4-DAFB-62FCD10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理想中的状况</a:t>
            </a:r>
            <a:endParaRPr lang="en-US" altLang="zh-CN" dirty="0"/>
          </a:p>
          <a:p>
            <a:pPr lvl="4"/>
            <a:endParaRPr lang="en-US" altLang="zh-CN" dirty="0"/>
          </a:p>
          <a:p>
            <a:endParaRPr lang="en-US" altLang="zh-CN" dirty="0"/>
          </a:p>
          <a:p>
            <a:pPr lvl="4"/>
            <a:endParaRPr lang="en-US" altLang="zh-CN" dirty="0"/>
          </a:p>
          <a:p>
            <a:r>
              <a:rPr lang="zh-CN" altLang="en-US" dirty="0"/>
              <a:t>现在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C0983F-CBD3-256A-BC86-1DC6C6E6A9FF}"/>
                  </a:ext>
                </a:extLst>
              </p:cNvPr>
              <p:cNvSpPr txBox="1"/>
              <p:nvPr/>
            </p:nvSpPr>
            <p:spPr>
              <a:xfrm>
                <a:off x="304800" y="4077371"/>
                <a:ext cx="8686800" cy="1168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C0983F-CBD3-256A-BC86-1DC6C6E6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77371"/>
                <a:ext cx="8686800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3B4968C6-3753-C8C8-A676-5E6AED70B701}"/>
                  </a:ext>
                </a:extLst>
              </p:cNvPr>
              <p:cNvSpPr/>
              <p:nvPr/>
            </p:nvSpPr>
            <p:spPr bwMode="auto">
              <a:xfrm>
                <a:off x="4802982" y="5990621"/>
                <a:ext cx="4315618" cy="533400"/>
              </a:xfrm>
              <a:prstGeom prst="wedgeRoundRectCallout">
                <a:avLst>
                  <a:gd name="adj1" fmla="val 23661"/>
                  <a:gd name="adj2" fmla="val -139821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200" dirty="0"/>
                  <a:t>相乘结果为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2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列矩阵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3B4968C6-3753-C8C8-A676-5E6AED70B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2982" y="5990621"/>
                <a:ext cx="4315618" cy="533400"/>
              </a:xfrm>
              <a:prstGeom prst="wedgeRoundRectCallout">
                <a:avLst>
                  <a:gd name="adj1" fmla="val 23661"/>
                  <a:gd name="adj2" fmla="val -139821"/>
                  <a:gd name="adj3" fmla="val 16667"/>
                </a:avLst>
              </a:prstGeom>
              <a:blipFill>
                <a:blip r:embed="rId5"/>
                <a:stretch>
                  <a:fillRect b="-119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B902E-2169-E394-6AAE-980536680D38}"/>
                  </a:ext>
                </a:extLst>
              </p:cNvPr>
              <p:cNvSpPr txBox="1"/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B902E-2169-E394-6AAE-98053668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0ECE9-BAB7-92B3-26BF-22D153C324A2}"/>
                  </a:ext>
                </a:extLst>
              </p:cNvPr>
              <p:cNvSpPr txBox="1"/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0ECE9-BAB7-92B3-26BF-22D153C3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10583-24FF-1055-F86C-094966397797}"/>
                  </a:ext>
                </a:extLst>
              </p:cNvPr>
              <p:cNvSpPr txBox="1"/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10583-24FF-1055-F86C-09496639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F134C-654A-A20B-9203-444493E9BE39}"/>
                  </a:ext>
                </a:extLst>
              </p:cNvPr>
              <p:cNvSpPr txBox="1"/>
              <p:nvPr/>
            </p:nvSpPr>
            <p:spPr>
              <a:xfrm>
                <a:off x="5867400" y="3910264"/>
                <a:ext cx="2438400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F134C-654A-A20B-9203-444493E9B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910264"/>
                <a:ext cx="2438400" cy="15230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584-6457-41A4-BA5F-69E8F2C2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人工智能实例</a:t>
            </a:r>
            <a:endParaRPr lang="zh-CN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DB806-6893-4D24-9D44-1F503D718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04" y="1828800"/>
            <a:ext cx="2857500" cy="1493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BF33EF-21FB-45E5-B045-C5F2C455CE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26080" cy="1950720"/>
          </a:xfrm>
          <a:prstGeom prst="rect">
            <a:avLst/>
          </a:prstGeom>
        </p:spPr>
      </p:pic>
      <p:pic>
        <p:nvPicPr>
          <p:cNvPr id="7" name="Picture 6" descr="A person standing in front of a robot head&#10;&#10;Description automatically generated">
            <a:extLst>
              <a:ext uri="{FF2B5EF4-FFF2-40B4-BE49-F238E27FC236}">
                <a16:creationId xmlns:a16="http://schemas.microsoft.com/office/drawing/2014/main" id="{BDEB15C5-388B-209D-4DED-00F61C3EA4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77" y="4128448"/>
            <a:ext cx="2868358" cy="161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1F025-A837-ADA5-ADC1-0FC626E96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3" y="1808469"/>
            <a:ext cx="2286320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B96F7-00C2-112A-F06A-74A18EB19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31" y="2676441"/>
            <a:ext cx="2200583" cy="600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7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B82B5-3BAA-A511-A092-BDFBDAAD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F63-BCE7-C791-EB6F-A8385FAC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36B5CE-F5C1-6776-867D-BD3B5113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理想中的状况</a:t>
            </a:r>
            <a:endParaRPr lang="en-US" altLang="zh-CN" dirty="0"/>
          </a:p>
          <a:p>
            <a:pPr lvl="4"/>
            <a:endParaRPr lang="en-US" altLang="zh-CN" dirty="0"/>
          </a:p>
          <a:p>
            <a:endParaRPr lang="en-US" altLang="zh-CN" dirty="0"/>
          </a:p>
          <a:p>
            <a:pPr lvl="4"/>
            <a:endParaRPr lang="en-US" altLang="zh-CN" dirty="0"/>
          </a:p>
          <a:p>
            <a:r>
              <a:rPr lang="zh-CN" altLang="en-US" dirty="0"/>
              <a:t>现在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0076-B20B-C4F0-81D1-9B069F099A57}"/>
                  </a:ext>
                </a:extLst>
              </p:cNvPr>
              <p:cNvSpPr txBox="1"/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0076-B20B-C4F0-81D1-9B069F09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63" y="2133600"/>
                <a:ext cx="6345237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6C7CA-5953-19F9-68EE-64617BE7E305}"/>
                  </a:ext>
                </a:extLst>
              </p:cNvPr>
              <p:cNvSpPr txBox="1"/>
              <p:nvPr/>
            </p:nvSpPr>
            <p:spPr>
              <a:xfrm>
                <a:off x="533400" y="5808356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结果：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个未知数，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个等式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6C7CA-5953-19F9-68EE-64617BE7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808356"/>
                <a:ext cx="8077200" cy="461665"/>
              </a:xfrm>
              <a:prstGeom prst="rect">
                <a:avLst/>
              </a:prstGeom>
              <a:blipFill>
                <a:blip r:embed="rId5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0B57A-CBEE-1142-E28D-B23511808F62}"/>
                  </a:ext>
                </a:extLst>
              </p:cNvPr>
              <p:cNvSpPr txBox="1"/>
              <p:nvPr/>
            </p:nvSpPr>
            <p:spPr>
              <a:xfrm>
                <a:off x="304800" y="4077371"/>
                <a:ext cx="8686800" cy="1168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0B57A-CBEE-1142-E28D-B2351180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77371"/>
                <a:ext cx="8686800" cy="1168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878110-E051-CCEF-814B-CD2477EE2764}"/>
                  </a:ext>
                </a:extLst>
              </p:cNvPr>
              <p:cNvSpPr txBox="1"/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878110-E051-CCEF-814B-CD2477EE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06597"/>
                <a:ext cx="3505200" cy="1339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9E01BA-7F22-AB3B-D264-BCDE650B8475}"/>
                  </a:ext>
                </a:extLst>
              </p:cNvPr>
              <p:cNvSpPr txBox="1"/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9E01BA-7F22-AB3B-D264-BCDE650B8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" y="3938936"/>
                <a:ext cx="2093494" cy="15230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38A9E-A97C-9E6B-A41D-AD4F1A748338}"/>
                  </a:ext>
                </a:extLst>
              </p:cNvPr>
              <p:cNvSpPr txBox="1"/>
              <p:nvPr/>
            </p:nvSpPr>
            <p:spPr>
              <a:xfrm>
                <a:off x="5867400" y="3910264"/>
                <a:ext cx="2438400" cy="15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38A9E-A97C-9E6B-A41D-AD4F1A748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910264"/>
                <a:ext cx="2438400" cy="1523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76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2104-CC3F-72A0-E2DB-14C0A2F6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082E-B0DF-B1E0-63BE-B9993656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(4)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EF2952-ECB3-1374-763B-1197748C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简写：理想中的状况</a:t>
            </a:r>
            <a:endParaRPr lang="en-US" altLang="zh-CN" dirty="0"/>
          </a:p>
          <a:p>
            <a:pPr lvl="5"/>
            <a:endParaRPr lang="en-US" altLang="zh-CN" dirty="0"/>
          </a:p>
          <a:p>
            <a:pPr lvl="3"/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2952-D290-202E-3E64-CC5DFF78B1B5}"/>
                  </a:ext>
                </a:extLst>
              </p:cNvPr>
              <p:cNvSpPr txBox="1"/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2952-D290-202E-3E64-CC5DFF78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B7A56B7-CBEE-D344-CC9F-A94ADB16ACF3}"/>
              </a:ext>
            </a:extLst>
          </p:cNvPr>
          <p:cNvSpPr/>
          <p:nvPr/>
        </p:nvSpPr>
        <p:spPr bwMode="auto">
          <a:xfrm>
            <a:off x="1676400" y="3505200"/>
            <a:ext cx="1524000" cy="914400"/>
          </a:xfrm>
          <a:prstGeom prst="wedgeRoundRectCallout">
            <a:avLst>
              <a:gd name="adj1" fmla="val 45692"/>
              <a:gd name="adj2" fmla="val -13689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矩阵（大写粗体）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6315A42-49B5-562D-3160-4552AD9E19F0}"/>
                  </a:ext>
                </a:extLst>
              </p:cNvPr>
              <p:cNvSpPr/>
              <p:nvPr/>
            </p:nvSpPr>
            <p:spPr bwMode="auto">
              <a:xfrm>
                <a:off x="3352800" y="3935972"/>
                <a:ext cx="1828800" cy="1169428"/>
              </a:xfrm>
              <a:prstGeom prst="wedgeRoundRectCallout">
                <a:avLst>
                  <a:gd name="adj1" fmla="val -29031"/>
                  <a:gd name="adj2" fmla="val -15123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200" dirty="0"/>
                  <a:t>全为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的列向量（行向量转置）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6315A42-49B5-562D-3160-4552AD9E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3935972"/>
                <a:ext cx="1828800" cy="1169428"/>
              </a:xfrm>
              <a:prstGeom prst="wedgeRoundRectCallout">
                <a:avLst>
                  <a:gd name="adj1" fmla="val -29031"/>
                  <a:gd name="adj2" fmla="val -151235"/>
                  <a:gd name="adj3" fmla="val 16667"/>
                </a:avLst>
              </a:prstGeom>
              <a:blipFill>
                <a:blip r:embed="rId4"/>
                <a:stretch>
                  <a:fillRect b="-334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BF032-F2B1-C332-97F9-ABE16F6D3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C1D0-541C-E86C-DBE6-88706BB9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(4)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78C2C-582C-9D03-1ADA-A6876210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简写：理想中的状况</a:t>
            </a:r>
            <a:endParaRPr lang="en-US" altLang="zh-CN" dirty="0"/>
          </a:p>
          <a:p>
            <a:pPr lvl="5"/>
            <a:endParaRPr lang="en-US" altLang="zh-CN" dirty="0"/>
          </a:p>
          <a:p>
            <a:pPr lvl="3"/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6EB673-85A8-3C51-05FC-18A5138BB6AC}"/>
                  </a:ext>
                </a:extLst>
              </p:cNvPr>
              <p:cNvSpPr txBox="1"/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6EB673-85A8-3C51-05FC-18A5138B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49C66CD-6A90-A7ED-83D3-375BB5259DB4}"/>
              </a:ext>
            </a:extLst>
          </p:cNvPr>
          <p:cNvSpPr/>
          <p:nvPr/>
        </p:nvSpPr>
        <p:spPr bwMode="auto">
          <a:xfrm>
            <a:off x="3352800" y="3935972"/>
            <a:ext cx="1752600" cy="864628"/>
          </a:xfrm>
          <a:prstGeom prst="wedgeRoundRectCallout">
            <a:avLst>
              <a:gd name="adj1" fmla="val 12032"/>
              <a:gd name="adj2" fmla="val -2206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列向量（行向量转置）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90CC403-AA98-929D-EDC9-1DAC30ADDA64}"/>
              </a:ext>
            </a:extLst>
          </p:cNvPr>
          <p:cNvSpPr/>
          <p:nvPr/>
        </p:nvSpPr>
        <p:spPr bwMode="auto">
          <a:xfrm>
            <a:off x="5334000" y="3935972"/>
            <a:ext cx="1752600" cy="864628"/>
          </a:xfrm>
          <a:prstGeom prst="wedgeRoundRectCallout">
            <a:avLst>
              <a:gd name="adj1" fmla="val -42316"/>
              <a:gd name="adj2" fmla="val -2000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列向量（行向量转置）</a:t>
            </a:r>
          </a:p>
        </p:txBody>
      </p:sp>
    </p:spTree>
    <p:extLst>
      <p:ext uri="{BB962C8B-B14F-4D97-AF65-F5344CB8AC3E}">
        <p14:creationId xmlns:p14="http://schemas.microsoft.com/office/powerpoint/2010/main" val="1034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529BC-4C85-D5E4-728B-C36FA4CF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CABC-57A2-2B26-D83E-5A4BFF9D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最小二乘法 </a:t>
            </a:r>
            <a:r>
              <a:rPr lang="en-US" altLang="zh-CN" dirty="0">
                <a:ea typeface="MS PGothic" panose="020B0600070205080204" pitchFamily="34" charset="-128"/>
              </a:rPr>
              <a:t>(4)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6414D-0003-8919-9D3C-6525C6DA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简写：理想中的状况</a:t>
            </a:r>
            <a:endParaRPr lang="en-US" altLang="zh-CN" dirty="0"/>
          </a:p>
          <a:p>
            <a:pPr lvl="5"/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简写：现在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32FC57-87C4-14F2-5192-75FA97CBB854}"/>
                  </a:ext>
                </a:extLst>
              </p:cNvPr>
              <p:cNvSpPr txBox="1"/>
              <p:nvPr/>
            </p:nvSpPr>
            <p:spPr>
              <a:xfrm>
                <a:off x="1122361" y="3429000"/>
                <a:ext cx="6345237" cy="763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32FC57-87C4-14F2-5192-75FA97CBB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61" y="3429000"/>
                <a:ext cx="6345237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01E67-4ECF-23EF-AF89-1337AA8238CF}"/>
                  </a:ext>
                </a:extLst>
              </p:cNvPr>
              <p:cNvSpPr txBox="1"/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01E67-4ECF-23EF-AF89-1337AA82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62" y="2133600"/>
                <a:ext cx="6345237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2E01A-F998-D443-F9E7-1C37A4C869A4}"/>
                  </a:ext>
                </a:extLst>
              </p:cNvPr>
              <p:cNvSpPr txBox="1"/>
              <p:nvPr/>
            </p:nvSpPr>
            <p:spPr>
              <a:xfrm>
                <a:off x="1135061" y="4114800"/>
                <a:ext cx="6345237" cy="763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1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2E01A-F998-D443-F9E7-1C37A4C8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1" y="4114800"/>
                <a:ext cx="6345237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17F47ED-87B6-9372-018A-04662FCA99E6}"/>
              </a:ext>
            </a:extLst>
          </p:cNvPr>
          <p:cNvSpPr/>
          <p:nvPr/>
        </p:nvSpPr>
        <p:spPr bwMode="auto">
          <a:xfrm>
            <a:off x="2514600" y="4266170"/>
            <a:ext cx="2819400" cy="550499"/>
          </a:xfrm>
          <a:prstGeom prst="rect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E27E6E70-D768-0511-C7CB-1EC9C486E841}"/>
                  </a:ext>
                </a:extLst>
              </p:cNvPr>
              <p:cNvSpPr/>
              <p:nvPr/>
            </p:nvSpPr>
            <p:spPr bwMode="auto">
              <a:xfrm>
                <a:off x="914400" y="5305168"/>
                <a:ext cx="3200399" cy="1431322"/>
              </a:xfrm>
              <a:prstGeom prst="wedgeRoundRectCallout">
                <a:avLst>
                  <a:gd name="adj1" fmla="val 45786"/>
                  <a:gd name="adj2" fmla="val -82570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200" dirty="0">
                    <a:solidFill>
                      <a:srgbClr val="C00000"/>
                    </a:solidFill>
                  </a:rPr>
                  <a:t>逆矩阵</a:t>
                </a:r>
                <a:r>
                  <a:rPr lang="zh-CN" altLang="en-US" sz="2200" dirty="0"/>
                  <a:t>：想象成倒数。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E27E6E70-D768-0511-C7CB-1EC9C486E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305168"/>
                <a:ext cx="3200399" cy="1431322"/>
              </a:xfrm>
              <a:prstGeom prst="wedgeRoundRectCallout">
                <a:avLst>
                  <a:gd name="adj1" fmla="val 45786"/>
                  <a:gd name="adj2" fmla="val -825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5227C30-6759-FD28-256D-4791760E9EBF}"/>
                  </a:ext>
                </a:extLst>
              </p:cNvPr>
              <p:cNvSpPr/>
              <p:nvPr/>
            </p:nvSpPr>
            <p:spPr bwMode="auto">
              <a:xfrm>
                <a:off x="5018881" y="5062878"/>
                <a:ext cx="2895601" cy="1685114"/>
              </a:xfrm>
              <a:prstGeom prst="wedgeRoundRectCallout">
                <a:avLst>
                  <a:gd name="adj1" fmla="val -88838"/>
                  <a:gd name="adj2" fmla="val 16013"/>
                  <a:gd name="adj3" fmla="val 16667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dirty="0"/>
                  <a:t>：</a:t>
                </a:r>
                <a:endParaRPr lang="en-US" altLang="zh-CN" sz="2200" dirty="0"/>
              </a:p>
              <a:p>
                <a:pPr algn="ctr"/>
                <a:r>
                  <a:rPr lang="zh-CN" altLang="en-US" sz="2200" dirty="0"/>
                  <a:t>单位矩阵</a:t>
                </a:r>
                <a:endParaRPr lang="en-US" altLang="zh-CN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5227C30-6759-FD28-256D-4791760E9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8881" y="5062878"/>
                <a:ext cx="2895601" cy="1685114"/>
              </a:xfrm>
              <a:prstGeom prst="wedgeRoundRectCallout">
                <a:avLst>
                  <a:gd name="adj1" fmla="val -88838"/>
                  <a:gd name="adj2" fmla="val 16013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DA8E-5A25-04F1-B9A6-846184AF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A562-D802-35AD-0579-DBCEB913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用计算机程序来计算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D77794-7B8C-7DA3-2B0A-F9EB3B86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矩阵和向量的表示</a:t>
            </a:r>
            <a:endParaRPr lang="en-US" altLang="zh-CN" dirty="0"/>
          </a:p>
          <a:p>
            <a:pPr lvl="1"/>
            <a:r>
              <a:rPr lang="zh-CN" altLang="en-US" dirty="0"/>
              <a:t>向量：一维数组</a:t>
            </a:r>
            <a:endParaRPr lang="en-US" altLang="zh-CN" dirty="0"/>
          </a:p>
          <a:p>
            <a:pPr lvl="1"/>
            <a:r>
              <a:rPr lang="zh-CN" altLang="en-US" dirty="0"/>
              <a:t>矩阵：两维数组</a:t>
            </a:r>
            <a:endParaRPr lang="en-US" altLang="zh-CN" sz="2200" b="0" dirty="0"/>
          </a:p>
          <a:p>
            <a:r>
              <a:rPr lang="zh-CN" altLang="en-US" dirty="0"/>
              <a:t>矩阵向量乘法</a:t>
            </a:r>
            <a:endParaRPr lang="en-US" altLang="zh-CN" dirty="0"/>
          </a:p>
          <a:p>
            <a:pPr lvl="1"/>
            <a:r>
              <a:rPr lang="zh-CN" altLang="en-US" dirty="0"/>
              <a:t>简单的计算使用循环</a:t>
            </a:r>
            <a:endParaRPr lang="en-US" altLang="zh-CN" dirty="0"/>
          </a:p>
          <a:p>
            <a:pPr lvl="2"/>
            <a:r>
              <a:rPr lang="zh-CN" altLang="en-US" dirty="0"/>
              <a:t>优化的计算：使用并行计算（例如</a:t>
            </a:r>
            <a:r>
              <a:rPr lang="en-US" altLang="zh-CN" dirty="0"/>
              <a:t>SIMD</a:t>
            </a:r>
            <a:r>
              <a:rPr lang="zh-CN" altLang="en-US" dirty="0"/>
              <a:t>指令、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矩阵求逆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6DCB84-9586-EFFE-25B5-520174936D47}"/>
                  </a:ext>
                </a:extLst>
              </p:cNvPr>
              <p:cNvSpPr txBox="1"/>
              <p:nvPr/>
            </p:nvSpPr>
            <p:spPr>
              <a:xfrm>
                <a:off x="2291597" y="6172200"/>
                <a:ext cx="10091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6DCB84-9586-EFFE-25B5-52017493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97" y="6172200"/>
                <a:ext cx="10091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4B6A5-2611-8AAB-D156-8B95924199F4}"/>
                  </a:ext>
                </a:extLst>
              </p:cNvPr>
              <p:cNvSpPr txBox="1"/>
              <p:nvPr/>
            </p:nvSpPr>
            <p:spPr>
              <a:xfrm>
                <a:off x="5843284" y="6172200"/>
                <a:ext cx="1313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4B6A5-2611-8AAB-D156-8B959241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6172200"/>
                <a:ext cx="1313919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C782E6-B9D9-9052-0827-2020766D878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auto">
          <a:xfrm>
            <a:off x="3300715" y="6403033"/>
            <a:ext cx="25425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3C846F-4F6E-EC45-49A1-668346D32EE3}"/>
              </a:ext>
            </a:extLst>
          </p:cNvPr>
          <p:cNvSpPr txBox="1"/>
          <p:nvPr/>
        </p:nvSpPr>
        <p:spPr>
          <a:xfrm>
            <a:off x="3376915" y="5574344"/>
            <a:ext cx="2542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高斯消去法（行向量乘法加法计算）</a:t>
            </a:r>
          </a:p>
        </p:txBody>
      </p:sp>
    </p:spTree>
    <p:extLst>
      <p:ext uri="{BB962C8B-B14F-4D97-AF65-F5344CB8AC3E}">
        <p14:creationId xmlns:p14="http://schemas.microsoft.com/office/powerpoint/2010/main" val="12228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A919-FC5E-CF97-09E0-09DA5B0A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DAEA-99E5-1D74-9C1B-24714244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更进阶的损失函数：调整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5EE5364-63C5-0E2C-E058-B2704B1D6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最常见的</a:t>
                </a:r>
                <a:r>
                  <a:rPr lang="en-US" altLang="zh-CN" dirty="0"/>
                  <a:t>L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调整（</a:t>
                </a:r>
                <a:r>
                  <a:rPr lang="en-US" altLang="zh-CN" dirty="0"/>
                  <a:t>Regularization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400" b="0" dirty="0"/>
              </a:p>
              <a:p>
                <a:pPr lvl="1"/>
                <a:r>
                  <a:rPr lang="zh-CN" altLang="en-US" dirty="0"/>
                  <a:t>倾向于比较小的权重，惩罚大量的大幅度的权重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的近似（使用尽量少数的属性）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5EE5364-63C5-0E2C-E058-B2704B1D6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A1EF-2AC9-729F-D961-E6E81336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EC4B-C859-2170-7A55-E3D11B37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回到计算机功耗预测</a:t>
            </a:r>
            <a:endParaRPr lang="zh-CN" altLang="en-US" dirty="0">
              <a:solidFill>
                <a:srgbClr val="C0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BBD3F2-15EC-802C-806E-10B3B2FE5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如果单变量的效果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不满意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用多变量（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memory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storage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我们已经知道怎么做了</a:t>
                </a:r>
                <a:endParaRPr lang="en-US" altLang="zh-CN" dirty="0"/>
              </a:p>
              <a:p>
                <a:r>
                  <a:rPr lang="zh-CN" altLang="en-US" dirty="0"/>
                  <a:t>如果依然不满意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加入更精细的资源使用信息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SIMD</a:t>
                </a:r>
                <a:r>
                  <a:rPr lang="zh-CN" altLang="en-US" dirty="0"/>
                  <a:t>指令比普通运算指令更耗电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或者考虑不同应用（</a:t>
                </a:r>
                <a:r>
                  <a:rPr lang="en-US" altLang="zh-CN" dirty="0"/>
                  <a:t>app</a:t>
                </a:r>
                <a:r>
                  <a:rPr lang="zh-CN" altLang="en-US" dirty="0"/>
                  <a:t>）对各组件的使用有自己固有的模式，考察各应用的使用率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app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memory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app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storage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app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cpu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app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memory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app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storage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app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BBD3F2-15EC-802C-806E-10B3B2FE5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772400" cy="5410200"/>
              </a:xfrm>
              <a:blipFill>
                <a:blip r:embed="rId3"/>
                <a:stretch>
                  <a:fillRect l="-549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74C92-C329-DF89-846B-48F769A9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D6E5-D3E7-0F1B-B2E7-6B23664F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一个实例</a:t>
            </a:r>
            <a:endParaRPr lang="zh-CN" altLang="en-US" dirty="0">
              <a:solidFill>
                <a:srgbClr val="C0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Content Placeholder 4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FB0553C8-ED52-2202-928C-86A64572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3" y="1600201"/>
            <a:ext cx="6040437" cy="4007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41762-FAC7-B3F5-9F0E-020F68547F8D}"/>
              </a:ext>
            </a:extLst>
          </p:cNvPr>
          <p:cNvSpPr txBox="1"/>
          <p:nvPr/>
        </p:nvSpPr>
        <p:spPr>
          <a:xfrm>
            <a:off x="2590800" y="1916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57CC7-9D9A-123F-BAA0-310F1BCDDD50}"/>
              </a:ext>
            </a:extLst>
          </p:cNvPr>
          <p:cNvSpPr txBox="1"/>
          <p:nvPr/>
        </p:nvSpPr>
        <p:spPr>
          <a:xfrm>
            <a:off x="2590800" y="21567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改进：考察各应用资源利用率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8F563-1082-A2DC-A720-83E683E1E6D0}"/>
              </a:ext>
            </a:extLst>
          </p:cNvPr>
          <p:cNvSpPr txBox="1"/>
          <p:nvPr/>
        </p:nvSpPr>
        <p:spPr>
          <a:xfrm>
            <a:off x="3631557" y="54227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不同应用的混合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CF55B-5181-470E-AB4D-3C3F2D59EFC5}"/>
              </a:ext>
            </a:extLst>
          </p:cNvPr>
          <p:cNvSpPr txBox="1"/>
          <p:nvPr/>
        </p:nvSpPr>
        <p:spPr>
          <a:xfrm rot="16200000">
            <a:off x="453396" y="32726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误差（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1B416-A21F-B4B7-FB9F-2EAE8D55775A}"/>
              </a:ext>
            </a:extLst>
          </p:cNvPr>
          <p:cNvSpPr txBox="1"/>
          <p:nvPr/>
        </p:nvSpPr>
        <p:spPr>
          <a:xfrm>
            <a:off x="381000" y="597096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来自：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A.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n-lt"/>
              </a:rPr>
              <a:t>Kansal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, F. Zhao, J. Liu, N. Kothari, &amp; A. A. Bhattacharya. 2010. Virtual machine power metering and provisioning. In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+mn-lt"/>
              </a:rPr>
              <a:t>Proceedings of the 1st ACM symposium on Cloud computing (</a:t>
            </a:r>
            <a:r>
              <a:rPr lang="en-US" sz="1600" b="0" i="1" dirty="0" err="1">
                <a:solidFill>
                  <a:srgbClr val="333333"/>
                </a:solidFill>
                <a:effectLst/>
                <a:latin typeface="+mn-lt"/>
              </a:rPr>
              <a:t>SoCC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+mn-lt"/>
              </a:rPr>
              <a:t> ‘10)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,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39–50.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956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DEC27-4310-38FF-C3F2-4FBD2D92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C200-A528-E67F-29BF-046B45C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一个实例</a:t>
            </a:r>
            <a:endParaRPr lang="zh-CN" altLang="en-US" dirty="0">
              <a:solidFill>
                <a:srgbClr val="C0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7" name="Content Placeholder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2B8B2BB-119F-9A3B-4123-8808BCAB5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47" y="1632709"/>
            <a:ext cx="4679905" cy="38888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38158-D5A5-35EC-EC13-B1651437E227}"/>
              </a:ext>
            </a:extLst>
          </p:cNvPr>
          <p:cNvSpPr txBox="1"/>
          <p:nvPr/>
        </p:nvSpPr>
        <p:spPr>
          <a:xfrm>
            <a:off x="5375475" y="22122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FDB06-DD8C-2E6F-E12B-30FE6A78838C}"/>
              </a:ext>
            </a:extLst>
          </p:cNvPr>
          <p:cNvSpPr txBox="1"/>
          <p:nvPr/>
        </p:nvSpPr>
        <p:spPr>
          <a:xfrm>
            <a:off x="5380300" y="25103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C3DD2-7BD4-9289-F8BC-117DEE07134B}"/>
              </a:ext>
            </a:extLst>
          </p:cNvPr>
          <p:cNvSpPr txBox="1"/>
          <p:nvPr/>
        </p:nvSpPr>
        <p:spPr>
          <a:xfrm>
            <a:off x="5380300" y="19401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实测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14C29-E244-75D2-BF39-4AD69268840F}"/>
              </a:ext>
            </a:extLst>
          </p:cNvPr>
          <p:cNvSpPr txBox="1"/>
          <p:nvPr/>
        </p:nvSpPr>
        <p:spPr>
          <a:xfrm>
            <a:off x="4373300" y="5574268"/>
            <a:ext cx="148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92E92-F22B-0469-7A97-7AED76D0D66A}"/>
              </a:ext>
            </a:extLst>
          </p:cNvPr>
          <p:cNvSpPr txBox="1"/>
          <p:nvPr/>
        </p:nvSpPr>
        <p:spPr>
          <a:xfrm rot="16200000">
            <a:off x="1203394" y="33924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功耗（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11CE9-2D3C-7E22-4C1B-E4665BDDA983}"/>
              </a:ext>
            </a:extLst>
          </p:cNvPr>
          <p:cNvSpPr txBox="1"/>
          <p:nvPr/>
        </p:nvSpPr>
        <p:spPr>
          <a:xfrm>
            <a:off x="381000" y="597096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来自：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A.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n-lt"/>
              </a:rPr>
              <a:t>Kansal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, F. Zhao, J. Liu, N. Kothari, &amp; A. A. Bhattacharya. 2010. Virtual machine power metering and provisioning. In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+mn-lt"/>
              </a:rPr>
              <a:t>Proceedings of the 1st ACM symposium on Cloud computing (</a:t>
            </a:r>
            <a:r>
              <a:rPr lang="en-US" sz="1600" b="0" i="1" dirty="0" err="1">
                <a:solidFill>
                  <a:srgbClr val="333333"/>
                </a:solidFill>
                <a:effectLst/>
                <a:latin typeface="+mn-lt"/>
              </a:rPr>
              <a:t>SoCC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+mn-lt"/>
              </a:rPr>
              <a:t> ‘10)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,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n-lt"/>
              </a:rPr>
              <a:t>39–50.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D6C3D51-2C29-F711-720F-2E49CD873EA3}"/>
              </a:ext>
            </a:extLst>
          </p:cNvPr>
          <p:cNvSpPr/>
          <p:nvPr/>
        </p:nvSpPr>
        <p:spPr bwMode="auto">
          <a:xfrm>
            <a:off x="5867399" y="3337090"/>
            <a:ext cx="3048002" cy="1894147"/>
          </a:xfrm>
          <a:prstGeom prst="wedgeRoundRectCallout">
            <a:avLst>
              <a:gd name="adj1" fmla="val -77731"/>
              <a:gd name="adj2" fmla="val -346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200" dirty="0"/>
              <a:t>改进的模型更准确，但需要更细致的（每个应用的）资源使用信息和来自于更多样化的训练场景的信息</a:t>
            </a:r>
          </a:p>
        </p:txBody>
      </p:sp>
    </p:spTree>
    <p:extLst>
      <p:ext uri="{BB962C8B-B14F-4D97-AF65-F5344CB8AC3E}">
        <p14:creationId xmlns:p14="http://schemas.microsoft.com/office/powerpoint/2010/main" val="29809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4D56-15BB-9875-7790-B64A6FF14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1D2-A2FF-1D9F-85EE-4B44DA5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拓展应用：推荐系统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7720CA-A186-24DE-9832-CA4538C9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Netflix</a:t>
            </a:r>
            <a:r>
              <a:rPr lang="zh-CN" altLang="en-US" dirty="0"/>
              <a:t>用户对电影的偏好和评分</a:t>
            </a:r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EC429-8B86-3B39-CF25-EEC0580E2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15848"/>
              </p:ext>
            </p:extLst>
          </p:nvPr>
        </p:nvGraphicFramePr>
        <p:xfrm>
          <a:off x="2667000" y="2590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2CDBF272-A5A0-310F-B288-22F9D11E11E9}"/>
                  </a:ext>
                </a:extLst>
              </p:cNvPr>
              <p:cNvSpPr/>
              <p:nvPr/>
            </p:nvSpPr>
            <p:spPr bwMode="auto">
              <a:xfrm>
                <a:off x="3799680" y="5257800"/>
                <a:ext cx="2438401" cy="1295400"/>
              </a:xfrm>
              <a:prstGeom prst="wedgeRoundRectCallout">
                <a:avLst>
                  <a:gd name="adj1" fmla="val -1688"/>
                  <a:gd name="adj2" fmla="val -144219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200" dirty="0"/>
                  <a:t>：第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/>
                  <a:t>条训练数据为已知用户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对电影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的评分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2CDBF272-A5A0-310F-B288-22F9D11E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9680" y="5257800"/>
                <a:ext cx="2438401" cy="1295400"/>
              </a:xfrm>
              <a:prstGeom prst="wedgeRoundRectCallout">
                <a:avLst>
                  <a:gd name="adj1" fmla="val -1688"/>
                  <a:gd name="adj2" fmla="val -144219"/>
                  <a:gd name="adj3" fmla="val 16667"/>
                </a:avLst>
              </a:prstGeom>
              <a:blipFill>
                <a:blip r:embed="rId3"/>
                <a:stretch>
                  <a:fillRect l="-249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584-6457-41A4-BA5F-69E8F2C2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探索</a:t>
            </a:r>
            <a:r>
              <a:rPr lang="en-US" altLang="zh-CN" dirty="0"/>
              <a:t>AI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的方法</a:t>
            </a:r>
            <a:endParaRPr lang="zh-CN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52320-ABB4-400D-A8B9-D858D07AA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81" y="1524000"/>
            <a:ext cx="4262438" cy="283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0DEA9-A2C2-4F52-A0CB-C09CF7D30B1C}"/>
              </a:ext>
            </a:extLst>
          </p:cNvPr>
          <p:cNvSpPr txBox="1"/>
          <p:nvPr/>
        </p:nvSpPr>
        <p:spPr>
          <a:xfrm>
            <a:off x="247649" y="4657425"/>
            <a:ext cx="864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什么方法能用来尝试实现</a:t>
            </a:r>
            <a:r>
              <a:rPr lang="en-US" altLang="zh-CN" sz="2200" dirty="0"/>
              <a:t>AI</a:t>
            </a:r>
            <a:r>
              <a:rPr lang="zh-CN" altLang="en-US" sz="2200" dirty="0"/>
              <a:t>？</a:t>
            </a:r>
            <a:endParaRPr lang="en-US" altLang="zh-C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5555E-1303-499F-A107-83FE8C5CD014}"/>
              </a:ext>
            </a:extLst>
          </p:cNvPr>
          <p:cNvSpPr txBox="1"/>
          <p:nvPr/>
        </p:nvSpPr>
        <p:spPr>
          <a:xfrm>
            <a:off x="266700" y="5174159"/>
            <a:ext cx="8610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某一种尝试方法的难点和局限性是什么？</a:t>
            </a:r>
            <a:endParaRPr lang="en-US" alt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36D03-81BF-0486-A444-5B9EB6AB7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FE2A-3749-0B4F-B130-C671BE04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拓展应用：推荐系统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EEBA38-EF76-902D-F4BB-7CEC9789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Netflix</a:t>
            </a:r>
            <a:r>
              <a:rPr lang="zh-CN" altLang="en-US" dirty="0"/>
              <a:t>用户对电影的偏好和评分</a:t>
            </a:r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8599D4-B66A-E1BB-3CCE-FC2B4D41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46482"/>
              </p:ext>
            </p:extLst>
          </p:nvPr>
        </p:nvGraphicFramePr>
        <p:xfrm>
          <a:off x="2667000" y="2590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EA0A4817-7637-5FFC-18EF-2BB56115D85A}"/>
                  </a:ext>
                </a:extLst>
              </p:cNvPr>
              <p:cNvSpPr/>
              <p:nvPr/>
            </p:nvSpPr>
            <p:spPr bwMode="auto">
              <a:xfrm>
                <a:off x="4267200" y="5257800"/>
                <a:ext cx="1686720" cy="1143000"/>
              </a:xfrm>
              <a:prstGeom prst="wedgeRoundRectCallout">
                <a:avLst>
                  <a:gd name="adj1" fmla="val -56375"/>
                  <a:gd name="adj2" fmla="val -166736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200" dirty="0"/>
                  <a:t>预测用户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对电影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的未知评分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EA0A4817-7637-5FFC-18EF-2BB56115D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257800"/>
                <a:ext cx="1686720" cy="1143000"/>
              </a:xfrm>
              <a:prstGeom prst="wedgeRoundRectCallout">
                <a:avLst>
                  <a:gd name="adj1" fmla="val -56375"/>
                  <a:gd name="adj2" fmla="val -166736"/>
                  <a:gd name="adj3" fmla="val 16667"/>
                </a:avLst>
              </a:prstGeom>
              <a:blipFill>
                <a:blip r:embed="rId3"/>
                <a:stretch>
                  <a:fillRect b="-41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938B-A97D-801C-FB93-4EE502F1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5DF-EF90-3246-B34B-360DA863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FE2BB-5E23-4706-C45E-527EB485BB9F}"/>
                  </a:ext>
                </a:extLst>
              </p:cNvPr>
              <p:cNvSpPr txBox="1"/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个维度，每个维度表示一个电影本身和用户关注的某个特性或方面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FE2BB-5E23-4706-C45E-527EB485B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blipFill>
                <a:blip r:embed="rId3"/>
                <a:stretch>
                  <a:fillRect t="-8088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5E1846-0DAA-5A3C-5E6B-FD3DA22C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14708"/>
              </p:ext>
            </p:extLst>
          </p:nvPr>
        </p:nvGraphicFramePr>
        <p:xfrm>
          <a:off x="1524000" y="2849815"/>
          <a:ext cx="6096000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68521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4829892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4461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电影本身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用户关注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是否为恐怖片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是否喜欢恐怖片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82D9A-134A-47C9-B614-D41E9318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59A7-7FA6-1CF9-2DA0-330C7084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504BE-3E5A-611E-6FC8-49C3CF3CAE97}"/>
                  </a:ext>
                </a:extLst>
              </p:cNvPr>
              <p:cNvSpPr txBox="1"/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个维度，每个维度表示一个电影本身和用户关注的某个特性或方面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504BE-3E5A-611E-6FC8-49C3CF3C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blipFill>
                <a:blip r:embed="rId3"/>
                <a:stretch>
                  <a:fillRect t="-8088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06F53A-9C8E-609F-53FD-26EE2A49A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48089"/>
              </p:ext>
            </p:extLst>
          </p:nvPr>
        </p:nvGraphicFramePr>
        <p:xfrm>
          <a:off x="1524000" y="2849815"/>
          <a:ext cx="6096000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68521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4829892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4461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电影本身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用户关注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是否为恐怖片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是否喜欢恐怖片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某个</a:t>
                      </a:r>
                      <a:r>
                        <a:rPr lang="zh-CN" altLang="en-US"/>
                        <a:t>演员出镜率</a:t>
                      </a:r>
                      <a:r>
                        <a:rPr lang="zh-CN" altLang="en-US" dirty="0"/>
                        <a:t>和表现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是否关注某个演员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2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9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48D7B-78DA-907B-13DC-9D4346DD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F68D-BDC1-7D4F-DEA2-84822C66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EFDF5-F81F-A2E9-9F4E-C990AFE018EE}"/>
                  </a:ext>
                </a:extLst>
              </p:cNvPr>
              <p:cNvSpPr txBox="1"/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个维度，每个维度表示一个电影本身和用户关注的某个特性或方面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EFDF5-F81F-A2E9-9F4E-C990AFE01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blipFill>
                <a:blip r:embed="rId3"/>
                <a:stretch>
                  <a:fillRect t="-8088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026911-182F-CE7D-8EC6-ED81F832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38350"/>
              </p:ext>
            </p:extLst>
          </p:nvPr>
        </p:nvGraphicFramePr>
        <p:xfrm>
          <a:off x="1524000" y="2849815"/>
          <a:ext cx="60960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68521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4829892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4461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电影本身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用户关注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是否为恐怖片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是否喜欢恐怖片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某个演员出镜率和表现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是否关注某个演员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为某个导演执导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偏好某个导演的影片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3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2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8EAD-1238-84AC-BE81-A98680D6F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6EA8-CC82-0169-4B7F-1471010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610671-43E0-3519-AD10-A8FEF33156CC}"/>
                  </a:ext>
                </a:extLst>
              </p:cNvPr>
              <p:cNvSpPr txBox="1"/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个维度，每个维度表示一个电影本身和用户关注的某个特性或方面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610671-43E0-3519-AD10-A8FEF3315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5181600" cy="830997"/>
              </a:xfrm>
              <a:prstGeom prst="rect">
                <a:avLst/>
              </a:prstGeom>
              <a:blipFill>
                <a:blip r:embed="rId3"/>
                <a:stretch>
                  <a:fillRect t="-8088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2E8072-CB72-5D90-B2A0-3681FC8D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076"/>
              </p:ext>
            </p:extLst>
          </p:nvPr>
        </p:nvGraphicFramePr>
        <p:xfrm>
          <a:off x="1524000" y="2849815"/>
          <a:ext cx="60960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68521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4829892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4461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电影本身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用户关注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是否为恐怖片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是否喜欢恐怖片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某个演员出镜率和表现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是否关注某个演员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为某个导演执导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偏好某个导演的影片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3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29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4FA27-F3A1-E103-02E3-5A71D79D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C66A-37DC-73A2-9579-E535B0A7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(2)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0325CF-5090-6682-8685-92B6E51E2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模型参数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电影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本身特征在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个维度上的强度：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偏置：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用户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个维度上的关注度和偏好：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偏置：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z="2200" b="0" dirty="0"/>
              </a:p>
              <a:p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输入用户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和电影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的打分为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0325CF-5090-6682-8685-92B6E51E2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  <a:blipFill>
                <a:blip r:embed="rId3"/>
                <a:stretch>
                  <a:fillRect l="-528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EC0E3-91B9-88F9-77E5-27880FE8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1317-A792-FA0F-F505-D0323FD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DAA259-F724-1F73-98FD-165F313F3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77638"/>
              </p:ext>
            </p:extLst>
          </p:nvPr>
        </p:nvGraphicFramePr>
        <p:xfrm>
          <a:off x="2438400" y="2971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CE854-D0B9-EFF5-A1A0-1B458B37F727}"/>
                  </a:ext>
                </a:extLst>
              </p:cNvPr>
              <p:cNvSpPr txBox="1"/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CE854-D0B9-EFF5-A1A0-1B458B37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blipFill>
                <a:blip r:embed="rId3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66D52-D9F9-6B7C-E550-9EEADEC90468}"/>
                  </a:ext>
                </a:extLst>
              </p:cNvPr>
              <p:cNvSpPr txBox="1"/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66D52-D9F9-6B7C-E550-9EEADEC9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blipFill>
                <a:blip r:embed="rId4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C5F4B-AF23-A9B1-FB02-9A70C7C9FEB6}"/>
                  </a:ext>
                </a:extLst>
              </p:cNvPr>
              <p:cNvSpPr txBox="1"/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C5F4B-AF23-A9B1-FB02-9A70C7C9F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blipFill>
                <a:blip r:embed="rId5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D5CFC-3EA3-0CB0-1BD1-67DE868C8EE8}"/>
                  </a:ext>
                </a:extLst>
              </p:cNvPr>
              <p:cNvSpPr txBox="1"/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D5CFC-3EA3-0CB0-1BD1-67DE868C8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4B174-2836-8327-0C5A-9BB875BEBAD5}"/>
                  </a:ext>
                </a:extLst>
              </p:cNvPr>
              <p:cNvSpPr txBox="1"/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4B174-2836-8327-0C5A-9BB875BE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C5E79-CBA8-590C-4DD5-E66D5BA233AF}"/>
                  </a:ext>
                </a:extLst>
              </p:cNvPr>
              <p:cNvSpPr txBox="1"/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C5E79-CBA8-590C-4DD5-E66D5BA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4A043-1FCD-6BED-9EC5-0966A10B5F4D}"/>
                  </a:ext>
                </a:extLst>
              </p:cNvPr>
              <p:cNvSpPr txBox="1"/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4A043-1FCD-6BED-9EC5-0966A10B5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3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4C6D-54A1-E24E-B185-2DFF56EC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828A-E3F7-78A5-ADBE-4C68EEAB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24E69-8524-F7B8-3AA5-AE6AF190E915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2971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DC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AD1B05-A134-F61B-62E1-0EE9932C7E96}"/>
                  </a:ext>
                </a:extLst>
              </p:cNvPr>
              <p:cNvSpPr txBox="1"/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CE854-D0B9-EFF5-A1A0-1B458B37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blipFill>
                <a:blip r:embed="rId3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56DE32-0B28-7AF1-710A-D5E047523C80}"/>
                  </a:ext>
                </a:extLst>
              </p:cNvPr>
              <p:cNvSpPr txBox="1"/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66D52-D9F9-6B7C-E550-9EEADEC9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blipFill>
                <a:blip r:embed="rId4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36DCA-5AAD-21F6-4D66-24F319251D67}"/>
                  </a:ext>
                </a:extLst>
              </p:cNvPr>
              <p:cNvSpPr txBox="1"/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C5F4B-AF23-A9B1-FB02-9A70C7C9F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blipFill>
                <a:blip r:embed="rId5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28A54-A3B5-A6D4-9670-4287A4BBD3BD}"/>
                  </a:ext>
                </a:extLst>
              </p:cNvPr>
              <p:cNvSpPr txBox="1"/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D5CFC-3EA3-0CB0-1BD1-67DE868C8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F194A-692A-AA0F-CAF1-B6208AF20CC5}"/>
                  </a:ext>
                </a:extLst>
              </p:cNvPr>
              <p:cNvSpPr txBox="1"/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4B174-2836-8327-0C5A-9BB875BE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B5ACB-0C04-C424-9812-EDBB667BA0E4}"/>
                  </a:ext>
                </a:extLst>
              </p:cNvPr>
              <p:cNvSpPr txBox="1"/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C5E79-CBA8-590C-4DD5-E66D5BA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D4CC9-3F3F-C7A9-DD83-DF808504C9EC}"/>
                  </a:ext>
                </a:extLst>
              </p:cNvPr>
              <p:cNvSpPr txBox="1"/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4A043-1FCD-6BED-9EC5-0966A10B5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B4A504-83EE-2FA1-19AC-23E46B80A097}"/>
                  </a:ext>
                </a:extLst>
              </p:cNvPr>
              <p:cNvSpPr txBox="1"/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B4A504-83EE-2FA1-19AC-23E46B80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26F7E5-928B-4AA6-F984-36074240A517}"/>
                  </a:ext>
                </a:extLst>
              </p:cNvPr>
              <p:cNvSpPr txBox="1"/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26F7E5-928B-4AA6-F984-36074240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66CB1-255C-73C6-AD64-0B3C797E3252}"/>
                  </a:ext>
                </a:extLst>
              </p:cNvPr>
              <p:cNvSpPr txBox="1"/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66CB1-255C-73C6-AD64-0B3C797E3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blipFill>
                <a:blip r:embed="rId12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C45BA3-35C2-A1EE-EB4A-5F156BB1F847}"/>
                  </a:ext>
                </a:extLst>
              </p:cNvPr>
              <p:cNvSpPr txBox="1"/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C45BA3-35C2-A1EE-EB4A-5F156BB1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22624-63D1-69D5-C824-1A6FE8D28AD8}"/>
                  </a:ext>
                </a:extLst>
              </p:cNvPr>
              <p:cNvSpPr txBox="1"/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22624-63D1-69D5-C824-1A6FE8D2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blipFill>
                <a:blip r:embed="rId14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2B29B-0B46-01CC-1C3F-F068D2908FC6}"/>
                  </a:ext>
                </a:extLst>
              </p:cNvPr>
              <p:cNvSpPr txBox="1"/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2B29B-0B46-01CC-1C3F-F068D290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blipFill>
                <a:blip r:embed="rId15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5EBCB4-1BCD-B33E-27D8-D7CA3250E40B}"/>
                  </a:ext>
                </a:extLst>
              </p:cNvPr>
              <p:cNvSpPr txBox="1"/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5EBCB4-1BCD-B33E-27D8-D7CA3250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blipFill>
                <a:blip r:embed="rId16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DD93435-02C8-F7CF-E839-E8501421686A}"/>
              </a:ext>
            </a:extLst>
          </p:cNvPr>
          <p:cNvSpPr txBox="1"/>
          <p:nvPr/>
        </p:nvSpPr>
        <p:spPr>
          <a:xfrm>
            <a:off x="533400" y="525385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依靠已知的评分来训练用户和电影参数</a:t>
            </a:r>
          </a:p>
        </p:txBody>
      </p:sp>
    </p:spTree>
    <p:extLst>
      <p:ext uri="{BB962C8B-B14F-4D97-AF65-F5344CB8AC3E}">
        <p14:creationId xmlns:p14="http://schemas.microsoft.com/office/powerpoint/2010/main" val="8563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CA1B-558F-5102-9323-FB2E75B8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C1C6-C7BF-177C-CD88-3E8A6A0C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8E30EB-0A7C-B685-B69F-9B8E85AF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08401"/>
              </p:ext>
            </p:extLst>
          </p:nvPr>
        </p:nvGraphicFramePr>
        <p:xfrm>
          <a:off x="2438400" y="2971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029FB3-080E-142A-BFA6-E687ABF12A0D}"/>
                  </a:ext>
                </a:extLst>
              </p:cNvPr>
              <p:cNvSpPr txBox="1"/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029FB3-080E-142A-BFA6-E687ABF1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blipFill>
                <a:blip r:embed="rId3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ECAFA-7145-C1ED-43B9-7C2B405498A3}"/>
                  </a:ext>
                </a:extLst>
              </p:cNvPr>
              <p:cNvSpPr txBox="1"/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ECAFA-7145-C1ED-43B9-7C2B40549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blipFill>
                <a:blip r:embed="rId4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5E2BB-6110-3779-5321-210C3303D9EC}"/>
                  </a:ext>
                </a:extLst>
              </p:cNvPr>
              <p:cNvSpPr txBox="1"/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5E2BB-6110-3779-5321-210C3303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blipFill>
                <a:blip r:embed="rId5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1ADD5A-AAD3-0228-93F9-F6BCD3C77657}"/>
                  </a:ext>
                </a:extLst>
              </p:cNvPr>
              <p:cNvSpPr txBox="1"/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1ADD5A-AAD3-0228-93F9-F6BCD3C7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D1AF2-1A1F-8CBB-61E7-CA45BB77155B}"/>
                  </a:ext>
                </a:extLst>
              </p:cNvPr>
              <p:cNvSpPr txBox="1"/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D1AF2-1A1F-8CBB-61E7-CA45BB77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ABBD0-50D3-9C1B-9584-B61ABF8011DD}"/>
                  </a:ext>
                </a:extLst>
              </p:cNvPr>
              <p:cNvSpPr txBox="1"/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ABBD0-50D3-9C1B-9584-B61ABF80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744499-5B25-7B00-D397-A6CCA5872CF3}"/>
                  </a:ext>
                </a:extLst>
              </p:cNvPr>
              <p:cNvSpPr txBox="1"/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744499-5B25-7B00-D397-A6CCA587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8C6A7-5281-8932-2574-89472607F624}"/>
                  </a:ext>
                </a:extLst>
              </p:cNvPr>
              <p:cNvSpPr txBox="1"/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8C6A7-5281-8932-2574-89472607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87B7A-B3E8-4E7A-2D9D-A20CD8E209D5}"/>
                  </a:ext>
                </a:extLst>
              </p:cNvPr>
              <p:cNvSpPr txBox="1"/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87B7A-B3E8-4E7A-2D9D-A20CD8E2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DAB17-CDB2-46E5-F9B2-A8175820CFF1}"/>
                  </a:ext>
                </a:extLst>
              </p:cNvPr>
              <p:cNvSpPr txBox="1"/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DAB17-CDB2-46E5-F9B2-A8175820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blipFill>
                <a:blip r:embed="rId12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58A083-AFFF-1DE8-CF22-97DE6C03ADEF}"/>
                  </a:ext>
                </a:extLst>
              </p:cNvPr>
              <p:cNvSpPr txBox="1"/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58A083-AFFF-1DE8-CF22-97DE6C03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E2F5BE-DC06-B56D-1CF0-76B3B9812887}"/>
                  </a:ext>
                </a:extLst>
              </p:cNvPr>
              <p:cNvSpPr txBox="1"/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E2F5BE-DC06-B56D-1CF0-76B3B9812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blipFill>
                <a:blip r:embed="rId14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43C698-CE10-9C0D-E0C2-54493AB6D9F3}"/>
                  </a:ext>
                </a:extLst>
              </p:cNvPr>
              <p:cNvSpPr txBox="1"/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43C698-CE10-9C0D-E0C2-54493AB6D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blipFill>
                <a:blip r:embed="rId15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4C29A1-64E8-748C-33BE-F6ABBD83EA27}"/>
                  </a:ext>
                </a:extLst>
              </p:cNvPr>
              <p:cNvSpPr txBox="1"/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4C29A1-64E8-748C-33BE-F6ABBD83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blipFill>
                <a:blip r:embed="rId16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336E79-DA74-C799-069C-CA7DAFBE8FC6}"/>
                  </a:ext>
                </a:extLst>
              </p:cNvPr>
              <p:cNvSpPr txBox="1"/>
              <p:nvPr/>
            </p:nvSpPr>
            <p:spPr>
              <a:xfrm>
                <a:off x="4519864" y="1524000"/>
                <a:ext cx="457200" cy="12954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336E79-DA74-C799-069C-CA7DAFBE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64" y="1524000"/>
                <a:ext cx="457200" cy="1295400"/>
              </a:xfrm>
              <a:prstGeom prst="rect">
                <a:avLst/>
              </a:prstGeom>
              <a:blipFill>
                <a:blip r:embed="rId17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598D5E-464C-6BC3-F6C4-375EB3074C44}"/>
                  </a:ext>
                </a:extLst>
              </p:cNvPr>
              <p:cNvSpPr txBox="1"/>
              <p:nvPr/>
            </p:nvSpPr>
            <p:spPr>
              <a:xfrm>
                <a:off x="689816" y="3699075"/>
                <a:ext cx="1544637" cy="3414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598D5E-464C-6BC3-F6C4-375EB30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6" y="3699075"/>
                <a:ext cx="1544637" cy="341453"/>
              </a:xfrm>
              <a:prstGeom prst="rect">
                <a:avLst/>
              </a:prstGeom>
              <a:blipFill>
                <a:blip r:embed="rId1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2FE9D89-CAED-5609-3558-6212090C8669}"/>
              </a:ext>
            </a:extLst>
          </p:cNvPr>
          <p:cNvSpPr txBox="1"/>
          <p:nvPr/>
        </p:nvSpPr>
        <p:spPr>
          <a:xfrm>
            <a:off x="533400" y="525385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依靠训练所得的用户和电影参数来计算未知评分</a:t>
            </a:r>
          </a:p>
        </p:txBody>
      </p:sp>
    </p:spTree>
    <p:extLst>
      <p:ext uri="{BB962C8B-B14F-4D97-AF65-F5344CB8AC3E}">
        <p14:creationId xmlns:p14="http://schemas.microsoft.com/office/powerpoint/2010/main" val="30809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0903-4F9F-09AD-0D27-8964479D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C38D-5D36-0E15-C613-79A1923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矩阵分解模型 </a:t>
            </a:r>
            <a:r>
              <a:rPr lang="en-US" altLang="zh-CN" dirty="0">
                <a:ea typeface="MS PGothic" panose="020B0600070205080204" pitchFamily="34" charset="-128"/>
              </a:rPr>
              <a:t>(3)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A99109-E43E-1DEA-05C1-5473C2D1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57686"/>
              </p:ext>
            </p:extLst>
          </p:nvPr>
        </p:nvGraphicFramePr>
        <p:xfrm>
          <a:off x="2438400" y="2971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334450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749318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71981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6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电影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7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08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9AAC6-0869-1C8B-D8D7-1D952D41AE8C}"/>
                  </a:ext>
                </a:extLst>
              </p:cNvPr>
              <p:cNvSpPr txBox="1"/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9AAC6-0869-1C8B-D8D7-1D952D41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24000"/>
                <a:ext cx="457200" cy="1295400"/>
              </a:xfrm>
              <a:prstGeom prst="rect">
                <a:avLst/>
              </a:prstGeom>
              <a:blipFill>
                <a:blip r:embed="rId3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6A0C6-E665-237F-F9D9-428C4E539608}"/>
                  </a:ext>
                </a:extLst>
              </p:cNvPr>
              <p:cNvSpPr txBox="1"/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6A0C6-E665-237F-F9D9-428C4E53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0" y="1524000"/>
                <a:ext cx="457200" cy="1295400"/>
              </a:xfrm>
              <a:prstGeom prst="rect">
                <a:avLst/>
              </a:prstGeom>
              <a:blipFill>
                <a:blip r:embed="rId4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3E0612-B389-6F55-8887-7D4929F4AB4A}"/>
                  </a:ext>
                </a:extLst>
              </p:cNvPr>
              <p:cNvSpPr txBox="1"/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3E0612-B389-6F55-8887-7D4929F4A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80" y="1524000"/>
                <a:ext cx="457200" cy="1295400"/>
              </a:xfrm>
              <a:prstGeom prst="rect">
                <a:avLst/>
              </a:prstGeom>
              <a:blipFill>
                <a:blip r:embed="rId5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598BC1-77CF-6809-9CDA-2B39247ED5FC}"/>
                  </a:ext>
                </a:extLst>
              </p:cNvPr>
              <p:cNvSpPr txBox="1"/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598BC1-77CF-6809-9CDA-2B39247E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52800"/>
                <a:ext cx="1544637" cy="341453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C56D2-889E-CE2B-6B54-67FA51D81D81}"/>
                  </a:ext>
                </a:extLst>
              </p:cNvPr>
              <p:cNvSpPr txBox="1"/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C56D2-889E-CE2B-6B54-67FA51D8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697147"/>
                <a:ext cx="1544637" cy="341453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33649E-0392-0752-C30B-D8A6EE5F0AAC}"/>
                  </a:ext>
                </a:extLst>
              </p:cNvPr>
              <p:cNvSpPr txBox="1"/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33649E-0392-0752-C30B-D8A6EE5F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078147"/>
                <a:ext cx="1544637" cy="3414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6E04B-4B19-569A-3E64-6F95FB8ADA48}"/>
                  </a:ext>
                </a:extLst>
              </p:cNvPr>
              <p:cNvSpPr txBox="1"/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6E04B-4B19-569A-3E64-6F95FB8AD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0" y="4442750"/>
                <a:ext cx="1544637" cy="341453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5F9BB45-2230-7D8B-9967-D9B95C4F374F}"/>
              </a:ext>
            </a:extLst>
          </p:cNvPr>
          <p:cNvSpPr txBox="1"/>
          <p:nvPr/>
        </p:nvSpPr>
        <p:spPr>
          <a:xfrm>
            <a:off x="533400" y="525385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依靠训练所得的用户和电影参数来计算未知评分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8E06D-3980-8919-B91A-E48934EC844A}"/>
                  </a:ext>
                </a:extLst>
              </p:cNvPr>
              <p:cNvSpPr txBox="1"/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8E06D-3980-8919-B91A-E48934EC8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0" y="3357165"/>
                <a:ext cx="1544637" cy="341453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9C963-C129-FACF-D81F-1559A578EEE1}"/>
                  </a:ext>
                </a:extLst>
              </p:cNvPr>
              <p:cNvSpPr txBox="1"/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9C963-C129-FACF-D81F-1559A578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3701512"/>
                <a:ext cx="1544637" cy="34145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B074E-07B8-044A-DDED-52E46E760E63}"/>
                  </a:ext>
                </a:extLst>
              </p:cNvPr>
              <p:cNvSpPr txBox="1"/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B074E-07B8-044A-DDED-52E46E76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9" y="4082512"/>
                <a:ext cx="1544637" cy="341453"/>
              </a:xfrm>
              <a:prstGeom prst="rect">
                <a:avLst/>
              </a:prstGeom>
              <a:blipFill>
                <a:blip r:embed="rId12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31B80D-46C2-FFE5-22D6-911415A1619A}"/>
                  </a:ext>
                </a:extLst>
              </p:cNvPr>
              <p:cNvSpPr txBox="1"/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31B80D-46C2-FFE5-22D6-911415A16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47115"/>
                <a:ext cx="1544637" cy="341453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A683A3-657C-EC75-B889-F4D192F1A04A}"/>
                  </a:ext>
                </a:extLst>
              </p:cNvPr>
              <p:cNvSpPr txBox="1"/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A683A3-657C-EC75-B889-F4D192F1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56" y="1524000"/>
                <a:ext cx="457200" cy="1295400"/>
              </a:xfrm>
              <a:prstGeom prst="rect">
                <a:avLst/>
              </a:prstGeom>
              <a:blipFill>
                <a:blip r:embed="rId14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7D49A-1860-0887-F041-C57C8722A2C2}"/>
                  </a:ext>
                </a:extLst>
              </p:cNvPr>
              <p:cNvSpPr txBox="1"/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7D49A-1860-0887-F041-C57C8722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96" y="1524000"/>
                <a:ext cx="457200" cy="1295400"/>
              </a:xfrm>
              <a:prstGeom prst="rect">
                <a:avLst/>
              </a:prstGeom>
              <a:blipFill>
                <a:blip r:embed="rId15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49F810-F99E-1F43-2D0D-A9BDC2EBD162}"/>
                  </a:ext>
                </a:extLst>
              </p:cNvPr>
              <p:cNvSpPr txBox="1"/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49F810-F99E-1F43-2D0D-A9BDC2EBD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6" y="1524000"/>
                <a:ext cx="457200" cy="1295400"/>
              </a:xfrm>
              <a:prstGeom prst="rect">
                <a:avLst/>
              </a:prstGeom>
              <a:blipFill>
                <a:blip r:embed="rId16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7F959-E478-CD06-679C-5F331D1224A2}"/>
                  </a:ext>
                </a:extLst>
              </p:cNvPr>
              <p:cNvSpPr txBox="1"/>
              <p:nvPr/>
            </p:nvSpPr>
            <p:spPr>
              <a:xfrm>
                <a:off x="5534528" y="1525926"/>
                <a:ext cx="457200" cy="12954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7F959-E478-CD06-679C-5F331D12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28" y="1525926"/>
                <a:ext cx="457200" cy="1295400"/>
              </a:xfrm>
              <a:prstGeom prst="rect">
                <a:avLst/>
              </a:prstGeom>
              <a:blipFill>
                <a:blip r:embed="rId17"/>
                <a:stretch>
                  <a:fillRect l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F9A8-E7E4-EF6C-838B-122E17D7F9FF}"/>
                  </a:ext>
                </a:extLst>
              </p:cNvPr>
              <p:cNvSpPr txBox="1"/>
              <p:nvPr/>
            </p:nvSpPr>
            <p:spPr>
              <a:xfrm>
                <a:off x="697243" y="3354727"/>
                <a:ext cx="1544637" cy="3414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F9A8-E7E4-EF6C-838B-122E17D7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3" y="3354727"/>
                <a:ext cx="1544637" cy="341453"/>
              </a:xfrm>
              <a:prstGeom prst="rect">
                <a:avLst/>
              </a:prstGeom>
              <a:blipFill>
                <a:blip r:embed="rId18"/>
                <a:stretch>
                  <a:fillRect b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外观（</a:t>
            </a:r>
            <a:r>
              <a:rPr lang="en-US" altLang="ja-JP" dirty="0">
                <a:ea typeface="ＭＳ Ｐゴシック" panose="020B0600070205080204" pitchFamily="34" charset="-128"/>
              </a:rPr>
              <a:t>Extrospection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zh-CN" dirty="0">
                <a:ea typeface="ＭＳ Ｐゴシック" panose="020B0600070205080204" pitchFamily="34" charset="-128"/>
              </a:rPr>
              <a:t> (1)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391B6-F4A0-45B2-BD87-EF0E07E98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51382"/>
            <a:ext cx="2216426" cy="295523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908BBC4-F2A7-4A6C-A874-2D50302F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04" y="1752600"/>
            <a:ext cx="53340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理解大脑工作的机制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基于这种理解构建</a:t>
            </a:r>
            <a:r>
              <a:rPr lang="en-US" altLang="zh-CN" sz="2800" b="0" kern="0" dirty="0">
                <a:ea typeface="ＭＳ Ｐゴシック" panose="020B0600070205080204" pitchFamily="34" charset="-128"/>
              </a:rPr>
              <a:t>AI</a:t>
            </a:r>
            <a:r>
              <a:rPr lang="zh-CN" altLang="en-US" sz="2800" b="0" kern="0" dirty="0">
                <a:ea typeface="ＭＳ Ｐゴシック" panose="020B0600070205080204" pitchFamily="34" charset="-128"/>
              </a:rPr>
              <a:t>系统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计算神经学可作为一种工具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DEAA5-92DA-594E-A449-62F31B8A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7418-EADE-CEAB-7665-0985ABB4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训练：交替最小二乘 </a:t>
            </a:r>
            <a:r>
              <a:rPr lang="en-US" altLang="zh-CN" dirty="0"/>
              <a:t>(1)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1C7A98-C3E9-ED43-462E-DF537C9BA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将模型参数初始化为随机数值</a:t>
                </a:r>
                <a:endParaRPr lang="en-US" altLang="zh-CN" dirty="0"/>
              </a:p>
              <a:p>
                <a:r>
                  <a:rPr lang="zh-CN" altLang="en-US" dirty="0"/>
                  <a:t>训练电影参数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假定当前的用户参数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为模型输入而非模型参数：这就成了一个线性回归模型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将对第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部电影所有已知的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个用户的打分用作训练数据，优化损失函数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使用最小二乘法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1C7A98-C3E9-ED43-462E-DF537C9BA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  <a:blipFill>
                <a:blip r:embed="rId3"/>
                <a:stretch>
                  <a:fillRect l="-528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39B4C-1B19-B833-4581-F26EBAA2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5946-89EA-D451-4AD0-3611AB70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训练：交替最小二乘 </a:t>
            </a:r>
            <a:r>
              <a:rPr lang="en-US" altLang="zh-CN" dirty="0"/>
              <a:t>(2)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854A16-AC3E-497C-3D1A-BCD45E7AE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训练用户参数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假定当前的电影参数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为模型输入而非模型参数：又是另一个线性回归模型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将对第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个用户对所有已知的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部电影的打分用作训练数据，优化损失函数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继续使用最小二乘法</a:t>
                </a:r>
                <a:endParaRPr lang="en-US" altLang="zh-CN" dirty="0"/>
              </a:p>
              <a:p>
                <a:r>
                  <a:rPr lang="zh-CN" altLang="en-US" dirty="0"/>
                  <a:t>重复以上过程直至收敛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854A16-AC3E-497C-3D1A-BCD45E7AE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8077200" cy="5410200"/>
              </a:xfrm>
              <a:blipFill>
                <a:blip r:embed="rId3"/>
                <a:stretch>
                  <a:fillRect l="-528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58917-2F55-1635-5485-37A1828AA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54FC-0543-6999-3BBB-1C9FB1EC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基于矩阵分解模型的推荐系统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7D99AA-E581-E38B-E82E-F599FE73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矩阵分解模型</a:t>
            </a:r>
            <a:endParaRPr lang="en-US" altLang="zh-CN" dirty="0"/>
          </a:p>
          <a:p>
            <a:pPr lvl="1"/>
            <a:r>
              <a:rPr lang="zh-CN" altLang="en-US" dirty="0"/>
              <a:t>可以想象成双向线性回归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Netflix</a:t>
            </a:r>
            <a:r>
              <a:rPr lang="zh-CN" altLang="en-US" dirty="0"/>
              <a:t>主办的推荐系统公开比赛中</a:t>
            </a:r>
            <a:endParaRPr lang="en-US" altLang="zh-CN" dirty="0"/>
          </a:p>
          <a:p>
            <a:pPr lvl="1"/>
            <a:r>
              <a:rPr lang="zh-CN" altLang="en-US" dirty="0"/>
              <a:t>矩阵分解模型优于经典的相似度比较模型</a:t>
            </a:r>
            <a:endParaRPr lang="en-US" altLang="zh-CN" dirty="0"/>
          </a:p>
          <a:p>
            <a:pPr lvl="2"/>
            <a:r>
              <a:rPr lang="zh-CN" altLang="en-US" dirty="0"/>
              <a:t>成为</a:t>
            </a:r>
            <a:r>
              <a:rPr lang="en-US" altLang="zh-CN" dirty="0"/>
              <a:t>21</a:t>
            </a:r>
            <a:r>
              <a:rPr lang="zh-CN" altLang="en-US" dirty="0"/>
              <a:t>世纪前</a:t>
            </a:r>
            <a:r>
              <a:rPr lang="en-US" altLang="zh-CN" dirty="0"/>
              <a:t>10</a:t>
            </a:r>
            <a:r>
              <a:rPr lang="zh-CN" altLang="en-US" dirty="0"/>
              <a:t>年的主流推荐模型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8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DC74-367E-D617-C663-915457B6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376F-D6B9-336E-A136-B1DB4A7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今天的总结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6F10-AC6F-5F84-1A11-E64CD8EE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在成熟的条件下成为人工智能的主流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pPr lvl="1"/>
            <a:r>
              <a:rPr lang="zh-CN" altLang="en-US" dirty="0"/>
              <a:t>用权重和偏置预测一个输出的连续值</a:t>
            </a:r>
            <a:endParaRPr lang="en-US" altLang="zh-CN" dirty="0"/>
          </a:p>
          <a:p>
            <a:pPr lvl="1"/>
            <a:r>
              <a:rPr lang="zh-CN" altLang="en-US" dirty="0"/>
              <a:t>学习方法：最小化均方差函数，最小二乘法</a:t>
            </a:r>
            <a:endParaRPr lang="en-US" altLang="zh-CN" dirty="0"/>
          </a:p>
          <a:p>
            <a:pPr lvl="2"/>
            <a:r>
              <a:rPr lang="zh-CN" altLang="en-US" dirty="0"/>
              <a:t>记住矩阵、向量等概念</a:t>
            </a:r>
            <a:endParaRPr lang="en-US" altLang="zh-CN" dirty="0"/>
          </a:p>
          <a:p>
            <a:r>
              <a:rPr lang="zh-CN" altLang="en-US" dirty="0"/>
              <a:t>使用回归模型</a:t>
            </a:r>
            <a:endParaRPr lang="en-US" altLang="zh-CN" dirty="0"/>
          </a:p>
          <a:p>
            <a:pPr lvl="1"/>
            <a:r>
              <a:rPr lang="zh-CN" altLang="en-US" dirty="0"/>
              <a:t>根据任务的特性作出恰当的（甚至是富有创造力的）选择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ja-JP" b="1" dirty="0">
                <a:ea typeface="ＭＳ Ｐゴシック" panose="020B0600070205080204" pitchFamily="34" charset="-128"/>
              </a:rPr>
              <a:t>The End 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外观（</a:t>
            </a:r>
            <a:r>
              <a:rPr lang="en-US" altLang="ja-JP" dirty="0">
                <a:ea typeface="ＭＳ Ｐゴシック" panose="020B0600070205080204" pitchFamily="34" charset="-128"/>
              </a:rPr>
              <a:t>Extrospection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zh-CN" dirty="0">
                <a:ea typeface="ＭＳ Ｐゴシック" panose="020B0600070205080204" pitchFamily="34" charset="-128"/>
              </a:rPr>
              <a:t> (2)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6D16A-EB33-4C59-823A-4E32F6758561}"/>
              </a:ext>
            </a:extLst>
          </p:cNvPr>
          <p:cNvSpPr txBox="1"/>
          <p:nvPr/>
        </p:nvSpPr>
        <p:spPr>
          <a:xfrm>
            <a:off x="247650" y="1762780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难点</a:t>
            </a:r>
            <a:endParaRPr lang="en-US" altLang="zh-C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9D057-848D-4BEB-8D91-FFC08DF6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7294"/>
            <a:ext cx="2376556" cy="18957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0580503-7128-46F1-BFB1-8BD7006D9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04" y="2747963"/>
            <a:ext cx="5334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b="0" kern="0" dirty="0">
                <a:ea typeface="ＭＳ Ｐゴシック" panose="020B0600070205080204" pitchFamily="34" charset="-128"/>
              </a:rPr>
              <a:t>难以弄清人脑完整的工作机制</a:t>
            </a:r>
            <a:endParaRPr lang="en-US" altLang="ja-JP" sz="2800" b="0" kern="0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2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67FE-5394-43B7-8CF2-3762A5E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内省（</a:t>
            </a:r>
            <a:r>
              <a:rPr lang="en-US" altLang="ja-JP" dirty="0">
                <a:ea typeface="ＭＳ Ｐゴシック" panose="020B0600070205080204" pitchFamily="34" charset="-128"/>
              </a:rPr>
              <a:t>Introspection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(1)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08BBC4-F2A7-4A6C-A874-2D50302F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04" y="2362200"/>
            <a:ext cx="533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b="0" dirty="0">
                <a:ea typeface="ＭＳ Ｐゴシック" panose="020B0600070205080204" pitchFamily="34" charset="-128"/>
              </a:rPr>
              <a:t>考察自己的意识</a:t>
            </a:r>
            <a:endParaRPr lang="en-US" altLang="ja-JP" sz="2800" b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dirty="0">
                <a:ea typeface="ＭＳ Ｐゴシック" panose="020B0600070205080204" pitchFamily="34" charset="-128"/>
              </a:rPr>
              <a:t>基于考察结果构建</a:t>
            </a:r>
            <a:r>
              <a:rPr lang="en-US" altLang="zh-CN" sz="2800" b="0" dirty="0">
                <a:ea typeface="ＭＳ Ｐゴシック" panose="020B0600070205080204" pitchFamily="34" charset="-128"/>
              </a:rPr>
              <a:t>AI</a:t>
            </a:r>
            <a:r>
              <a:rPr lang="zh-CN" altLang="en-US" sz="2800" b="0" dirty="0">
                <a:ea typeface="ＭＳ Ｐゴシック" panose="020B0600070205080204" pitchFamily="34" charset="-128"/>
              </a:rPr>
              <a:t>系统</a:t>
            </a:r>
            <a:endParaRPr lang="en-US" altLang="ja-JP" sz="2800" b="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zh-CN" altLang="en-US" sz="2800" b="0" dirty="0">
                <a:ea typeface="ＭＳ Ｐゴシック" panose="020B0600070205080204" pitchFamily="34" charset="-128"/>
              </a:rPr>
              <a:t>一个典型的例子是专家系统</a:t>
            </a:r>
            <a:endParaRPr lang="en-US" altLang="ja-JP" sz="2800" b="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150CE-A6EF-4DA9-9E78-D8E6980D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362200"/>
            <a:ext cx="2010330" cy="2070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1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4.9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6|7.6|1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2|0.1|0.1|0.1|0.1|0.1|0.1|0.1|0.2|0.2|0.4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SimSun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14393</TotalTime>
  <Words>5101</Words>
  <Application>Microsoft Office PowerPoint</Application>
  <PresentationFormat>On-screen Show (4:3)</PresentationFormat>
  <Paragraphs>720</Paragraphs>
  <Slides>74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MS PGothic</vt:lpstr>
      <vt:lpstr>MS PGothic</vt:lpstr>
      <vt:lpstr>SimSun</vt:lpstr>
      <vt:lpstr>Arial</vt:lpstr>
      <vt:lpstr>Cambria Math</vt:lpstr>
      <vt:lpstr>Comic Sans MS</vt:lpstr>
      <vt:lpstr>Tahoma</vt:lpstr>
      <vt:lpstr>Times New Roman</vt:lpstr>
      <vt:lpstr>Wingdings</vt:lpstr>
      <vt:lpstr>Blends</vt:lpstr>
      <vt:lpstr>机器学习课程第一讲 机器学习基础：线性回归模型</vt:lpstr>
      <vt:lpstr>序言</vt:lpstr>
      <vt:lpstr>让我们来问DeepSeek</vt:lpstr>
      <vt:lpstr>我们继续问DeepSeek</vt:lpstr>
      <vt:lpstr>人工智能实例</vt:lpstr>
      <vt:lpstr>探索AI的方法</vt:lpstr>
      <vt:lpstr>外观（Extrospection） (1)</vt:lpstr>
      <vt:lpstr>外观（Extrospection） (2)</vt:lpstr>
      <vt:lpstr>内省（Introspection） (1)</vt:lpstr>
      <vt:lpstr>内省（Introspection） (2)</vt:lpstr>
      <vt:lpstr>内省（Introspection） (3)</vt:lpstr>
      <vt:lpstr>内省（Introspection） (3)</vt:lpstr>
      <vt:lpstr>模仿</vt:lpstr>
      <vt:lpstr>一个例子：自动驾驶 (1)</vt:lpstr>
      <vt:lpstr> 一个例子：自动驾驶 (2)</vt:lpstr>
      <vt:lpstr>（受监督的）机器学习 (1)</vt:lpstr>
      <vt:lpstr>（受监督的）机器学习 (2)</vt:lpstr>
      <vt:lpstr>机器学习的三大支柱</vt:lpstr>
      <vt:lpstr>这个课程</vt:lpstr>
      <vt:lpstr>我会为同学们讲前三讲</vt:lpstr>
      <vt:lpstr>更准确的描述</vt:lpstr>
      <vt:lpstr>今天的内容：来自课程大纲</vt:lpstr>
      <vt:lpstr>今天的内容：稍作调整</vt:lpstr>
      <vt:lpstr>今天的内容：稍作调整</vt:lpstr>
      <vt:lpstr>今天的内容：稍作调整</vt:lpstr>
      <vt:lpstr>机器学习的一般流程</vt:lpstr>
      <vt:lpstr>机器学习的一般流程</vt:lpstr>
      <vt:lpstr>从一个例子开始</vt:lpstr>
      <vt:lpstr>这是一个回归问题</vt:lpstr>
      <vt:lpstr>机器学习解决回归问题</vt:lpstr>
      <vt:lpstr>训练数据与测试/评估数据</vt:lpstr>
      <vt:lpstr>设计模型</vt:lpstr>
      <vt:lpstr>简化模型</vt:lpstr>
      <vt:lpstr>单变量线性回归的直观印象</vt:lpstr>
      <vt:lpstr>如何学习？</vt:lpstr>
      <vt:lpstr>优化损失函数</vt:lpstr>
      <vt:lpstr>更通用的多变量线性回归 (1)</vt:lpstr>
      <vt:lpstr>更通用的多变量线性回归 (2)</vt:lpstr>
      <vt:lpstr>更通用的多变量线性回归 (3)</vt:lpstr>
      <vt:lpstr>更通用的多变量线性回归 (3)</vt:lpstr>
      <vt:lpstr>更通用的多变量线性回归 (3)</vt:lpstr>
      <vt:lpstr>更通用的多变量线性回归 (3)</vt:lpstr>
      <vt:lpstr>更通用的多变量线性回归 (3)</vt:lpstr>
      <vt:lpstr>更通用的多变量线性回归 (3)</vt:lpstr>
      <vt:lpstr>最小二乘法 (1)</vt:lpstr>
      <vt:lpstr>最小二乘法 (2)</vt:lpstr>
      <vt:lpstr>最小二乘法 (3)</vt:lpstr>
      <vt:lpstr>最小二乘法 (3)</vt:lpstr>
      <vt:lpstr>最小二乘法 (3)</vt:lpstr>
      <vt:lpstr>最小二乘法 (3)</vt:lpstr>
      <vt:lpstr>最小二乘法 (4)</vt:lpstr>
      <vt:lpstr>最小二乘法 (4)</vt:lpstr>
      <vt:lpstr>最小二乘法 (4)</vt:lpstr>
      <vt:lpstr>用计算机程序来计算</vt:lpstr>
      <vt:lpstr>更进阶的损失函数：调整</vt:lpstr>
      <vt:lpstr>回到计算机功耗预测</vt:lpstr>
      <vt:lpstr>一个实例</vt:lpstr>
      <vt:lpstr>一个实例</vt:lpstr>
      <vt:lpstr>拓展应用：推荐系统</vt:lpstr>
      <vt:lpstr>拓展应用：推荐系统</vt:lpstr>
      <vt:lpstr>矩阵分解模型 (1)</vt:lpstr>
      <vt:lpstr>矩阵分解模型 (1)</vt:lpstr>
      <vt:lpstr>矩阵分解模型 (1)</vt:lpstr>
      <vt:lpstr>矩阵分解模型 (1)</vt:lpstr>
      <vt:lpstr>矩阵分解模型 (2)</vt:lpstr>
      <vt:lpstr>矩阵分解模型 (3)</vt:lpstr>
      <vt:lpstr>矩阵分解模型 (3)</vt:lpstr>
      <vt:lpstr>矩阵分解模型 (3)</vt:lpstr>
      <vt:lpstr>矩阵分解模型 (3)</vt:lpstr>
      <vt:lpstr>训练：交替最小二乘 (1)</vt:lpstr>
      <vt:lpstr>训练：交替最小二乘 (2)</vt:lpstr>
      <vt:lpstr>基于矩阵分解模型的推荐系统</vt:lpstr>
      <vt:lpstr>今天的总结</vt:lpstr>
      <vt:lpstr>The End </vt:lpstr>
    </vt:vector>
  </TitlesOfParts>
  <Company>Children's Computer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Basics: 1. General Introduction</dc:title>
  <dc:creator>Cong Li</dc:creator>
  <cp:keywords>CTPClassification=CTP_NT</cp:keywords>
  <cp:lastModifiedBy>Li, Cong</cp:lastModifiedBy>
  <cp:revision>1139</cp:revision>
  <dcterms:created xsi:type="dcterms:W3CDTF">2003-03-13T01:36:43Z</dcterms:created>
  <dcterms:modified xsi:type="dcterms:W3CDTF">2025-03-09T08:42:41Z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c0c0107d-b9fb-42c2-8cad-18a954c0a4de</vt:lpwstr>
  </property>
  <property fmtid="{D5CDD505-2E9C-101B-9397-08002B2CF9AE}" pid="3" name="CTP_TimeStamp">
    <vt:lpwstr>2020-08-17 11:43:15Z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