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ba3ed1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ba3ed1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ba3ed1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ba3ed1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ba3ed1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ba3ed1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8bd259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8bd259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e8bd259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e8bd259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e8bd259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e8bd259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e8bd259d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e8bd259d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e8bd259d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e8bd259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e8bd25ca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e8bd25ca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e8bd25caa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e8bd25caa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877ea36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877ea36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e8bd259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e8bd259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e8bd25caa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e8bd25caa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a877ea36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a877ea36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a877ea36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a877ea36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a877ea365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a877ea365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a877ea36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a877ea36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a880616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a880616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a880616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a880616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880616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880616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2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33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Customer Churn Based on User Data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Data Insights to Aide in Digital Marketing in the Area of Customer Retention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(Pearson R)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1967850"/>
            <a:ext cx="7730574" cy="26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25" y="1481500"/>
            <a:ext cx="615649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75" y="2402125"/>
            <a:ext cx="517263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200" y="1235975"/>
            <a:ext cx="3200924" cy="300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83275" y="417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Performance: Unoptimized Logistic Regression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50" y="1552650"/>
            <a:ext cx="3595700" cy="26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4523688" y="2896100"/>
            <a:ext cx="1046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Set: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050" y="2502650"/>
            <a:ext cx="2346700" cy="8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0450" y="3692560"/>
            <a:ext cx="1046100" cy="66419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4523700" y="3692550"/>
            <a:ext cx="1209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Scoring:</a:t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8337" y="1552650"/>
            <a:ext cx="17621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4529350" y="1456675"/>
            <a:ext cx="1209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483275" y="39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Performance: Random Forest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4571988" y="2645775"/>
            <a:ext cx="1046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Set:</a:t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4570363" y="3539025"/>
            <a:ext cx="1209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Scoring: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00" y="1418300"/>
            <a:ext cx="3616975" cy="27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318" y="2500000"/>
            <a:ext cx="2591057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050" y="3667725"/>
            <a:ext cx="11239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6375" y="1352600"/>
            <a:ext cx="17907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/>
        </p:nvSpPr>
        <p:spPr>
          <a:xfrm>
            <a:off x="4529350" y="1456675"/>
            <a:ext cx="1209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483275" y="417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Performance: Logistic Regression with Grid Search Hyperparameter Optimization</a:t>
            </a:r>
            <a:endParaRPr sz="2400"/>
          </a:p>
        </p:txBody>
      </p:sp>
      <p:sp>
        <p:nvSpPr>
          <p:cNvPr id="233" name="Google Shape;233;p27"/>
          <p:cNvSpPr txBox="1"/>
          <p:nvPr/>
        </p:nvSpPr>
        <p:spPr>
          <a:xfrm>
            <a:off x="4523688" y="2761750"/>
            <a:ext cx="1046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Set: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4442250" y="3490525"/>
            <a:ext cx="1209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Scoring: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443" y="2535925"/>
            <a:ext cx="2591057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875" y="1655838"/>
            <a:ext cx="1488740" cy="3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4566425" y="1552625"/>
            <a:ext cx="1209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450" y="1585502"/>
            <a:ext cx="3463175" cy="26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1049" y="3670314"/>
            <a:ext cx="1046100" cy="574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483275" y="417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Performance: Logistic Regression- ridge regression penalty with LASSO regression selected features (final model)</a:t>
            </a:r>
            <a:endParaRPr sz="2400"/>
          </a:p>
        </p:txBody>
      </p:sp>
      <p:sp>
        <p:nvSpPr>
          <p:cNvPr id="245" name="Google Shape;245;p28"/>
          <p:cNvSpPr txBox="1"/>
          <p:nvPr/>
        </p:nvSpPr>
        <p:spPr>
          <a:xfrm>
            <a:off x="4523688" y="2761750"/>
            <a:ext cx="1046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Set: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4442250" y="3490525"/>
            <a:ext cx="1209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Scoring: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4566425" y="1552625"/>
            <a:ext cx="1209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175" y="1585925"/>
            <a:ext cx="1676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092" y="1812888"/>
            <a:ext cx="3315533" cy="24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1450" y="2478063"/>
            <a:ext cx="2401275" cy="8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7568" y="3490515"/>
            <a:ext cx="1209000" cy="77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521650" y="442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LASSO Regression with All Features</a:t>
            </a:r>
            <a:endParaRPr/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604" y="1397150"/>
            <a:ext cx="5049551" cy="27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>
            <a:off x="2811625" y="4319375"/>
            <a:ext cx="2024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259100" y="2377900"/>
            <a:ext cx="1209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Value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521650" y="442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Ridge Regression with All Features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2811625" y="4319375"/>
            <a:ext cx="2024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259100" y="2377900"/>
            <a:ext cx="1209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Value</a:t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963" y="1549550"/>
            <a:ext cx="4944025" cy="26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Feature Importance</a:t>
            </a:r>
            <a:endParaRPr/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875" y="1444025"/>
            <a:ext cx="6090050" cy="30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Business Problem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a </a:t>
            </a:r>
            <a:r>
              <a:rPr lang="en" sz="1400"/>
              <a:t>subscription</a:t>
            </a:r>
            <a:r>
              <a:rPr lang="en" sz="1400"/>
              <a:t> based business, customer churn refers to customers canceling their service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churn rate must be lower than the new subscriber rate for the company to grow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Accurately predicting customer churn is critical for business projections and long term success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Segmenting customers who have a high churn probability is very valuable to the marketing team to deploy targeted efforts to increase customer retention 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819150" y="477875"/>
            <a:ext cx="72321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Feature Coefficients</a:t>
            </a:r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750" y="1850126"/>
            <a:ext cx="2499650" cy="28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00" y="1703097"/>
            <a:ext cx="5627047" cy="28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to Client:</a:t>
            </a:r>
            <a:endParaRPr/>
          </a:p>
        </p:txBody>
      </p:sp>
      <p:sp>
        <p:nvSpPr>
          <p:cNvPr id="286" name="Google Shape;286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Apply targeting marketing strategies to customers with high churn probability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Consider features of users that have significance to churning when implementing product improvements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4" y="1375450"/>
            <a:ext cx="4262501" cy="29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type="title"/>
          </p:nvPr>
        </p:nvSpPr>
        <p:spPr>
          <a:xfrm>
            <a:off x="771175" y="672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Hypothetical Client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27225" y="14821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KKbox is the biggest music streaming service in East Asia with a large library of Asian pop music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can stream unlimited numbers of songs from their smartphones or other devices in exchange for a monthly fee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Basically, it's Taiwanese Spotify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92875" y="2327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Kaggle provided their anonymized user data on the competition page.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4 different types of csv data tables: train/test, members, transactions, and user logs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column they all have in common is User ID (MSNO)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Train/test and members files are indexed by User ID, while transactions and user logs are indexed by date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Transactions file contain ~ 20 million records (@1.61 GB) and user logs file contains ~ 200 million (@ 22.4 GB) records!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presents a challenge as most any laptop/desktop does not have enough RAM to hold these files in memory if using python packages such as Pandas taught in this course 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300" y="462999"/>
            <a:ext cx="2876775" cy="19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(columns)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543050"/>
            <a:ext cx="36861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Train/test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Churn (0 or 1)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Registration method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Registration Date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Transactions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Payment method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Days in pay period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4638675" y="1485475"/>
            <a:ext cx="36861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Payment plan list price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Actual amount payed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 renew (0 or 1)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Membership expire date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Cancellation (0 or 1)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Logs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of Songs played to 0-25%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of Songs played to 25-50%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of Songs played to 50-75%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of Songs played to 75-98.5%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of Songs played to 100%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of unique songs played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seconds played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538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100" y="1308025"/>
            <a:ext cx="2644075" cy="28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447" y="1533450"/>
            <a:ext cx="3446851" cy="25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76900" y="316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con’td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75" y="1271400"/>
            <a:ext cx="3901550" cy="27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1390"/>
            <a:ext cx="3901550" cy="2945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376900" y="316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con’td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175" y="1039950"/>
            <a:ext cx="2773625" cy="36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550" y="1222400"/>
            <a:ext cx="4443050" cy="29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76900" y="316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con’td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50" y="1386213"/>
            <a:ext cx="3490700" cy="24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075" y="1273688"/>
            <a:ext cx="4146125" cy="26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