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0" r:id="rId5"/>
    <p:sldId id="267" r:id="rId6"/>
    <p:sldId id="265" r:id="rId7"/>
    <p:sldId id="266" r:id="rId8"/>
    <p:sldId id="268" r:id="rId9"/>
    <p:sldId id="264" r:id="rId10"/>
    <p:sldId id="262" r:id="rId11"/>
    <p:sldId id="263" r:id="rId12"/>
    <p:sldId id="257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3BE-1C7D-4F4B-885C-3B69BD98EEC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681B-3887-4471-888E-F502DDCC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2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3BE-1C7D-4F4B-885C-3B69BD98EEC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681B-3887-4471-888E-F502DDCC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3BE-1C7D-4F4B-885C-3B69BD98EEC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681B-3887-4471-888E-F502DDCC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5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4C5D-E73D-47DF-AE00-A501AFC16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7162-D271-4AB6-90D7-0060288C65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81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4C5D-E73D-47DF-AE00-A501AFC16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7162-D271-4AB6-90D7-0060288C65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25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4C5D-E73D-47DF-AE00-A501AFC16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7162-D271-4AB6-90D7-0060288C65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4C5D-E73D-47DF-AE00-A501AFC16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7162-D271-4AB6-90D7-0060288C65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4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4C5D-E73D-47DF-AE00-A501AFC16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7162-D271-4AB6-90D7-0060288C65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21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4C5D-E73D-47DF-AE00-A501AFC16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7162-D271-4AB6-90D7-0060288C65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58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4C5D-E73D-47DF-AE00-A501AFC16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7162-D271-4AB6-90D7-0060288C65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86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4C5D-E73D-47DF-AE00-A501AFC16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7162-D271-4AB6-90D7-0060288C65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7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3BE-1C7D-4F4B-885C-3B69BD98EEC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681B-3887-4471-888E-F502DDCC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24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4C5D-E73D-47DF-AE00-A501AFC16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7162-D271-4AB6-90D7-0060288C65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930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4C5D-E73D-47DF-AE00-A501AFC16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7162-D271-4AB6-90D7-0060288C65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54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4C5D-E73D-47DF-AE00-A501AFC16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7162-D271-4AB6-90D7-0060288C65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3BE-1C7D-4F4B-885C-3B69BD98EEC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681B-3887-4471-888E-F502DDCC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4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3BE-1C7D-4F4B-885C-3B69BD98EEC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681B-3887-4471-888E-F502DDCC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3BE-1C7D-4F4B-885C-3B69BD98EEC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681B-3887-4471-888E-F502DDCC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5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3BE-1C7D-4F4B-885C-3B69BD98EEC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681B-3887-4471-888E-F502DDCC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0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3BE-1C7D-4F4B-885C-3B69BD98EEC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681B-3887-4471-888E-F502DDCC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3BE-1C7D-4F4B-885C-3B69BD98EEC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681B-3887-4471-888E-F502DDCC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3BE-1C7D-4F4B-885C-3B69BD98EEC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681B-3887-4471-888E-F502DDCC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5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803BE-1C7D-4F4B-885C-3B69BD98EEC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681B-3887-4471-888E-F502DDCC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4C5D-E73D-47DF-AE00-A501AFC16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7162-D271-4AB6-90D7-0060288C65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6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2"/>
            <a:ext cx="8382000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Sea Ice Imagery Classification with Machine Learning and High-Performance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95600"/>
            <a:ext cx="8001000" cy="3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Alek Petty – NASA Goddard, Univ. Maryland</a:t>
            </a:r>
          </a:p>
          <a:p>
            <a:r>
              <a:rPr lang="en-US" dirty="0" smtClean="0"/>
              <a:t>Xin Miao – Missouri State University</a:t>
            </a:r>
          </a:p>
          <a:p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Balasubramanian</a:t>
            </a:r>
            <a:r>
              <a:rPr lang="en-US" dirty="0" smtClean="0"/>
              <a:t> – Rutgers University</a:t>
            </a:r>
          </a:p>
          <a:p>
            <a:r>
              <a:rPr lang="en-US" dirty="0" smtClean="0"/>
              <a:t>Phil McDowell – </a:t>
            </a:r>
            <a:r>
              <a:rPr lang="en-US" dirty="0" err="1" smtClean="0"/>
              <a:t>Stoneybrook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Andy Barrett – National Snow and Ice Data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2"/>
            <a:ext cx="5715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Plan to use toolkit on Comet to classify more images, for example DMS imagery from Operation </a:t>
            </a:r>
            <a:r>
              <a:rPr lang="en-US" sz="3000" dirty="0" err="1" smtClean="0"/>
              <a:t>Icebridge</a:t>
            </a:r>
            <a:endParaRPr lang="en-US" sz="3000" dirty="0" smtClean="0"/>
          </a:p>
          <a:p>
            <a:r>
              <a:rPr lang="en-US" sz="3000" dirty="0" smtClean="0"/>
              <a:t>Continue to develop toolkit</a:t>
            </a:r>
          </a:p>
          <a:p>
            <a:pPr lvl="1"/>
            <a:r>
              <a:rPr lang="en-US" sz="2600" dirty="0" smtClean="0"/>
              <a:t>Implement GMM and </a:t>
            </a:r>
            <a:r>
              <a:rPr lang="en-US" sz="2600" dirty="0" err="1" smtClean="0"/>
              <a:t>Quickshift</a:t>
            </a:r>
            <a:r>
              <a:rPr lang="en-US" sz="2600" dirty="0" smtClean="0"/>
              <a:t> in CUDA to use GPU</a:t>
            </a:r>
          </a:p>
          <a:p>
            <a:pPr lvl="1"/>
            <a:r>
              <a:rPr lang="en-US" sz="2600" dirty="0" smtClean="0"/>
              <a:t>Distinguish melt ponds from </a:t>
            </a:r>
            <a:r>
              <a:rPr lang="en-US" sz="2600" smtClean="0"/>
              <a:t>submerged ice</a:t>
            </a:r>
            <a:endParaRPr lang="en-US" sz="2600" dirty="0" smtClean="0"/>
          </a:p>
          <a:p>
            <a:r>
              <a:rPr lang="en-US" sz="3000" dirty="0" smtClean="0"/>
              <a:t>Submit abstract for poster at fall meeting of American Geophysical Union, San Francisco, December 2016.</a:t>
            </a:r>
          </a:p>
          <a:p>
            <a:r>
              <a:rPr lang="en-US" sz="3000" dirty="0" smtClean="0"/>
              <a:t>Paper?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677" y="1421985"/>
            <a:ext cx="3232123" cy="41358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5676" y="5791201"/>
            <a:ext cx="315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in! DMS from Operation </a:t>
            </a:r>
            <a:r>
              <a:rPr lang="en-US" dirty="0" err="1" smtClean="0"/>
              <a:t>Icebridge</a:t>
            </a:r>
            <a:r>
              <a:rPr lang="en-US" dirty="0" smtClean="0"/>
              <a:t> collected 14 </a:t>
            </a:r>
            <a:r>
              <a:rPr lang="en-US" dirty="0"/>
              <a:t>J</a:t>
            </a:r>
            <a:r>
              <a:rPr lang="en-US" dirty="0" smtClean="0"/>
              <a:t>uly 2016.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"/>
            <a:ext cx="4775199" cy="35813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743200"/>
            <a:ext cx="54864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892" y="3810002"/>
            <a:ext cx="3304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Bare 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Melt ponds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Open water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81001"/>
            <a:ext cx="388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Surface types and reflectivity (Albedo) can be estimated from remotely sensed imagery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5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944562"/>
          </a:xfrm>
        </p:spPr>
        <p:txBody>
          <a:bodyPr/>
          <a:lstStyle/>
          <a:p>
            <a:r>
              <a:rPr lang="en-US" dirty="0" smtClean="0"/>
              <a:t>Why is surface type important?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15240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43125"/>
            <a:ext cx="15811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1611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Scatter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86890" y="1611868"/>
            <a:ext cx="178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Scatter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1219202"/>
            <a:ext cx="3429000" cy="5634327"/>
            <a:chOff x="5410200" y="1219200"/>
            <a:chExt cx="3429000" cy="5634327"/>
          </a:xfrm>
        </p:grpSpPr>
        <p:sp>
          <p:nvSpPr>
            <p:cNvPr id="7" name="TextBox 6"/>
            <p:cNvSpPr txBox="1"/>
            <p:nvPr/>
          </p:nvSpPr>
          <p:spPr>
            <a:xfrm>
              <a:off x="7848600" y="1796534"/>
              <a:ext cx="949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Snow</a:t>
              </a:r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410200" y="1219200"/>
              <a:ext cx="3429000" cy="5634327"/>
              <a:chOff x="5410200" y="1219200"/>
              <a:chExt cx="3429000" cy="5634327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8114" y="4908840"/>
                <a:ext cx="2432050" cy="19446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0200" y="1219200"/>
                <a:ext cx="2438400" cy="1951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7909" y="3048000"/>
                <a:ext cx="2438400" cy="1951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7848600" y="3738562"/>
                <a:ext cx="990600" cy="376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Ice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48600" y="5562600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Pond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3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5638800" cy="37347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686177"/>
            <a:ext cx="5638800" cy="3171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22860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Ice and snow at the poles are critical components of the climate system .</a:t>
            </a:r>
          </a:p>
          <a:p>
            <a:endParaRPr lang="en-US" sz="2400" dirty="0"/>
          </a:p>
          <a:p>
            <a:r>
              <a:rPr lang="en-US" sz="2400" dirty="0" smtClean="0"/>
              <a:t>Extent of ice and snow determines how much solar radiation is reflected back to space.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962401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Size and number distribution of melt ponds is needed for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29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5"/>
            <a:ext cx="9144000" cy="686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Hackathon Goals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Develop an open-source toolkit for classification of sea ice images</a:t>
            </a:r>
          </a:p>
          <a:p>
            <a:r>
              <a:rPr lang="en-US" dirty="0" smtClean="0"/>
              <a:t>Support HPC resources through XSEDE</a:t>
            </a:r>
          </a:p>
          <a:p>
            <a:r>
              <a:rPr lang="en-US" dirty="0" smtClean="0"/>
              <a:t>Support data from multiple sensor platforms (Aerial photography, </a:t>
            </a:r>
            <a:r>
              <a:rPr lang="en-US" dirty="0" err="1" smtClean="0"/>
              <a:t>Quickbird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Support multiple segmentation and classification methods</a:t>
            </a:r>
          </a:p>
          <a:p>
            <a:r>
              <a:rPr lang="en-US" dirty="0" smtClean="0"/>
              <a:t>Community effort</a:t>
            </a:r>
          </a:p>
          <a:p>
            <a:r>
              <a:rPr lang="en-US" dirty="0" smtClean="0"/>
              <a:t>Extensibility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140123" y="1115811"/>
            <a:ext cx="6511508" cy="4256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r>
              <a:rPr lang="en-US" sz="2000" dirty="0">
                <a:solidFill>
                  <a:prstClr val="black"/>
                </a:solidFill>
              </a:rPr>
              <a:t>                                                   </a:t>
            </a:r>
            <a:r>
              <a:rPr lang="en-US" sz="2000" i="1" dirty="0">
                <a:solidFill>
                  <a:prstClr val="black"/>
                </a:solidFill>
              </a:rPr>
              <a:t>Supervised classification</a:t>
            </a:r>
          </a:p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11229" y="1920015"/>
            <a:ext cx="1988432" cy="3452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r>
              <a:rPr lang="en-US" sz="2000" i="1" dirty="0">
                <a:solidFill>
                  <a:prstClr val="black"/>
                </a:solidFill>
              </a:rPr>
              <a:t>Unsupervised classification</a:t>
            </a:r>
          </a:p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80522" y="279318"/>
            <a:ext cx="1689652" cy="4944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Raw sea ice images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6383" y="2129065"/>
            <a:ext cx="1757315" cy="7781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Pixel-based feature extraction</a:t>
            </a:r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>
            <a:off x="3052524" y="1156241"/>
            <a:ext cx="1355343" cy="590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22480" y="2129065"/>
            <a:ext cx="1836389" cy="7781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Object-based feature extraction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8754" y="1204193"/>
            <a:ext cx="1840115" cy="71582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Image-segmentation (Quick-shift)</a:t>
            </a:r>
          </a:p>
        </p:txBody>
      </p:sp>
      <p:cxnSp>
        <p:nvCxnSpPr>
          <p:cNvPr id="14" name="Elbow Connector 13"/>
          <p:cNvCxnSpPr>
            <a:stCxn id="4" idx="2"/>
            <a:endCxn id="11" idx="0"/>
          </p:cNvCxnSpPr>
          <p:nvPr/>
        </p:nvCxnSpPr>
        <p:spPr>
          <a:xfrm rot="16200000" flipH="1">
            <a:off x="4566845" y="232225"/>
            <a:ext cx="430468" cy="1513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2"/>
            <a:endCxn id="9" idx="0"/>
          </p:cNvCxnSpPr>
          <p:nvPr/>
        </p:nvCxnSpPr>
        <p:spPr>
          <a:xfrm rot="16200000" flipH="1">
            <a:off x="5435215" y="2023608"/>
            <a:ext cx="209054" cy="1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994129" y="2121802"/>
            <a:ext cx="1573097" cy="77614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Sample selection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(2 approaches)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0123" y="3657601"/>
            <a:ext cx="1183368" cy="6688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GMM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79598" y="3657601"/>
            <a:ext cx="1183368" cy="6688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GMM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86034" y="3657603"/>
            <a:ext cx="1183368" cy="63489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Random Forest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65971" y="3705622"/>
            <a:ext cx="1183368" cy="63489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Random Forest</a:t>
            </a:r>
          </a:p>
        </p:txBody>
      </p:sp>
      <p:cxnSp>
        <p:nvCxnSpPr>
          <p:cNvPr id="42" name="Elbow Connector 41"/>
          <p:cNvCxnSpPr>
            <a:stCxn id="24" idx="1"/>
            <a:endCxn id="5" idx="2"/>
          </p:cNvCxnSpPr>
          <p:nvPr/>
        </p:nvCxnSpPr>
        <p:spPr>
          <a:xfrm rot="10800000" flipV="1">
            <a:off x="3435040" y="2509876"/>
            <a:ext cx="3559088" cy="397297"/>
          </a:xfrm>
          <a:prstGeom prst="bentConnector4">
            <a:avLst>
              <a:gd name="adj1" fmla="val 37656"/>
              <a:gd name="adj2" fmla="val 157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4" idx="1"/>
            <a:endCxn id="9" idx="3"/>
          </p:cNvCxnSpPr>
          <p:nvPr/>
        </p:nvCxnSpPr>
        <p:spPr>
          <a:xfrm rot="10800000" flipV="1">
            <a:off x="6458867" y="2509874"/>
            <a:ext cx="535260" cy="8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5" idx="2"/>
            <a:endCxn id="25" idx="0"/>
          </p:cNvCxnSpPr>
          <p:nvPr/>
        </p:nvCxnSpPr>
        <p:spPr>
          <a:xfrm rot="5400000">
            <a:off x="2708208" y="2930771"/>
            <a:ext cx="750430" cy="703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" idx="2"/>
            <a:endCxn id="27" idx="0"/>
          </p:cNvCxnSpPr>
          <p:nvPr/>
        </p:nvCxnSpPr>
        <p:spPr>
          <a:xfrm rot="16200000" flipH="1">
            <a:off x="3381166" y="2961046"/>
            <a:ext cx="750429" cy="6426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9" idx="2"/>
            <a:endCxn id="26" idx="0"/>
          </p:cNvCxnSpPr>
          <p:nvPr/>
        </p:nvCxnSpPr>
        <p:spPr>
          <a:xfrm rot="5400000">
            <a:off x="5130762" y="3247691"/>
            <a:ext cx="750430" cy="69392"/>
          </a:xfrm>
          <a:prstGeom prst="bentConnector3">
            <a:avLst>
              <a:gd name="adj1" fmla="val 537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" idx="2"/>
            <a:endCxn id="29" idx="0"/>
          </p:cNvCxnSpPr>
          <p:nvPr/>
        </p:nvCxnSpPr>
        <p:spPr>
          <a:xfrm rot="16200000" flipH="1">
            <a:off x="5799941" y="2647904"/>
            <a:ext cx="798449" cy="13169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42898" y="5749888"/>
            <a:ext cx="4268818" cy="4944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Accuracy assessment &amp; comparison</a:t>
            </a:r>
          </a:p>
        </p:txBody>
      </p:sp>
      <p:cxnSp>
        <p:nvCxnSpPr>
          <p:cNvPr id="72" name="Elbow Connector 71"/>
          <p:cNvCxnSpPr>
            <a:stCxn id="25" idx="2"/>
            <a:endCxn id="71" idx="0"/>
          </p:cNvCxnSpPr>
          <p:nvPr/>
        </p:nvCxnSpPr>
        <p:spPr>
          <a:xfrm rot="16200000" flipH="1">
            <a:off x="3142835" y="3915417"/>
            <a:ext cx="1423442" cy="2245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27" idx="2"/>
            <a:endCxn id="71" idx="0"/>
          </p:cNvCxnSpPr>
          <p:nvPr/>
        </p:nvCxnSpPr>
        <p:spPr>
          <a:xfrm rot="16200000" flipH="1">
            <a:off x="3798816" y="4571396"/>
            <a:ext cx="1457392" cy="899588"/>
          </a:xfrm>
          <a:prstGeom prst="bentConnector3">
            <a:avLst>
              <a:gd name="adj1" fmla="val 51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6" idx="2"/>
            <a:endCxn id="71" idx="0"/>
          </p:cNvCxnSpPr>
          <p:nvPr/>
        </p:nvCxnSpPr>
        <p:spPr>
          <a:xfrm rot="5400000">
            <a:off x="4512573" y="4791177"/>
            <a:ext cx="1423442" cy="4939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9" idx="2"/>
            <a:endCxn id="71" idx="0"/>
          </p:cNvCxnSpPr>
          <p:nvPr/>
        </p:nvCxnSpPr>
        <p:spPr>
          <a:xfrm rot="5400000">
            <a:off x="5212795" y="4105026"/>
            <a:ext cx="1409372" cy="1880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22779" y="2115229"/>
            <a:ext cx="1757315" cy="107813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Pixel-based images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10158" y="3688645"/>
            <a:ext cx="1183368" cy="6688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iterative GMM</a:t>
            </a:r>
          </a:p>
        </p:txBody>
      </p:sp>
      <p:cxnSp>
        <p:nvCxnSpPr>
          <p:cNvPr id="88" name="Elbow Connector 87"/>
          <p:cNvCxnSpPr>
            <a:stCxn id="86" idx="2"/>
            <a:endCxn id="87" idx="0"/>
          </p:cNvCxnSpPr>
          <p:nvPr/>
        </p:nvCxnSpPr>
        <p:spPr>
          <a:xfrm rot="16200000" flipH="1">
            <a:off x="853998" y="3440804"/>
            <a:ext cx="495280" cy="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5400000" flipH="1" flipV="1">
            <a:off x="1171883" y="3452161"/>
            <a:ext cx="476232" cy="2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endCxn id="86" idx="0"/>
          </p:cNvCxnSpPr>
          <p:nvPr/>
        </p:nvCxnSpPr>
        <p:spPr>
          <a:xfrm rot="10800000" flipV="1">
            <a:off x="1101436" y="983004"/>
            <a:ext cx="2976284" cy="1132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87" idx="2"/>
          </p:cNvCxnSpPr>
          <p:nvPr/>
        </p:nvCxnSpPr>
        <p:spPr>
          <a:xfrm rot="5400000">
            <a:off x="496727" y="4962197"/>
            <a:ext cx="1209822" cy="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11230" y="5567312"/>
            <a:ext cx="2445154" cy="74179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Preliminary accuracy assessment</a:t>
            </a:r>
          </a:p>
        </p:txBody>
      </p:sp>
    </p:spTree>
    <p:extLst>
      <p:ext uri="{BB962C8B-B14F-4D97-AF65-F5344CB8AC3E}">
        <p14:creationId xmlns:p14="http://schemas.microsoft.com/office/powerpoint/2010/main" val="7708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 describing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1" y="1600202"/>
            <a:ext cx="8226020" cy="4525963"/>
          </a:xfrm>
        </p:spPr>
      </p:pic>
    </p:spTree>
    <p:extLst>
      <p:ext uri="{BB962C8B-B14F-4D97-AF65-F5344CB8AC3E}">
        <p14:creationId xmlns:p14="http://schemas.microsoft.com/office/powerpoint/2010/main" val="35230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Interactive Object Selection Tool</a:t>
            </a:r>
            <a:br>
              <a:rPr lang="en-US" dirty="0" smtClean="0"/>
            </a:br>
            <a:r>
              <a:rPr lang="en-US" dirty="0" smtClean="0"/>
              <a:t>(or a more acronym-friendly name)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1543"/>
            <a:ext cx="8229600" cy="3983276"/>
          </a:xfrm>
        </p:spPr>
      </p:pic>
    </p:spTree>
    <p:extLst>
      <p:ext uri="{BB962C8B-B14F-4D97-AF65-F5344CB8AC3E}">
        <p14:creationId xmlns:p14="http://schemas.microsoft.com/office/powerpoint/2010/main" val="3079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1919"/>
            <a:ext cx="8229600" cy="614133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2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Gaussian Mixture Model classification of Aerial Photography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2"/>
            <a:ext cx="8229600" cy="3526971"/>
          </a:xfrm>
        </p:spPr>
      </p:pic>
    </p:spTree>
    <p:extLst>
      <p:ext uri="{BB962C8B-B14F-4D97-AF65-F5344CB8AC3E}">
        <p14:creationId xmlns:p14="http://schemas.microsoft.com/office/powerpoint/2010/main" val="36759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Gaussian Mixture Model classification of </a:t>
            </a:r>
            <a:r>
              <a:rPr lang="en-US" dirty="0" err="1" smtClean="0"/>
              <a:t>Quickbird</a:t>
            </a:r>
            <a:r>
              <a:rPr lang="en-US" dirty="0" smtClean="0"/>
              <a:t> </a:t>
            </a:r>
            <a:r>
              <a:rPr lang="en-US" dirty="0" err="1" smtClean="0"/>
              <a:t>GeoTiff</a:t>
            </a:r>
            <a:r>
              <a:rPr lang="en-US" dirty="0" smtClean="0"/>
              <a:t> on Comet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t="18245" r="7744" b="20476"/>
          <a:stretch/>
        </p:blipFill>
        <p:spPr>
          <a:xfrm>
            <a:off x="164122" y="1676400"/>
            <a:ext cx="8827479" cy="2743200"/>
          </a:xfrm>
        </p:spPr>
      </p:pic>
      <p:sp>
        <p:nvSpPr>
          <p:cNvPr id="6" name="TextBox 5"/>
          <p:cNvSpPr txBox="1"/>
          <p:nvPr/>
        </p:nvSpPr>
        <p:spPr>
          <a:xfrm>
            <a:off x="457200" y="4494074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 of classified image: 67 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training images: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 of training images:  8 MB, 32 MB, 64 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Runtime: 32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cores: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337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Sea Ice Imagery Classification with Machine Learning and High-Performance Computing</vt:lpstr>
      <vt:lpstr>PowerPoint Presentation</vt:lpstr>
      <vt:lpstr>Hackathon Goals</vt:lpstr>
      <vt:lpstr>PowerPoint Presentation</vt:lpstr>
      <vt:lpstr>jupyter notebooks describing methods</vt:lpstr>
      <vt:lpstr>Interactive Object Selection Tool (or a more acronym-friendly name) </vt:lpstr>
      <vt:lpstr>Random Forest Classification</vt:lpstr>
      <vt:lpstr>Gaussian Mixture Model classification of Aerial Photography</vt:lpstr>
      <vt:lpstr>Gaussian Mixture Model classification of Quickbird GeoTiff on Comet</vt:lpstr>
      <vt:lpstr>Outlook and Future Work</vt:lpstr>
      <vt:lpstr>PowerPoint Presentation</vt:lpstr>
      <vt:lpstr>Why is surface type important?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Hackathon</dc:title>
  <dc:creator>apbarret</dc:creator>
  <cp:lastModifiedBy>apbarret</cp:lastModifiedBy>
  <cp:revision>25</cp:revision>
  <dcterms:created xsi:type="dcterms:W3CDTF">2016-07-19T14:10:01Z</dcterms:created>
  <dcterms:modified xsi:type="dcterms:W3CDTF">2016-07-19T20:02:15Z</dcterms:modified>
</cp:coreProperties>
</file>