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312" r:id="rId3"/>
    <p:sldId id="315" r:id="rId4"/>
    <p:sldId id="320" r:id="rId5"/>
    <p:sldId id="308" r:id="rId6"/>
    <p:sldId id="306" r:id="rId7"/>
    <p:sldId id="305" r:id="rId8"/>
    <p:sldId id="309" r:id="rId9"/>
    <p:sldId id="311" r:id="rId10"/>
    <p:sldId id="318" r:id="rId11"/>
    <p:sldId id="316" r:id="rId12"/>
    <p:sldId id="324" r:id="rId13"/>
    <p:sldId id="325" r:id="rId14"/>
    <p:sldId id="323" r:id="rId15"/>
    <p:sldId id="314" r:id="rId16"/>
    <p:sldId id="321" r:id="rId17"/>
    <p:sldId id="332" r:id="rId18"/>
    <p:sldId id="326" r:id="rId19"/>
    <p:sldId id="331" r:id="rId20"/>
    <p:sldId id="328" r:id="rId21"/>
    <p:sldId id="330" r:id="rId22"/>
    <p:sldId id="329" r:id="rId23"/>
    <p:sldId id="334" r:id="rId24"/>
    <p:sldId id="327" r:id="rId25"/>
    <p:sldId id="26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gaigai" initials="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7" autoAdjust="0"/>
    <p:restoredTop sz="94660" autoAdjust="0"/>
  </p:normalViewPr>
  <p:slideViewPr>
    <p:cSldViewPr>
      <p:cViewPr>
        <p:scale>
          <a:sx n="87" d="100"/>
          <a:sy n="87" d="100"/>
        </p:scale>
        <p:origin x="-87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379F-5E63-4F4E-85C3-65C0557FADF3}" type="datetimeFigureOut">
              <a:rPr lang="zh-CN" altLang="en-US" smtClean="0"/>
              <a:t>2015-03-12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F69A-7A7E-4969-BD87-4B9C84F01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1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09322"/>
            <a:ext cx="9144000" cy="54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6148388" y="5661248"/>
            <a:ext cx="29956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5661248"/>
            <a:ext cx="59293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347665"/>
            <a:ext cx="7772400" cy="79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单击此处编辑标题内容</a:t>
            </a:r>
            <a:endParaRPr lang="zh-CN" altLang="en-US" dirty="0"/>
          </a:p>
        </p:txBody>
      </p:sp>
      <p:sp>
        <p:nvSpPr>
          <p:cNvPr id="8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303464" y="3140968"/>
            <a:ext cx="4537075" cy="6492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单击此处编辑副标题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索引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1296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524672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3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19672" y="164402"/>
            <a:ext cx="1080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内容占位符 16"/>
          <p:cNvSpPr>
            <a:spLocks noGrp="1"/>
          </p:cNvSpPr>
          <p:nvPr>
            <p:ph sz="quarter" idx="17"/>
          </p:nvPr>
        </p:nvSpPr>
        <p:spPr>
          <a:xfrm>
            <a:off x="431800" y="1557338"/>
            <a:ext cx="802800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57617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 userDrawn="1"/>
        </p:nvSpPr>
        <p:spPr>
          <a:xfrm>
            <a:off x="1" y="3356992"/>
            <a:ext cx="9143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北京市海淀区丹棱街</a:t>
            </a:r>
            <a:r>
              <a:rPr lang="en-US" altLang="zh-CN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号中国电子大厦</a:t>
            </a:r>
            <a:r>
              <a:rPr lang="en-US" altLang="zh-CN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</a:t>
            </a: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座</a:t>
            </a:r>
            <a:r>
              <a:rPr lang="en-US" altLang="zh-CN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sz="10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层    </a:t>
            </a:r>
            <a:r>
              <a:rPr lang="en-US" altLang="zh-CN" sz="1000" b="1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100080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n-ea"/>
                <a:cs typeface="Arial" pitchFamily="34" charset="0"/>
              </a:rPr>
              <a:t>10th Floor Tower B,CEC Plaza,No.3 Dan Ling Street, Hai Dian District, Beijing 100080,China </a:t>
            </a:r>
            <a:endParaRPr lang="zh-CN" altLang="en-US" sz="1000" b="1" i="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n-ea"/>
              <a:cs typeface="Arial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0" y="242088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b="1" spc="-150" dirty="0">
                <a:solidFill>
                  <a:srgbClr val="1F497D">
                    <a:lumMod val="75000"/>
                  </a:srgbClr>
                </a:solidFill>
                <a:latin typeface="Arial Black" pitchFamily="34" charset="0"/>
              </a:rPr>
              <a:t>Thanks</a:t>
            </a:r>
            <a:endParaRPr lang="zh-CN" altLang="en-US" sz="5400" b="1" spc="-150" dirty="0">
              <a:solidFill>
                <a:prstClr val="black"/>
              </a:solidFill>
              <a:latin typeface="Arial Black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09322"/>
            <a:ext cx="9144000" cy="54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6148388" y="5661248"/>
            <a:ext cx="29956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5661248"/>
            <a:ext cx="59293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467544" y="1138202"/>
            <a:ext cx="8208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350824" y="427311"/>
            <a:ext cx="38651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itchFamily="34" charset="0"/>
                <a:ea typeface="微软雅黑" pitchFamily="34" charset="-122"/>
                <a:cs typeface="+mj-cs"/>
              </a:rPr>
              <a:t>CONTENTS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2419205" y="1428196"/>
            <a:ext cx="0" cy="478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 userDrawn="1"/>
        </p:nvGrpSpPr>
        <p:grpSpPr>
          <a:xfrm>
            <a:off x="1763688" y="1412776"/>
            <a:ext cx="546368" cy="518980"/>
            <a:chOff x="1786680" y="1556792"/>
            <a:chExt cx="636368" cy="604468"/>
          </a:xfrm>
        </p:grpSpPr>
        <p:pic>
          <p:nvPicPr>
            <p:cNvPr id="26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556792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768316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019154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2243048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t="8819" r="1204"/>
            <a:stretch/>
          </p:blipFill>
          <p:spPr bwMode="auto">
            <a:xfrm>
              <a:off x="1786680" y="1981260"/>
              <a:ext cx="180000" cy="1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文本占位符 58"/>
          <p:cNvSpPr>
            <a:spLocks noGrp="1"/>
          </p:cNvSpPr>
          <p:nvPr>
            <p:ph type="body" sz="quarter" idx="10"/>
          </p:nvPr>
        </p:nvSpPr>
        <p:spPr>
          <a:xfrm>
            <a:off x="2520000" y="1340768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/>
          </p:nvPr>
        </p:nvSpPr>
        <p:spPr>
          <a:xfrm>
            <a:off x="2519269" y="2708920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 startAt="2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/>
          </p:nvPr>
        </p:nvSpPr>
        <p:spPr>
          <a:xfrm>
            <a:off x="2520000" y="4050461"/>
            <a:ext cx="5687544" cy="501945"/>
          </a:xfrm>
          <a:prstGeom prst="rect">
            <a:avLst/>
          </a:prstGeom>
        </p:spPr>
        <p:txBody>
          <a:bodyPr anchor="ctr"/>
          <a:lstStyle>
            <a:lvl1pPr marL="457200" indent="-457200">
              <a:buFont typeface="+mj-lt"/>
              <a:buAutoNum type="arabicPeriod" startAt="3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3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723988" y="1768293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23" name="文本占位符 58"/>
          <p:cNvSpPr>
            <a:spLocks noGrp="1"/>
          </p:cNvSpPr>
          <p:nvPr>
            <p:ph type="body" sz="quarter" idx="15" hasCustomPrompt="1"/>
          </p:nvPr>
        </p:nvSpPr>
        <p:spPr>
          <a:xfrm>
            <a:off x="2723988" y="3118491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24" name="文本占位符 5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988" y="4457081"/>
            <a:ext cx="5482825" cy="936000"/>
          </a:xfrm>
          <a:prstGeom prst="rect">
            <a:avLst/>
          </a:prstGeom>
        </p:spPr>
        <p:txBody>
          <a:bodyPr anchor="t"/>
          <a:lstStyle>
            <a:lvl1pPr marL="457200" indent="-216000">
              <a:lnSpc>
                <a:spcPts val="2000"/>
              </a:lnSpc>
              <a:buFont typeface="Arial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59" y="6575231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隔页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19"/>
          <a:stretch/>
        </p:blipFill>
        <p:spPr bwMode="auto">
          <a:xfrm>
            <a:off x="1" y="2340996"/>
            <a:ext cx="1763688" cy="137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</p:pic>
      <p:sp>
        <p:nvSpPr>
          <p:cNvPr id="8" name="页脚占位符 4"/>
          <p:cNvSpPr txBox="1">
            <a:spLocks/>
          </p:cNvSpPr>
          <p:nvPr userDrawn="1"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339752" y="2685096"/>
            <a:ext cx="6504148" cy="72015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+mj-lt"/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40996"/>
            <a:ext cx="1763689" cy="137603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+mj-lt"/>
              <a:buNone/>
              <a:defRPr sz="9600">
                <a:solidFill>
                  <a:schemeClr val="bg1"/>
                </a:solidFill>
                <a:latin typeface="Imprint MT Shadow" pitchFamily="82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933056"/>
            <a:ext cx="5741575" cy="2232248"/>
          </a:xfrm>
          <a:prstGeom prst="rect">
            <a:avLst/>
          </a:prstGeom>
        </p:spPr>
        <p:txBody>
          <a:bodyPr anchor="t"/>
          <a:lstStyle>
            <a:lvl1pPr marL="457200" indent="-216000">
              <a:buFont typeface="Arial" pitchFamily="34" charset="0"/>
              <a:buChar char="•"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5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隔页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1" y="2341831"/>
            <a:ext cx="1764000" cy="13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 txBox="1">
            <a:spLocks/>
          </p:cNvSpPr>
          <p:nvPr userDrawn="1"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339752" y="2685096"/>
            <a:ext cx="6504148" cy="72015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+mj-lt"/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40996"/>
            <a:ext cx="1763689" cy="137603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+mj-lt"/>
              <a:buNone/>
              <a:defRPr sz="9600">
                <a:solidFill>
                  <a:schemeClr val="bg1"/>
                </a:solidFill>
                <a:latin typeface="Imprint MT Shadow" pitchFamily="82" charset="0"/>
              </a:defRPr>
            </a:lvl1pPr>
          </a:lstStyle>
          <a:p>
            <a:pPr lvl="0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933056"/>
            <a:ext cx="5741575" cy="2232248"/>
          </a:xfrm>
          <a:prstGeom prst="rect">
            <a:avLst/>
          </a:prstGeom>
        </p:spPr>
        <p:txBody>
          <a:bodyPr anchor="t"/>
          <a:lstStyle>
            <a:lvl1pPr marL="457200" indent="-216000">
              <a:buFont typeface="Arial" pitchFamily="34" charset="0"/>
              <a:buChar char="•"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隔页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8819" r="1204"/>
          <a:stretch/>
        </p:blipFill>
        <p:spPr bwMode="auto">
          <a:xfrm>
            <a:off x="1" y="2341831"/>
            <a:ext cx="1764000" cy="13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1907703" y="2340996"/>
            <a:ext cx="7236297" cy="1376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81328"/>
            <a:ext cx="9144000" cy="4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 txBox="1">
            <a:spLocks/>
          </p:cNvSpPr>
          <p:nvPr userDrawn="1"/>
        </p:nvSpPr>
        <p:spPr>
          <a:xfrm>
            <a:off x="7596336" y="3451652"/>
            <a:ext cx="1368000" cy="18000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339752" y="2685096"/>
            <a:ext cx="6504148" cy="72015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+mj-lt"/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340996"/>
            <a:ext cx="1763689" cy="137603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/>
          <a:lstStyle>
            <a:lvl1pPr marL="0" indent="0" algn="ctr">
              <a:buFont typeface="+mj-lt"/>
              <a:buNone/>
              <a:defRPr sz="9600">
                <a:solidFill>
                  <a:schemeClr val="bg1"/>
                </a:solidFill>
                <a:latin typeface="Imprint MT Shadow" pitchFamily="82" charset="0"/>
              </a:defRPr>
            </a:lvl1pPr>
          </a:lstStyle>
          <a:p>
            <a:pPr lvl="0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文本占位符 58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933056"/>
            <a:ext cx="5741575" cy="2232248"/>
          </a:xfrm>
          <a:prstGeom prst="rect">
            <a:avLst/>
          </a:prstGeom>
        </p:spPr>
        <p:txBody>
          <a:bodyPr anchor="t"/>
          <a:lstStyle>
            <a:lvl1pPr marL="457200" indent="-216000">
              <a:buFont typeface="Arial" pitchFamily="34" charset="0"/>
              <a:buChar char="•"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在此录入此部分副标题或简单说明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6606770"/>
            <a:ext cx="1252507" cy="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索引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内容占位符 16"/>
          <p:cNvSpPr>
            <a:spLocks noGrp="1"/>
          </p:cNvSpPr>
          <p:nvPr>
            <p:ph sz="quarter" idx="17"/>
          </p:nvPr>
        </p:nvSpPr>
        <p:spPr>
          <a:xfrm>
            <a:off x="431800" y="1557338"/>
            <a:ext cx="802800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329762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索引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7" name="等腰三角形 26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31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1152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673894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171450" indent="-171450">
              <a:buFont typeface="Arial" pitchFamily="34" charset="0"/>
              <a:buNone/>
              <a:defRPr lang="zh-CN" altLang="en-US" sz="10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0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2627880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1" name="直接连接符 50"/>
          <p:cNvCxnSpPr/>
          <p:nvPr userDrawn="1"/>
        </p:nvCxnSpPr>
        <p:spPr>
          <a:xfrm>
            <a:off x="1601886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52" name="直接连接符 51"/>
          <p:cNvCxnSpPr/>
          <p:nvPr userDrawn="1"/>
        </p:nvCxnSpPr>
        <p:spPr>
          <a:xfrm>
            <a:off x="2501525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索引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1296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524672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6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19672" y="164402"/>
            <a:ext cx="1080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293140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索引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58" y="0"/>
            <a:ext cx="9144000" cy="46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432000" y="778352"/>
            <a:ext cx="8028000" cy="648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8515768" y="5932607"/>
            <a:ext cx="629816" cy="630000"/>
          </a:xfrm>
          <a:prstGeom prst="triangl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2000" y="6246021"/>
            <a:ext cx="8028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lumMod val="50000"/>
              </a:srgbClr>
            </a:solidFill>
            <a:prstDash val="solid"/>
          </a:ln>
          <a:effectLst/>
        </p:spPr>
      </p:cxn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3888000" y="6154671"/>
            <a:ext cx="1368000" cy="180000"/>
          </a:xfrm>
          <a:prstGeom prst="rect">
            <a:avLst/>
          </a:prstGeom>
          <a:solidFill>
            <a:sysClr val="window" lastClr="FFFFFF"/>
          </a:solidFill>
        </p:spPr>
        <p:txBody>
          <a:bodyPr anchor="ctr"/>
          <a:lstStyle>
            <a:lvl1pPr algn="r"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&amp; Proprietary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147108"/>
            <a:ext cx="1762695" cy="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32001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algn="l">
              <a:lnSpc>
                <a:spcPts val="1200"/>
              </a:lnSpc>
              <a:defRPr sz="1000" b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385989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171450" indent="-171450">
              <a:buFont typeface="Arial" pitchFamily="34" charset="0"/>
              <a:buNone/>
              <a:defRPr lang="zh-CN" altLang="en-US" sz="10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2339975" y="164402"/>
            <a:ext cx="864000" cy="144000"/>
          </a:xfrm>
          <a:prstGeom prst="rect">
            <a:avLst/>
          </a:prstGeom>
        </p:spPr>
        <p:txBody>
          <a:bodyPr lIns="0" tIns="0" bIns="0" anchor="ctr">
            <a:noAutofit/>
          </a:bodyPr>
          <a:lstStyle>
            <a:lvl1pPr marL="342900" indent="-342900">
              <a:buNone/>
              <a:def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编辑索引</a:t>
            </a:r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259632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 userDrawn="1"/>
        </p:nvCxnSpPr>
        <p:spPr>
          <a:xfrm>
            <a:off x="2213620" y="164402"/>
            <a:ext cx="0" cy="14400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7" name="内容占位符 16"/>
          <p:cNvSpPr>
            <a:spLocks noGrp="1"/>
          </p:cNvSpPr>
          <p:nvPr>
            <p:ph sz="quarter" idx="17"/>
          </p:nvPr>
        </p:nvSpPr>
        <p:spPr>
          <a:xfrm>
            <a:off x="431800" y="1557338"/>
            <a:ext cx="8028000" cy="45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38203" y="6165320"/>
            <a:ext cx="2061592" cy="144000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337000" y="6259036"/>
            <a:ext cx="2411808" cy="21517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单击此处编辑批注或数据来源</a:t>
            </a:r>
          </a:p>
        </p:txBody>
      </p:sp>
    </p:spTree>
    <p:extLst>
      <p:ext uri="{BB962C8B-B14F-4D97-AF65-F5344CB8AC3E}">
        <p14:creationId xmlns:p14="http://schemas.microsoft.com/office/powerpoint/2010/main" val="35436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8" r:id="rId5"/>
    <p:sldLayoutId id="2147483660" r:id="rId6"/>
    <p:sldLayoutId id="2147483650" r:id="rId7"/>
    <p:sldLayoutId id="2147483655" r:id="rId8"/>
    <p:sldLayoutId id="2147483656" r:id="rId9"/>
    <p:sldLayoutId id="2147483657" r:id="rId10"/>
    <p:sldLayoutId id="21474836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hyperlink" Target="http://golang.org/pkg/net/" TargetMode="Externa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646769"/>
          </a:xfrm>
        </p:spPr>
        <p:txBody>
          <a:bodyPr>
            <a:noAutofit/>
          </a:bodyPr>
          <a:lstStyle/>
          <a:p>
            <a:r>
              <a:rPr lang="en-US" altLang="zh-CN" sz="3800" dirty="0" err="1" smtClean="0"/>
              <a:t>Codis</a:t>
            </a:r>
            <a:r>
              <a:rPr lang="zh-CN" altLang="en-US" sz="3800" dirty="0"/>
              <a:t>分享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31840" y="3429000"/>
            <a:ext cx="2520851" cy="649287"/>
          </a:xfrm>
        </p:spPr>
        <p:txBody>
          <a:bodyPr>
            <a:normAutofit/>
          </a:bodyPr>
          <a:lstStyle/>
          <a:p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10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" y="620688"/>
            <a:ext cx="888139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14773" y="692696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+mj-lt"/>
                <a:ea typeface="微软雅黑" panose="020B0503020204020204" pitchFamily="34" charset="-122"/>
              </a:rPr>
              <a:t>Codis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各服务启动时</a:t>
            </a:r>
            <a:r>
              <a:rPr lang="zh-CN" altLang="en-US" b="1" smtClean="0">
                <a:latin typeface="+mj-lt"/>
                <a:ea typeface="微软雅黑" panose="020B0503020204020204" pitchFamily="34" charset="-122"/>
              </a:rPr>
              <a:t>，各部分流程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9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11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8" name="矩形 7"/>
          <p:cNvSpPr/>
          <p:nvPr/>
        </p:nvSpPr>
        <p:spPr>
          <a:xfrm>
            <a:off x="114773" y="692696"/>
            <a:ext cx="363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+mj-lt"/>
                <a:ea typeface="微软雅黑" panose="020B0503020204020204" pitchFamily="34" charset="-122"/>
              </a:rPr>
              <a:t>codis-config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发起迁移，两阶段流程</a:t>
            </a:r>
            <a:endParaRPr lang="zh-CN" altLang="en-US" b="1" dirty="0"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96752"/>
            <a:ext cx="8244656" cy="449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5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12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8" name="矩形 7"/>
          <p:cNvSpPr/>
          <p:nvPr/>
        </p:nvSpPr>
        <p:spPr>
          <a:xfrm>
            <a:off x="114773" y="692696"/>
            <a:ext cx="270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+mj-lt"/>
                <a:ea typeface="微软雅黑" panose="020B0503020204020204" pitchFamily="34" charset="-122"/>
              </a:rPr>
              <a:t>codis-config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执行迁移流程</a:t>
            </a:r>
            <a:endParaRPr lang="zh-CN" altLang="en-US" b="1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9" y="1180603"/>
            <a:ext cx="8355321" cy="476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3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82548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13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8" name="矩形 7"/>
          <p:cNvSpPr/>
          <p:nvPr/>
        </p:nvSpPr>
        <p:spPr>
          <a:xfrm>
            <a:off x="114773" y="692696"/>
            <a:ext cx="1491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+mj-lt"/>
                <a:ea typeface="微软雅黑" panose="020B0503020204020204" pitchFamily="34" charset="-122"/>
              </a:rPr>
              <a:t>codis</a:t>
            </a:r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-HA</a:t>
            </a:r>
            <a:r>
              <a:rPr lang="zh-CN" altLang="en-US" b="1" dirty="0" smtClean="0">
                <a:latin typeface="+mj-lt"/>
                <a:ea typeface="微软雅黑" panose="020B0503020204020204" pitchFamily="34" charset="-122"/>
              </a:rPr>
              <a:t>流程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82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251520" y="1052736"/>
            <a:ext cx="8028000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 smtClean="0"/>
              <a:t>codis</a:t>
            </a:r>
            <a:r>
              <a:rPr lang="zh-CN" altLang="en-US" sz="2800" dirty="0" smtClean="0"/>
              <a:t>应用场景及故障表现、缺点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新增数据节点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数据节点故障（无从节点、有从节点）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节点故障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14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34498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251520" y="1052736"/>
            <a:ext cx="8028000" cy="48965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 smtClean="0"/>
              <a:t>Codis</a:t>
            </a:r>
            <a:r>
              <a:rPr lang="zh-CN" altLang="en-US" sz="2800" dirty="0"/>
              <a:t>结构清晰，但代码实现如果使用</a:t>
            </a:r>
            <a:r>
              <a:rPr lang="en-US" altLang="zh-CN" sz="2800" dirty="0"/>
              <a:t>c</a:t>
            </a:r>
            <a:r>
              <a:rPr lang="zh-CN" altLang="en-US" sz="2800" dirty="0"/>
              <a:t>系语言实现的难度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使用了较多第三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方组件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版本大量使用了异步处理方式（生产者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消费者模式）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逻辑映射到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系语言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15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19621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16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6548" y="1052736"/>
            <a:ext cx="13099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+mj-lt"/>
              </a:rPr>
              <a:t>Q&amp;A</a:t>
            </a:r>
            <a:endParaRPr lang="zh-CN" alt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5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17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19" y="560212"/>
            <a:ext cx="231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Codis</a:t>
            </a:r>
            <a:r>
              <a:rPr lang="en-US" altLang="zh-CN" b="1" dirty="0" smtClean="0"/>
              <a:t>-Server</a:t>
            </a:r>
            <a:r>
              <a:rPr lang="zh-CN" altLang="en-US" b="1" dirty="0" smtClean="0"/>
              <a:t>改动信息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lots</a:t>
            </a:r>
            <a:r>
              <a:rPr lang="zh-CN" altLang="en-US" dirty="0" smtClean="0"/>
              <a:t>管理以及迁移指令：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slotsinfo</a:t>
            </a:r>
            <a:r>
              <a:rPr lang="en-US" altLang="zh-CN" dirty="0" smtClean="0"/>
              <a:t> </a:t>
            </a:r>
            <a:r>
              <a:rPr lang="en-US" altLang="zh-CN" dirty="0"/>
              <a:t>[start] [count] </a:t>
            </a:r>
            <a:r>
              <a:rPr lang="zh-CN" altLang="en-US" dirty="0"/>
              <a:t>获取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slot </a:t>
            </a:r>
            <a:r>
              <a:rPr lang="zh-CN" altLang="en-US" dirty="0"/>
              <a:t>的个数以及每个 </a:t>
            </a:r>
            <a:r>
              <a:rPr lang="en-US" altLang="zh-CN" dirty="0"/>
              <a:t>slot </a:t>
            </a:r>
            <a:r>
              <a:rPr lang="zh-CN" altLang="en-US" dirty="0"/>
              <a:t>的大小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slotsdel</a:t>
            </a:r>
            <a:r>
              <a:rPr lang="en-US" altLang="zh-CN" dirty="0" smtClean="0"/>
              <a:t> </a:t>
            </a:r>
            <a:r>
              <a:rPr lang="en-US" altLang="zh-CN" dirty="0"/>
              <a:t>slot1 [slot2 …] </a:t>
            </a:r>
            <a:r>
              <a:rPr lang="zh-CN" altLang="en-US" dirty="0"/>
              <a:t>命令说明：删除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中若干 </a:t>
            </a:r>
            <a:r>
              <a:rPr lang="en-US" altLang="zh-CN" dirty="0"/>
              <a:t>slot </a:t>
            </a:r>
            <a:r>
              <a:rPr lang="zh-CN" altLang="en-US" dirty="0"/>
              <a:t>下的全部 </a:t>
            </a:r>
            <a:r>
              <a:rPr lang="en-US" altLang="zh-CN" dirty="0"/>
              <a:t>key-value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slotsmgrtslot</a:t>
            </a:r>
            <a:r>
              <a:rPr lang="en-US" altLang="zh-CN" dirty="0" smtClean="0"/>
              <a:t> </a:t>
            </a:r>
            <a:r>
              <a:rPr lang="zh-CN" altLang="en-US" dirty="0"/>
              <a:t>随机在某个 </a:t>
            </a:r>
            <a:r>
              <a:rPr lang="en-US" altLang="zh-CN" dirty="0"/>
              <a:t>slot </a:t>
            </a:r>
            <a:r>
              <a:rPr lang="zh-CN" altLang="en-US" dirty="0"/>
              <a:t>下迁移一个 </a:t>
            </a:r>
            <a:r>
              <a:rPr lang="en-US" altLang="zh-CN" dirty="0"/>
              <a:t>key-value </a:t>
            </a:r>
            <a:r>
              <a:rPr lang="zh-CN" altLang="en-US" dirty="0"/>
              <a:t>到目标机器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slotsmgrtone</a:t>
            </a:r>
            <a:r>
              <a:rPr lang="en-US" altLang="zh-CN" dirty="0" smtClean="0"/>
              <a:t>  </a:t>
            </a:r>
            <a:r>
              <a:rPr lang="zh-CN" altLang="en-US" dirty="0"/>
              <a:t>将指定的 </a:t>
            </a:r>
            <a:r>
              <a:rPr lang="en-US" altLang="zh-CN" dirty="0"/>
              <a:t>key-value </a:t>
            </a:r>
            <a:r>
              <a:rPr lang="zh-CN" altLang="en-US" dirty="0"/>
              <a:t>迁移到目标机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slotsmgrttagslot</a:t>
            </a:r>
            <a:r>
              <a:rPr lang="en-US" altLang="zh-CN" dirty="0" smtClean="0"/>
              <a:t> </a:t>
            </a:r>
            <a:r>
              <a:rPr lang="zh-CN" altLang="en-US" dirty="0"/>
              <a:t>随机在某个 </a:t>
            </a:r>
            <a:r>
              <a:rPr lang="en-US" altLang="zh-CN" dirty="0"/>
              <a:t>slot </a:t>
            </a:r>
            <a:r>
              <a:rPr lang="zh-CN" altLang="en-US" dirty="0"/>
              <a:t>下选择一个 </a:t>
            </a:r>
            <a:r>
              <a:rPr lang="en-US" altLang="zh-CN" dirty="0"/>
              <a:t>key</a:t>
            </a:r>
            <a:r>
              <a:rPr lang="zh-CN" altLang="en-US" dirty="0"/>
              <a:t>，并将与</a:t>
            </a:r>
            <a:r>
              <a:rPr lang="zh-CN" altLang="en-US" dirty="0" smtClean="0"/>
              <a:t>之有</a:t>
            </a:r>
            <a:r>
              <a:rPr lang="zh-CN" altLang="en-US" dirty="0"/>
              <a:t>相同 </a:t>
            </a:r>
            <a:r>
              <a:rPr lang="en-US" altLang="zh-CN" dirty="0"/>
              <a:t>tag </a:t>
            </a:r>
            <a:r>
              <a:rPr lang="zh-CN" altLang="en-US" dirty="0"/>
              <a:t>的 </a:t>
            </a:r>
            <a:r>
              <a:rPr lang="en-US" altLang="zh-CN" dirty="0"/>
              <a:t>key-value </a:t>
            </a:r>
            <a:r>
              <a:rPr lang="zh-CN" altLang="en-US" dirty="0"/>
              <a:t>对全部迁移到</a:t>
            </a:r>
            <a:r>
              <a:rPr lang="zh-CN" altLang="en-US" dirty="0" smtClean="0"/>
              <a:t>目标机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slotsmgrttagone</a:t>
            </a:r>
            <a:r>
              <a:rPr lang="en-US" altLang="zh-CN" dirty="0"/>
              <a:t> </a:t>
            </a:r>
            <a:r>
              <a:rPr lang="zh-CN" altLang="en-US" dirty="0"/>
              <a:t>将与指定 </a:t>
            </a:r>
            <a:r>
              <a:rPr lang="en-US" altLang="zh-CN" dirty="0"/>
              <a:t>key </a:t>
            </a:r>
            <a:r>
              <a:rPr lang="zh-CN" altLang="en-US" dirty="0"/>
              <a:t>具有相同 </a:t>
            </a:r>
            <a:r>
              <a:rPr lang="en-US" altLang="zh-CN" dirty="0"/>
              <a:t>tag </a:t>
            </a:r>
            <a:r>
              <a:rPr lang="zh-CN" altLang="en-US" dirty="0"/>
              <a:t>的所有 </a:t>
            </a:r>
            <a:r>
              <a:rPr lang="en-US" altLang="zh-CN" dirty="0"/>
              <a:t>key-value </a:t>
            </a:r>
            <a:r>
              <a:rPr lang="zh-CN" altLang="en-US" dirty="0"/>
              <a:t>对迁移到目标机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slotshashkey</a:t>
            </a:r>
            <a:r>
              <a:rPr lang="en-US" altLang="zh-CN" dirty="0" smtClean="0"/>
              <a:t> </a:t>
            </a:r>
            <a:r>
              <a:rPr lang="en-US" altLang="zh-CN" dirty="0"/>
              <a:t>key1 [key2 …] </a:t>
            </a:r>
            <a:r>
              <a:rPr lang="zh-CN" altLang="en-US" dirty="0"/>
              <a:t>计算并返回给定 </a:t>
            </a:r>
            <a:r>
              <a:rPr lang="en-US" altLang="zh-CN" dirty="0"/>
              <a:t>key </a:t>
            </a:r>
            <a:r>
              <a:rPr lang="zh-CN" altLang="en-US" dirty="0"/>
              <a:t>的 </a:t>
            </a:r>
            <a:r>
              <a:rPr lang="en-US" altLang="zh-CN" dirty="0"/>
              <a:t>slot </a:t>
            </a:r>
            <a:r>
              <a:rPr lang="zh-CN" altLang="en-US" dirty="0"/>
              <a:t>序号</a:t>
            </a:r>
          </a:p>
        </p:txBody>
      </p:sp>
    </p:spTree>
    <p:extLst>
      <p:ext uri="{BB962C8B-B14F-4D97-AF65-F5344CB8AC3E}">
        <p14:creationId xmlns:p14="http://schemas.microsoft.com/office/powerpoint/2010/main" val="34325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18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19" y="560212"/>
            <a:ext cx="41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Fence</a:t>
            </a:r>
            <a:r>
              <a:rPr lang="zh-CN" altLang="en-US" b="1" dirty="0" smtClean="0"/>
              <a:t>节点作用（保证</a:t>
            </a:r>
            <a:r>
              <a:rPr lang="en-US" altLang="zh-CN" b="1" dirty="0" err="1" smtClean="0"/>
              <a:t>zk</a:t>
            </a:r>
            <a:r>
              <a:rPr lang="zh-CN" altLang="en-US" b="1" dirty="0" smtClean="0"/>
              <a:t>路由表完整性）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69706" y="943448"/>
            <a:ext cx="8774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正常退出</a:t>
            </a:r>
            <a:r>
              <a:rPr lang="en-US" altLang="zh-CN" dirty="0" smtClean="0"/>
              <a:t>proxy(kill 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-proxy-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zh-CN" altLang="en-US" dirty="0"/>
              <a:t>面</a:t>
            </a:r>
            <a:r>
              <a:rPr lang="zh-CN" altLang="en-US" dirty="0" smtClean="0"/>
              <a:t>板发起</a:t>
            </a:r>
            <a:r>
              <a:rPr lang="en-US" altLang="zh-CN" dirty="0" err="1" smtClean="0"/>
              <a:t>markoffline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en-US" altLang="zh-CN" dirty="0"/>
              <a:t>fence</a:t>
            </a:r>
            <a:r>
              <a:rPr lang="zh-CN" altLang="en-US" dirty="0"/>
              <a:t>下面的地址</a:t>
            </a:r>
            <a:r>
              <a:rPr lang="en-US" altLang="zh-CN" dirty="0"/>
              <a:t>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db_test</a:t>
            </a:r>
            <a:r>
              <a:rPr lang="en-US" altLang="zh-CN" dirty="0" smtClean="0"/>
              <a:t>/fence</a:t>
            </a:r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代理下面的信息</a:t>
            </a:r>
            <a:r>
              <a:rPr lang="en-US" altLang="zh-CN" dirty="0"/>
              <a:t>/</a:t>
            </a:r>
            <a:r>
              <a:rPr lang="en-US" altLang="zh-CN" dirty="0" err="1"/>
              <a:t>zk</a:t>
            </a:r>
            <a:r>
              <a:rPr lang="en-US" altLang="zh-CN" dirty="0"/>
              <a:t>/</a:t>
            </a:r>
            <a:r>
              <a:rPr lang="en-US" altLang="zh-CN" dirty="0" err="1"/>
              <a:t>codis</a:t>
            </a:r>
            <a:r>
              <a:rPr lang="en-US" altLang="zh-CN" dirty="0"/>
              <a:t>/</a:t>
            </a:r>
            <a:r>
              <a:rPr lang="en-US" altLang="zh-CN" dirty="0" err="1"/>
              <a:t>db_test</a:t>
            </a:r>
            <a:r>
              <a:rPr lang="en-US" altLang="zh-CN" dirty="0"/>
              <a:t>/proxy</a:t>
            </a:r>
          </a:p>
          <a:p>
            <a:endParaRPr lang="en-US" altLang="zh-CN" dirty="0"/>
          </a:p>
          <a:p>
            <a:r>
              <a:rPr lang="zh-CN" altLang="en-US" dirty="0" smtClean="0"/>
              <a:t>模拟异常</a:t>
            </a:r>
            <a:r>
              <a:rPr lang="zh-CN" altLang="en-US" dirty="0"/>
              <a:t>退出</a:t>
            </a:r>
            <a:r>
              <a:rPr lang="en-US" altLang="zh-CN" dirty="0" smtClean="0"/>
              <a:t>proxy(kill -9 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-proxy-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db_test</a:t>
            </a:r>
            <a:r>
              <a:rPr lang="en-US" altLang="zh-CN" dirty="0" smtClean="0"/>
              <a:t>/proxy/proxy_1</a:t>
            </a:r>
            <a:r>
              <a:rPr lang="zh-CN" altLang="en-US" dirty="0" smtClean="0"/>
              <a:t>删除</a:t>
            </a:r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db_test</a:t>
            </a:r>
            <a:r>
              <a:rPr lang="en-US" altLang="zh-CN" dirty="0" smtClean="0"/>
              <a:t>/fence/lidaohang-virtual-machine:19000</a:t>
            </a:r>
            <a:r>
              <a:rPr lang="zh-CN" altLang="en-US" dirty="0" smtClean="0"/>
              <a:t>不会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保留</a:t>
            </a:r>
          </a:p>
          <a:p>
            <a:endParaRPr lang="zh-CN" altLang="en-US" dirty="0"/>
          </a:p>
        </p:txBody>
      </p:sp>
      <p:pic>
        <p:nvPicPr>
          <p:cNvPr id="2083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5" y="2996952"/>
            <a:ext cx="622935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2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19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773" y="599969"/>
            <a:ext cx="2290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codis</a:t>
            </a:r>
            <a:r>
              <a:rPr lang="en-US" altLang="zh-CN" b="1" dirty="0" smtClean="0"/>
              <a:t>-proxy </a:t>
            </a:r>
            <a:r>
              <a:rPr lang="zh-CN" altLang="en-US" b="1" dirty="0" smtClean="0"/>
              <a:t>超时机制</a:t>
            </a:r>
            <a:endParaRPr lang="zh-CN" altLang="en-US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55128"/>
              </p:ext>
            </p:extLst>
          </p:nvPr>
        </p:nvGraphicFramePr>
        <p:xfrm>
          <a:off x="251520" y="1988840"/>
          <a:ext cx="496252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PicObj Class" r:id="rId3" imgW="4962600" imgH="3343320" progId="Picture.PicObj.1">
                  <p:embed/>
                </p:oleObj>
              </mc:Choice>
              <mc:Fallback>
                <p:oleObj name="PicObj Class" r:id="rId3" imgW="4962600" imgH="334332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988840"/>
                        <a:ext cx="4962525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7227" y="1211626"/>
            <a:ext cx="439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hlinkClick r:id="rId5"/>
              </a:rPr>
              <a:t>net.Conn</a:t>
            </a:r>
            <a:r>
              <a:rPr lang="en-US" altLang="zh-CN" dirty="0"/>
              <a:t> </a:t>
            </a:r>
            <a:r>
              <a:rPr lang="zh-CN" altLang="en-US" dirty="0"/>
              <a:t>接口中的</a:t>
            </a:r>
            <a:r>
              <a:rPr lang="en-US" altLang="zh-CN" dirty="0" err="1"/>
              <a:t>SetReadDeadline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11760" y="1556792"/>
            <a:ext cx="5687544" cy="2520280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83768" y="1628507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>
                <a:latin typeface="+mj-lt"/>
              </a:rPr>
              <a:t>组成部分和关系</a:t>
            </a:r>
            <a:endParaRPr lang="en-US" altLang="zh-CN" sz="28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8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err="1"/>
              <a:t>zk</a:t>
            </a:r>
            <a:r>
              <a:rPr lang="zh-CN" altLang="en-US" sz="2800" b="1" dirty="0" smtClean="0"/>
              <a:t>数据结构</a:t>
            </a:r>
            <a:endParaRPr lang="en-US" altLang="zh-CN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8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+mj-lt"/>
              </a:rPr>
              <a:t>流程图</a:t>
            </a:r>
            <a:endParaRPr lang="en-US" altLang="zh-CN" sz="2800" b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8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+mj-lt"/>
              </a:rPr>
              <a:t>讨论</a:t>
            </a:r>
            <a:endParaRPr lang="en-US" altLang="zh-CN" sz="2800" b="1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8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+mj-lt"/>
              </a:rPr>
              <a:t>Q&amp;A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8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9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20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773" y="582871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Codis</a:t>
            </a:r>
            <a:r>
              <a:rPr lang="en-US" altLang="zh-CN" b="1" dirty="0" smtClean="0"/>
              <a:t> SET</a:t>
            </a:r>
            <a:r>
              <a:rPr lang="zh-CN" altLang="en-US" b="1" dirty="0" smtClean="0"/>
              <a:t>测试性能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51519" y="974222"/>
            <a:ext cx="86198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-benchmark -p 19000 -c 500 -n 1000000 -P 100 -r 10000 -t </a:t>
            </a:r>
            <a:r>
              <a:rPr lang="en-US" altLang="zh-CN" dirty="0" err="1"/>
              <a:t>get,set</a:t>
            </a:r>
            <a:r>
              <a:rPr lang="en-US" altLang="zh-CN" dirty="0"/>
              <a:t>                                    </a:t>
            </a:r>
            <a:r>
              <a:rPr lang="en-US" altLang="zh-CN" dirty="0" smtClean="0"/>
              <a:t>====== </a:t>
            </a:r>
            <a:r>
              <a:rPr lang="en-US" altLang="zh-CN" dirty="0"/>
              <a:t>SET ======</a:t>
            </a:r>
          </a:p>
          <a:p>
            <a:r>
              <a:rPr lang="en-US" altLang="zh-CN" dirty="0"/>
              <a:t>  1000000 requests completed in 2.77 seconds</a:t>
            </a:r>
          </a:p>
          <a:p>
            <a:r>
              <a:rPr lang="en-US" altLang="zh-CN" dirty="0"/>
              <a:t>  500 parallel clients</a:t>
            </a:r>
          </a:p>
          <a:p>
            <a:r>
              <a:rPr lang="en-US" altLang="zh-CN" dirty="0"/>
              <a:t>  3 bytes payload</a:t>
            </a:r>
          </a:p>
          <a:p>
            <a:r>
              <a:rPr lang="en-US" altLang="zh-CN" dirty="0"/>
              <a:t>  keep alive: 1</a:t>
            </a:r>
          </a:p>
          <a:p>
            <a:endParaRPr lang="en-US" altLang="zh-CN" dirty="0"/>
          </a:p>
          <a:p>
            <a:r>
              <a:rPr lang="en-US" altLang="zh-CN" dirty="0"/>
              <a:t>5.91% &lt;= 1 milliseconds</a:t>
            </a:r>
          </a:p>
          <a:p>
            <a:r>
              <a:rPr lang="en-US" altLang="zh-CN" dirty="0"/>
              <a:t>27.40% &lt;= 2 milliseconds</a:t>
            </a:r>
          </a:p>
          <a:p>
            <a:r>
              <a:rPr lang="en-US" altLang="zh-CN" dirty="0"/>
              <a:t>53.59% &lt;= 3 milliseconds</a:t>
            </a:r>
          </a:p>
          <a:p>
            <a:r>
              <a:rPr lang="en-US" altLang="zh-CN" dirty="0"/>
              <a:t>76.67% &lt;= 4 milliseconds</a:t>
            </a:r>
          </a:p>
          <a:p>
            <a:r>
              <a:rPr lang="en-US" altLang="zh-CN" dirty="0"/>
              <a:t>91.64% &lt;= 5 milliseconds</a:t>
            </a:r>
          </a:p>
          <a:p>
            <a:r>
              <a:rPr lang="en-US" altLang="zh-CN" dirty="0"/>
              <a:t>97.81% &lt;= 6 milliseconds</a:t>
            </a:r>
          </a:p>
          <a:p>
            <a:r>
              <a:rPr lang="en-US" altLang="zh-CN" dirty="0"/>
              <a:t>98.98% &lt;= 7 milliseconds</a:t>
            </a:r>
          </a:p>
          <a:p>
            <a:r>
              <a:rPr lang="en-US" altLang="zh-CN" dirty="0"/>
              <a:t>99.46% &lt;= 8 milliseconds</a:t>
            </a:r>
          </a:p>
          <a:p>
            <a:r>
              <a:rPr lang="en-US" altLang="zh-CN" dirty="0"/>
              <a:t>99.81% &lt;= 9 milliseconds</a:t>
            </a:r>
          </a:p>
          <a:p>
            <a:r>
              <a:rPr lang="en-US" altLang="zh-CN" dirty="0"/>
              <a:t>99.95% &lt;= 10 milliseconds</a:t>
            </a:r>
          </a:p>
          <a:p>
            <a:r>
              <a:rPr lang="en-US" altLang="zh-CN" dirty="0"/>
              <a:t>99.99% &lt;= 11 milliseconds</a:t>
            </a:r>
          </a:p>
          <a:p>
            <a:r>
              <a:rPr lang="en-US" altLang="zh-CN" dirty="0"/>
              <a:t>100.00% &lt;= 11 milliseconds</a:t>
            </a:r>
          </a:p>
          <a:p>
            <a:r>
              <a:rPr lang="en-US" altLang="zh-CN" dirty="0"/>
              <a:t>360490.28 requests per </a:t>
            </a:r>
            <a:r>
              <a:rPr lang="en-US" altLang="zh-CN" dirty="0" smtClean="0"/>
              <a:t>second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88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21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773" y="582871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Codis</a:t>
            </a:r>
            <a:r>
              <a:rPr lang="en-US" altLang="zh-CN" b="1" dirty="0" smtClean="0"/>
              <a:t> GET</a:t>
            </a:r>
            <a:r>
              <a:rPr lang="zh-CN" altLang="en-US" b="1" dirty="0" smtClean="0"/>
              <a:t>测试性能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51519" y="974222"/>
            <a:ext cx="86198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-benchmark -p 19000 -c 500 -n 1000000 -P 100 -r 10000 -t </a:t>
            </a:r>
            <a:r>
              <a:rPr lang="en-US" altLang="zh-CN" dirty="0" err="1"/>
              <a:t>get,set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====== </a:t>
            </a:r>
            <a:r>
              <a:rPr lang="en-US" altLang="zh-CN" dirty="0"/>
              <a:t>GET ======</a:t>
            </a:r>
          </a:p>
          <a:p>
            <a:r>
              <a:rPr lang="en-US" altLang="zh-CN" dirty="0"/>
              <a:t>  1000000 requests completed in 2.58 seconds</a:t>
            </a:r>
          </a:p>
          <a:p>
            <a:r>
              <a:rPr lang="en-US" altLang="zh-CN" dirty="0"/>
              <a:t>  500 parallel clients</a:t>
            </a:r>
          </a:p>
          <a:p>
            <a:r>
              <a:rPr lang="en-US" altLang="zh-CN" dirty="0"/>
              <a:t>  3 bytes payload</a:t>
            </a:r>
          </a:p>
          <a:p>
            <a:r>
              <a:rPr lang="en-US" altLang="zh-CN" dirty="0"/>
              <a:t>  keep alive: 1</a:t>
            </a:r>
          </a:p>
          <a:p>
            <a:endParaRPr lang="en-US" altLang="zh-CN" dirty="0"/>
          </a:p>
          <a:p>
            <a:r>
              <a:rPr lang="en-US" altLang="zh-CN" dirty="0"/>
              <a:t>2.62% &lt;= 1 milliseconds</a:t>
            </a:r>
          </a:p>
          <a:p>
            <a:r>
              <a:rPr lang="en-US" altLang="zh-CN" dirty="0"/>
              <a:t>14.83% &lt;= 2 milliseconds</a:t>
            </a:r>
          </a:p>
          <a:p>
            <a:r>
              <a:rPr lang="en-US" altLang="zh-CN" dirty="0"/>
              <a:t>33.27% &lt;= 3 milliseconds</a:t>
            </a:r>
          </a:p>
          <a:p>
            <a:r>
              <a:rPr lang="en-US" altLang="zh-CN" dirty="0"/>
              <a:t>55.79% &lt;= 4 milliseconds</a:t>
            </a:r>
          </a:p>
          <a:p>
            <a:r>
              <a:rPr lang="en-US" altLang="zh-CN" dirty="0"/>
              <a:t>75.52% &lt;= 5 milliseconds</a:t>
            </a:r>
          </a:p>
          <a:p>
            <a:r>
              <a:rPr lang="en-US" altLang="zh-CN" dirty="0"/>
              <a:t>94.09% &lt;= 6 milliseconds</a:t>
            </a:r>
          </a:p>
          <a:p>
            <a:r>
              <a:rPr lang="en-US" altLang="zh-CN" dirty="0"/>
              <a:t>99.76% &lt;= 7 milliseconds</a:t>
            </a:r>
          </a:p>
          <a:p>
            <a:r>
              <a:rPr lang="en-US" altLang="zh-CN" dirty="0"/>
              <a:t>99.97% &lt;= 8 milliseconds</a:t>
            </a:r>
          </a:p>
          <a:p>
            <a:r>
              <a:rPr lang="en-US" altLang="zh-CN" dirty="0"/>
              <a:t>99.99% &lt;= 9 milliseconds</a:t>
            </a:r>
          </a:p>
          <a:p>
            <a:r>
              <a:rPr lang="en-US" altLang="zh-CN" dirty="0"/>
              <a:t>100.00% &lt;= 9 milliseconds</a:t>
            </a:r>
          </a:p>
          <a:p>
            <a:r>
              <a:rPr lang="en-US" altLang="zh-CN" dirty="0"/>
              <a:t>387296.66 requests per second</a:t>
            </a:r>
          </a:p>
        </p:txBody>
      </p:sp>
    </p:spTree>
    <p:extLst>
      <p:ext uri="{BB962C8B-B14F-4D97-AF65-F5344CB8AC3E}">
        <p14:creationId xmlns:p14="http://schemas.microsoft.com/office/powerpoint/2010/main" val="22777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22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71" y="611396"/>
            <a:ext cx="16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Proxy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Ha</a:t>
            </a:r>
            <a:r>
              <a:rPr lang="zh-CN" altLang="en-US" b="1" dirty="0" smtClean="0"/>
              <a:t>相关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2352" y="1142946"/>
            <a:ext cx="8619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proxy</a:t>
            </a:r>
            <a:r>
              <a:rPr lang="zh-CN" altLang="en-US" dirty="0"/>
              <a:t>作为反向代理执行转发命令是如何实现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?</a:t>
            </a:r>
            <a:r>
              <a:rPr lang="zh-CN" altLang="en-US" dirty="0" smtClean="0"/>
              <a:t>效率如何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280920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5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23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71" y="611396"/>
            <a:ext cx="16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Proxy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Ha</a:t>
            </a:r>
            <a:r>
              <a:rPr lang="zh-CN" altLang="en-US" b="1" dirty="0" smtClean="0"/>
              <a:t>相关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2352" y="1142946"/>
            <a:ext cx="8619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加入一台</a:t>
            </a:r>
            <a:r>
              <a:rPr lang="en-US" altLang="zh-CN" dirty="0"/>
              <a:t>proxy</a:t>
            </a:r>
            <a:r>
              <a:rPr lang="zh-CN" altLang="en-US" dirty="0"/>
              <a:t>，如何对使用者做到请求透明</a:t>
            </a:r>
            <a:r>
              <a:rPr lang="en-US" altLang="zh-CN" dirty="0"/>
              <a:t>?</a:t>
            </a:r>
            <a:r>
              <a:rPr lang="zh-CN" altLang="en-US" dirty="0"/>
              <a:t>使用者使用时一台</a:t>
            </a:r>
            <a:r>
              <a:rPr lang="en-US" altLang="zh-CN" dirty="0"/>
              <a:t>proxy</a:t>
            </a:r>
            <a:r>
              <a:rPr lang="zh-CN" altLang="en-US" dirty="0"/>
              <a:t>报错时，是否有重试机制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proxy</a:t>
            </a:r>
            <a:r>
              <a:rPr lang="zh-CN" altLang="en-US" dirty="0"/>
              <a:t>只是通过</a:t>
            </a:r>
            <a:r>
              <a:rPr lang="en-US" altLang="zh-CN" dirty="0"/>
              <a:t>master</a:t>
            </a:r>
            <a:r>
              <a:rPr lang="zh-CN" altLang="en-US" dirty="0"/>
              <a:t>进行读取和写入，是否有提升的办法</a:t>
            </a:r>
            <a:r>
              <a:rPr lang="en-US" altLang="zh-CN" dirty="0"/>
              <a:t>?</a:t>
            </a:r>
            <a:r>
              <a:rPr lang="zh-CN" altLang="en-US" dirty="0"/>
              <a:t>为什么这么设计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参见</a:t>
            </a:r>
            <a:r>
              <a:rPr lang="en-US" altLang="zh-CN" dirty="0"/>
              <a:t>《</a:t>
            </a:r>
            <a:r>
              <a:rPr lang="en-US" altLang="zh-CN" dirty="0" err="1"/>
              <a:t>codis</a:t>
            </a:r>
            <a:r>
              <a:rPr lang="zh-CN" altLang="en-US" dirty="0"/>
              <a:t>源码分析</a:t>
            </a:r>
            <a:r>
              <a:rPr lang="en-US" altLang="zh-CN" dirty="0"/>
              <a:t>.pdf</a:t>
            </a:r>
            <a:r>
              <a:rPr lang="en-US" altLang="zh-CN" dirty="0" smtClean="0"/>
              <a:t>》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某个</a:t>
            </a:r>
            <a:r>
              <a:rPr lang="en-US" altLang="zh-CN" dirty="0" err="1"/>
              <a:t>servergroup</a:t>
            </a:r>
            <a:r>
              <a:rPr lang="zh-CN" altLang="en-US" dirty="0"/>
              <a:t>中</a:t>
            </a:r>
            <a:r>
              <a:rPr lang="en-US" altLang="zh-CN" dirty="0"/>
              <a:t>master</a:t>
            </a:r>
            <a:r>
              <a:rPr lang="zh-CN" altLang="en-US" dirty="0"/>
              <a:t>故障，</a:t>
            </a:r>
            <a:r>
              <a:rPr lang="en-US" altLang="zh-CN" dirty="0" err="1"/>
              <a:t>codis</a:t>
            </a:r>
            <a:r>
              <a:rPr lang="en-US" altLang="zh-CN" dirty="0"/>
              <a:t>-ha</a:t>
            </a:r>
            <a:r>
              <a:rPr lang="zh-CN" altLang="en-US" dirty="0"/>
              <a:t>如何工作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28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24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724054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Codis</a:t>
            </a:r>
            <a:r>
              <a:rPr lang="zh-CN" altLang="en-US" b="1" dirty="0" smtClean="0"/>
              <a:t>在豌豆荚的使用规模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73425" y="1412776"/>
            <a:ext cx="8619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codis</a:t>
            </a:r>
            <a:r>
              <a:rPr lang="en-US" altLang="zh-CN" dirty="0"/>
              <a:t>-proxy </a:t>
            </a:r>
            <a:r>
              <a:rPr lang="zh-CN" altLang="en-US" dirty="0"/>
              <a:t>产品线</a:t>
            </a:r>
            <a:r>
              <a:rPr lang="en-US" altLang="zh-CN" dirty="0"/>
              <a:t>20</a:t>
            </a:r>
            <a:r>
              <a:rPr lang="zh-CN" altLang="en-US" dirty="0"/>
              <a:t>个左右</a:t>
            </a:r>
            <a:endParaRPr lang="en-US" altLang="zh-CN" dirty="0"/>
          </a:p>
          <a:p>
            <a:r>
              <a:rPr lang="zh-CN" altLang="en-US" dirty="0"/>
              <a:t>  </a:t>
            </a:r>
          </a:p>
          <a:p>
            <a:r>
              <a:rPr lang="en-US" altLang="zh-CN" dirty="0" err="1"/>
              <a:t>codis</a:t>
            </a:r>
            <a:r>
              <a:rPr lang="en-US" altLang="zh-CN" dirty="0"/>
              <a:t>-server </a:t>
            </a:r>
            <a:r>
              <a:rPr lang="zh-CN" altLang="en-US" dirty="0"/>
              <a:t>最大的一个产品线是 </a:t>
            </a:r>
            <a:r>
              <a:rPr lang="en-US" altLang="zh-CN" dirty="0"/>
              <a:t>32 </a:t>
            </a:r>
            <a:r>
              <a:rPr lang="zh-CN" altLang="en-US" dirty="0"/>
              <a:t>个实例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codis</a:t>
            </a:r>
            <a:r>
              <a:rPr lang="en-US" altLang="zh-CN" dirty="0"/>
              <a:t>-server </a:t>
            </a:r>
            <a:r>
              <a:rPr lang="zh-CN" altLang="en-US" dirty="0"/>
              <a:t>每个大概</a:t>
            </a:r>
            <a:r>
              <a:rPr lang="en-US" altLang="zh-CN" dirty="0"/>
              <a:t>20G</a:t>
            </a:r>
            <a:r>
              <a:rPr lang="zh-CN" altLang="en-US" dirty="0"/>
              <a:t>左右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1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1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3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组成部分和关系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" y="764704"/>
            <a:ext cx="914400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4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206" y="764704"/>
            <a:ext cx="81726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db_</a:t>
            </a:r>
            <a:r>
              <a:rPr lang="en-US" altLang="zh-CN" dirty="0" err="1">
                <a:solidFill>
                  <a:srgbClr val="FF0000"/>
                </a:solidFill>
              </a:rPr>
              <a:t>test</a:t>
            </a:r>
            <a:r>
              <a:rPr lang="en-US" altLang="zh-CN" dirty="0" smtClean="0"/>
              <a:t>  (test</a:t>
            </a:r>
            <a:r>
              <a:rPr lang="zh-CN" altLang="en-US" dirty="0" smtClean="0"/>
              <a:t>是产品名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[fence, living-</a:t>
            </a:r>
            <a:r>
              <a:rPr lang="en-US" altLang="zh-CN" dirty="0" err="1"/>
              <a:t>codis</a:t>
            </a:r>
            <a:r>
              <a:rPr lang="en-US" altLang="zh-CN" dirty="0"/>
              <a:t>-</a:t>
            </a:r>
            <a:r>
              <a:rPr lang="en-US" altLang="zh-CN" dirty="0" err="1"/>
              <a:t>config</a:t>
            </a:r>
            <a:r>
              <a:rPr lang="en-US" altLang="zh-CN" dirty="0"/>
              <a:t>, LOCK, slots, actions, servers, proxy]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db_test</a:t>
            </a:r>
            <a:r>
              <a:rPr lang="en-US" altLang="zh-CN" dirty="0" smtClean="0"/>
              <a:t>/servers/group_{N}/localhost:6381 (N</a:t>
            </a:r>
            <a:r>
              <a:rPr lang="zh-CN" altLang="en-US" dirty="0" smtClean="0"/>
              <a:t>组编号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组下面存储主从</a:t>
            </a:r>
            <a:r>
              <a:rPr lang="en-US" altLang="zh-CN" dirty="0" smtClean="0"/>
              <a:t>IP)</a:t>
            </a:r>
          </a:p>
          <a:p>
            <a:r>
              <a:rPr lang="en-US" altLang="zh-CN" dirty="0"/>
              <a:t>{"type":"master","group_id":1,"addr":"localhost:6381"}</a:t>
            </a:r>
          </a:p>
          <a:p>
            <a:endParaRPr lang="en-US" altLang="zh-CN" dirty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codis</a:t>
            </a:r>
            <a:r>
              <a:rPr lang="en-US" altLang="zh-CN" dirty="0"/>
              <a:t>/</a:t>
            </a:r>
            <a:r>
              <a:rPr lang="en-US" altLang="zh-CN" dirty="0" err="1"/>
              <a:t>db</a:t>
            </a:r>
            <a:r>
              <a:rPr lang="en-US" altLang="zh-CN" dirty="0"/>
              <a:t>_{xx}/slots/slot_{N} ( 0 </a:t>
            </a:r>
            <a:r>
              <a:rPr lang="en-US" altLang="zh-CN" dirty="0" smtClean="0"/>
              <a:t>&lt;= </a:t>
            </a:r>
            <a:r>
              <a:rPr lang="en-US" altLang="zh-CN" dirty="0"/>
              <a:t>N &lt; </a:t>
            </a:r>
            <a:r>
              <a:rPr lang="en-US" altLang="zh-CN" dirty="0" smtClean="0"/>
              <a:t>1024, 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/>
              <a:t>crc</a:t>
            </a:r>
            <a:r>
              <a:rPr lang="en-US" altLang="zh-CN" dirty="0" smtClean="0"/>
              <a:t>32(key</a:t>
            </a:r>
            <a:r>
              <a:rPr lang="en-US" altLang="zh-CN" dirty="0"/>
              <a:t>) % </a:t>
            </a:r>
            <a:r>
              <a:rPr lang="en-US" altLang="zh-CN" dirty="0" smtClean="0"/>
              <a:t>1024,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{"product_name":"test","id":579,"group_id":2,"state":{"status":"online","</a:t>
            </a:r>
            <a:r>
              <a:rPr lang="en-US" altLang="zh-CN" dirty="0" err="1"/>
              <a:t>migrate_status</a:t>
            </a:r>
            <a:r>
              <a:rPr lang="en-US" altLang="zh-CN" dirty="0"/>
              <a:t>":{"from":-1,"to":-1},"last_op_ts":"0"}}</a:t>
            </a:r>
          </a:p>
          <a:p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db_test</a:t>
            </a:r>
            <a:r>
              <a:rPr lang="en-US" altLang="zh-CN" dirty="0" smtClean="0"/>
              <a:t>/actions (</a:t>
            </a:r>
            <a:r>
              <a:rPr lang="zh-CN" altLang="en-US" dirty="0"/>
              <a:t>通过</a:t>
            </a:r>
            <a:r>
              <a:rPr lang="en-US" altLang="zh-CN" dirty="0"/>
              <a:t>action</a:t>
            </a:r>
            <a:r>
              <a:rPr lang="zh-CN" altLang="en-US" dirty="0"/>
              <a:t>感知配置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db_test</a:t>
            </a:r>
            <a:r>
              <a:rPr lang="en-US" altLang="zh-CN" dirty="0" smtClean="0"/>
              <a:t>/fence (</a:t>
            </a:r>
            <a:r>
              <a:rPr lang="zh-CN" altLang="en-US" dirty="0" smtClean="0"/>
              <a:t>存储服务器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端口地址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。该节点作用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codis</a:t>
            </a:r>
            <a:r>
              <a:rPr lang="en-US" altLang="zh-CN" dirty="0"/>
              <a:t>/</a:t>
            </a:r>
            <a:r>
              <a:rPr lang="en-US" altLang="zh-CN" dirty="0" err="1"/>
              <a:t>db</a:t>
            </a:r>
            <a:r>
              <a:rPr lang="en-US" altLang="zh-CN" dirty="0"/>
              <a:t>_{xx}/proxy/{</a:t>
            </a:r>
            <a:r>
              <a:rPr lang="en-US" altLang="zh-CN" dirty="0" err="1"/>
              <a:t>proxy_id</a:t>
            </a:r>
            <a:r>
              <a:rPr lang="en-US" altLang="zh-CN" dirty="0" smtClean="0"/>
              <a:t>} (</a:t>
            </a:r>
            <a:r>
              <a:rPr lang="zh-CN" altLang="en-US" dirty="0" smtClean="0"/>
              <a:t>代理的编号，配置指定的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{"id":"proxy_1","addr":"lidaohang-virtual-machine:19000","last_event":"","last_event_ts":0,"state":"online","description":"","debug_var_addr":"lidaohang-virtual-machine:11000"}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31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5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7" name="矩形 6"/>
          <p:cNvSpPr/>
          <p:nvPr/>
        </p:nvSpPr>
        <p:spPr>
          <a:xfrm>
            <a:off x="114773" y="683404"/>
            <a:ext cx="817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Codis</a:t>
            </a:r>
            <a:r>
              <a:rPr lang="en-US" altLang="zh-CN" b="1" dirty="0" smtClean="0"/>
              <a:t>-Proxy Start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337"/>
            <a:ext cx="3419048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6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44743"/>
              </p:ext>
            </p:extLst>
          </p:nvPr>
        </p:nvGraphicFramePr>
        <p:xfrm>
          <a:off x="114773" y="1204403"/>
          <a:ext cx="837247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PicObj Class" r:id="rId3" imgW="8372520" imgH="4543560" progId="Picture.PicObj.1">
                  <p:embed/>
                </p:oleObj>
              </mc:Choice>
              <mc:Fallback>
                <p:oleObj name="PicObj Class" r:id="rId3" imgW="8372520" imgH="454356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773" y="1204403"/>
                        <a:ext cx="8372475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4773" y="692696"/>
            <a:ext cx="271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j-lt"/>
              </a:rPr>
              <a:t>Read/Write Flow (Normal)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9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7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6" y="2405190"/>
            <a:ext cx="7419048" cy="20476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4773" y="692696"/>
            <a:ext cx="271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j-lt"/>
              </a:rPr>
              <a:t>Read/Write Flow (Normal)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0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605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8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8" name="矩形 7"/>
          <p:cNvSpPr/>
          <p:nvPr/>
        </p:nvSpPr>
        <p:spPr>
          <a:xfrm>
            <a:off x="114773" y="692696"/>
            <a:ext cx="2928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Read/Write Flow (Migrating)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3" y="1340768"/>
            <a:ext cx="8180953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 txBox="1">
            <a:spLocks/>
          </p:cNvSpPr>
          <p:nvPr/>
        </p:nvSpPr>
        <p:spPr>
          <a:xfrm>
            <a:off x="431800" y="1183105"/>
            <a:ext cx="8028000" cy="4456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CD9A-022D-4491-88CF-F421FBD6241E}" type="slidenum">
              <a:rPr lang="zh-CN" altLang="en-US" kern="0" smtClean="0">
                <a:solidFill>
                  <a:sysClr val="window" lastClr="FFFFFF"/>
                </a:solidFill>
              </a:rPr>
              <a:pPr/>
              <a:t>9</a:t>
            </a:fld>
            <a:endParaRPr lang="zh-CN" alt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14773" y="49118"/>
            <a:ext cx="575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5" name="矩形 4"/>
          <p:cNvSpPr/>
          <p:nvPr/>
        </p:nvSpPr>
        <p:spPr>
          <a:xfrm>
            <a:off x="269166" y="748870"/>
            <a:ext cx="121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codis-redis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93710" y="1340768"/>
            <a:ext cx="817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802433"/>
            <a:ext cx="8171429" cy="36476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1261369"/>
            <a:ext cx="59344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做了哪些修改，如何维护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8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843</Words>
  <Application>Microsoft Office PowerPoint</Application>
  <PresentationFormat>全屏显示(4:3)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PicObj Class</vt:lpstr>
      <vt:lpstr>Codis分享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lihang</cp:lastModifiedBy>
  <cp:revision>768</cp:revision>
  <dcterms:created xsi:type="dcterms:W3CDTF">2013-04-22T10:28:33Z</dcterms:created>
  <dcterms:modified xsi:type="dcterms:W3CDTF">2015-03-12T02:43:58Z</dcterms:modified>
</cp:coreProperties>
</file>