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4" r:id="rId10"/>
    <p:sldId id="282" r:id="rId11"/>
    <p:sldId id="283" r:id="rId12"/>
    <p:sldId id="277" r:id="rId13"/>
    <p:sldId id="263" r:id="rId14"/>
    <p:sldId id="265" r:id="rId15"/>
    <p:sldId id="284" r:id="rId16"/>
    <p:sldId id="267" r:id="rId17"/>
    <p:sldId id="268" r:id="rId18"/>
    <p:sldId id="272" r:id="rId19"/>
    <p:sldId id="270" r:id="rId20"/>
    <p:sldId id="279" r:id="rId21"/>
    <p:sldId id="274" r:id="rId22"/>
    <p:sldId id="275" r:id="rId23"/>
    <p:sldId id="280" r:id="rId24"/>
    <p:sldId id="269" r:id="rId25"/>
    <p:sldId id="271" r:id="rId26"/>
    <p:sldId id="273" r:id="rId27"/>
    <p:sldId id="278" r:id="rId28"/>
    <p:sldId id="266" r:id="rId29"/>
  </p:sldIdLst>
  <p:sldSz cx="12179300" cy="9134475" type="ledg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+mn-cs"/>
      </a:defRPr>
    </a:lvl1pPr>
    <a:lvl2pPr marL="608945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+mn-cs"/>
      </a:defRPr>
    </a:lvl2pPr>
    <a:lvl3pPr marL="1217889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+mn-cs"/>
      </a:defRPr>
    </a:lvl3pPr>
    <a:lvl4pPr marL="1826834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+mn-cs"/>
      </a:defRPr>
    </a:lvl4pPr>
    <a:lvl5pPr marL="2435779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+mn-ea"/>
        <a:cs typeface="+mn-cs"/>
      </a:defRPr>
    </a:lvl5pPr>
    <a:lvl6pPr marL="3044723" algn="l" defTabSz="1217889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+mn-cs"/>
      </a:defRPr>
    </a:lvl6pPr>
    <a:lvl7pPr marL="3653668" algn="l" defTabSz="1217889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+mn-cs"/>
      </a:defRPr>
    </a:lvl7pPr>
    <a:lvl8pPr marL="4262613" algn="l" defTabSz="1217889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+mn-cs"/>
      </a:defRPr>
    </a:lvl8pPr>
    <a:lvl9pPr marL="4871557" algn="l" defTabSz="1217889" rtl="0" eaLnBrk="1" latinLnBrk="0" hangingPunct="1">
      <a:defRPr sz="4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CC6600"/>
    <a:srgbClr val="669900"/>
    <a:srgbClr val="CC0066"/>
    <a:srgbClr val="000066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08" autoAdjust="0"/>
  </p:normalViewPr>
  <p:slideViewPr>
    <p:cSldViewPr>
      <p:cViewPr>
        <p:scale>
          <a:sx n="60" d="100"/>
          <a:sy n="60" d="100"/>
        </p:scale>
        <p:origin x="-438" y="174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568B80-81E7-4116-B7EE-FB6A0945A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35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894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788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683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577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472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8369" y="0"/>
            <a:ext cx="12190649" cy="9147030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/>
          <p:cNvGrpSpPr/>
          <p:nvPr/>
        </p:nvGrpSpPr>
        <p:grpSpPr>
          <a:xfrm>
            <a:off x="7307581" y="621652"/>
            <a:ext cx="4878064" cy="7889058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3971" y="8581086"/>
            <a:ext cx="2740343" cy="486326"/>
          </a:xfrm>
        </p:spPr>
        <p:txBody>
          <a:bodyPr/>
          <a:lstStyle/>
          <a:p>
            <a:fld id="{1A6C85DA-B25A-4790-AE0C-4B6358B2F53E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8010" y="8581086"/>
            <a:ext cx="4110514" cy="48632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946" y="8581086"/>
            <a:ext cx="2752508" cy="486326"/>
          </a:xfrm>
        </p:spPr>
        <p:txBody>
          <a:bodyPr anchor="ctr"/>
          <a:lstStyle>
            <a:lvl1pPr algn="l">
              <a:defRPr sz="1199"/>
            </a:lvl1pPr>
          </a:lstStyle>
          <a:p>
            <a:fld id="{1E3B7024-6A3F-4150-A8D2-BF377D7182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1472" y="42289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4394381" y="-6660555"/>
            <a:ext cx="1586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2502" y="1363736"/>
            <a:ext cx="3789727" cy="4461536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4395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2502" y="6586967"/>
            <a:ext cx="3789727" cy="138223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264" baseline="0">
                <a:solidFill>
                  <a:schemeClr val="bg2"/>
                </a:solidFill>
              </a:defRPr>
            </a:lvl1pPr>
            <a:lvl2pPr marL="456709" indent="0" algn="ctr">
              <a:buNone/>
              <a:defRPr sz="1998"/>
            </a:lvl2pPr>
            <a:lvl3pPr marL="913417" indent="0" algn="ctr">
              <a:buNone/>
              <a:defRPr sz="1798"/>
            </a:lvl3pPr>
            <a:lvl4pPr marL="1370126" indent="0" algn="ctr">
              <a:buNone/>
              <a:defRPr sz="1598"/>
            </a:lvl4pPr>
            <a:lvl5pPr marL="1826834" indent="0" algn="ctr">
              <a:buNone/>
              <a:defRPr sz="1598"/>
            </a:lvl5pPr>
            <a:lvl6pPr marL="2283543" indent="0" algn="ctr">
              <a:buNone/>
              <a:defRPr sz="1598"/>
            </a:lvl6pPr>
            <a:lvl7pPr marL="2740251" indent="0" algn="ctr">
              <a:buNone/>
              <a:defRPr sz="1598"/>
            </a:lvl7pPr>
            <a:lvl8pPr marL="3196960" indent="0" algn="ctr">
              <a:buNone/>
              <a:defRPr sz="1598"/>
            </a:lvl8pPr>
            <a:lvl9pPr marL="3653668" indent="0" algn="ctr">
              <a:buNone/>
              <a:defRPr sz="15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4451472" y="42289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4394381" y="-6660555"/>
            <a:ext cx="1586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8511756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9CC3-0369-433A-B687-2ACDD288C90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0DEE-FC92-4381-9369-729CCDB50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170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2893" y="963435"/>
            <a:ext cx="4226846" cy="7501472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5983" y="675345"/>
            <a:ext cx="2082660" cy="7112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0645" y="698436"/>
            <a:ext cx="5444162" cy="70894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8301" y="8386743"/>
            <a:ext cx="2503386" cy="486326"/>
          </a:xfrm>
        </p:spPr>
        <p:txBody>
          <a:bodyPr/>
          <a:lstStyle/>
          <a:p>
            <a:fld id="{F9A26778-AF92-4209-B1BF-B246DD36B8FD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45" y="8386743"/>
            <a:ext cx="5953369" cy="486326"/>
          </a:xfrm>
        </p:spPr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829268" y="3900912"/>
            <a:ext cx="7170213" cy="603640"/>
          </a:xfrm>
        </p:spPr>
        <p:txBody>
          <a:bodyPr/>
          <a:lstStyle>
            <a:lvl1pPr algn="l">
              <a:defRPr/>
            </a:lvl1pPr>
          </a:lstStyle>
          <a:p>
            <a:fld id="{B16B7B0E-E363-4610-967E-E9BA9F8D27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625992" y="761211"/>
            <a:ext cx="0" cy="70266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781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5C04-383F-4490-AF87-AB5AAB3F591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C877-BBFA-42A1-A721-0F538EB12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474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12186447" cy="9134475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2448547" y="1680998"/>
            <a:ext cx="7307580" cy="5772481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5404565" y="5145027"/>
            <a:ext cx="13701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5383" y="8386897"/>
            <a:ext cx="2740343" cy="4863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C8E68E-D1D5-41ED-B20E-5D9AAAECBFFA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6701" y="8386897"/>
            <a:ext cx="4110514" cy="486326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593" y="8386897"/>
            <a:ext cx="2778645" cy="486326"/>
          </a:xfrm>
        </p:spPr>
        <p:txBody>
          <a:bodyPr anchor="ctr"/>
          <a:lstStyle>
            <a:lvl1pPr algn="l">
              <a:defRPr sz="1199">
                <a:solidFill>
                  <a:schemeClr val="bg2"/>
                </a:solidFill>
              </a:defRPr>
            </a:lvl1pPr>
          </a:lstStyle>
          <a:p>
            <a:fld id="{EB92DA5C-754F-4106-8C04-200265AAB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008" y="2438232"/>
            <a:ext cx="5853620" cy="2453062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439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610" y="5562377"/>
            <a:ext cx="4561718" cy="138363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397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6709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1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12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83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5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25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696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851366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7072" y="3247814"/>
            <a:ext cx="4165321" cy="4871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6758" y="3247814"/>
            <a:ext cx="4165321" cy="4871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4BD-05CA-4410-B457-E86053D349AE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4F25-FE92-4F24-ABE3-FF30BA4BA3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5462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861" y="755117"/>
            <a:ext cx="8889219" cy="2082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645" y="3271799"/>
            <a:ext cx="4177500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797" b="0" baseline="0">
                <a:solidFill>
                  <a:schemeClr val="accent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0645" y="4417581"/>
            <a:ext cx="4177500" cy="3701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14579" y="3271799"/>
            <a:ext cx="4177500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797" b="0" baseline="0">
                <a:solidFill>
                  <a:schemeClr val="accent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14579" y="4417581"/>
            <a:ext cx="4177500" cy="3701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523A-9790-4CA3-AAF0-E7993C63CCA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1EE3-12E6-46B9-8703-CA018C1C9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1092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4DAE-D849-433E-AB06-706CBEA580BF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F509-F0F4-4753-9ADA-6D795173E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849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2893" y="963435"/>
            <a:ext cx="4226846" cy="7501472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3286-C710-4B0E-9D12-FE7EB8C46B0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B073-307E-42C2-B299-8D9DDD7ED8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154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 noEditPoints="1"/>
          </p:cNvSpPr>
          <p:nvPr/>
        </p:nvSpPr>
        <p:spPr bwMode="auto">
          <a:xfrm rot="2047334" flipH="1">
            <a:off x="7944960" y="1035818"/>
            <a:ext cx="4096386" cy="7037434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614" y="2003121"/>
            <a:ext cx="3224352" cy="224822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7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23" y="587939"/>
            <a:ext cx="7589126" cy="7531594"/>
          </a:xfrm>
        </p:spPr>
        <p:txBody>
          <a:bodyPr/>
          <a:lstStyle>
            <a:lvl1pPr>
              <a:defRPr sz="1998"/>
            </a:lvl1pPr>
            <a:lvl2pPr>
              <a:defRPr sz="1798"/>
            </a:lvl2pPr>
            <a:lvl3pPr>
              <a:defRPr sz="1598"/>
            </a:lvl3pPr>
            <a:lvl4pPr>
              <a:defRPr sz="1398"/>
            </a:lvl4pPr>
            <a:lvl5pPr>
              <a:defRPr sz="1398"/>
            </a:lvl5pPr>
            <a:lvl6pPr>
              <a:defRPr sz="1398"/>
            </a:lvl6pPr>
            <a:lvl7pPr>
              <a:defRPr sz="1398"/>
            </a:lvl7pPr>
            <a:lvl8pPr>
              <a:defRPr sz="1398"/>
            </a:lvl8pPr>
            <a:lvl9pPr>
              <a:defRPr sz="13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4614" y="4293928"/>
            <a:ext cx="3224352" cy="3825607"/>
          </a:xfrm>
        </p:spPr>
        <p:txBody>
          <a:bodyPr>
            <a:normAutofit/>
          </a:bodyPr>
          <a:lstStyle>
            <a:lvl1pPr marL="0" indent="0">
              <a:spcBef>
                <a:spcPts val="1598"/>
              </a:spcBef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67726" y="8373271"/>
            <a:ext cx="3224352" cy="486326"/>
          </a:xfrm>
        </p:spPr>
        <p:txBody>
          <a:bodyPr/>
          <a:lstStyle>
            <a:lvl1pPr algn="l">
              <a:defRPr/>
            </a:lvl1pPr>
          </a:lstStyle>
          <a:p>
            <a:fld id="{EE7F60D1-9984-4CB2-AD05-19BA79A2E826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223" y="8373271"/>
            <a:ext cx="7589126" cy="4863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4614" y="497622"/>
            <a:ext cx="3224352" cy="1087507"/>
          </a:xfrm>
        </p:spPr>
        <p:txBody>
          <a:bodyPr anchor="t"/>
          <a:lstStyle>
            <a:lvl1pPr algn="l">
              <a:defRPr sz="5061"/>
            </a:lvl1pPr>
          </a:lstStyle>
          <a:p>
            <a:fld id="{8F0B67A0-4FC3-42B1-996A-1CD4A0D3F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4294967295" pos="5400">
          <p15:clr>
            <a:srgbClr val="FBAE40"/>
          </p15:clr>
        </p15:guide>
        <p15:guide id="4294967295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/>
          <p:cNvSpPr>
            <a:spLocks noEditPoints="1"/>
          </p:cNvSpPr>
          <p:nvPr/>
        </p:nvSpPr>
        <p:spPr bwMode="auto">
          <a:xfrm rot="2047334" flipH="1">
            <a:off x="7944960" y="1035818"/>
            <a:ext cx="4096386" cy="7037434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613" y="2003125"/>
            <a:ext cx="3227515" cy="2248221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7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2"/>
            <a:ext cx="8094210" cy="9134474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09" indent="0">
              <a:buNone/>
              <a:defRPr sz="2797"/>
            </a:lvl2pPr>
            <a:lvl3pPr marL="913417" indent="0">
              <a:buNone/>
              <a:defRPr sz="2397"/>
            </a:lvl3pPr>
            <a:lvl4pPr marL="1370126" indent="0">
              <a:buNone/>
              <a:defRPr sz="1998"/>
            </a:lvl4pPr>
            <a:lvl5pPr marL="1826834" indent="0">
              <a:buNone/>
              <a:defRPr sz="1998"/>
            </a:lvl5pPr>
            <a:lvl6pPr marL="2283543" indent="0">
              <a:buNone/>
              <a:defRPr sz="1998"/>
            </a:lvl6pPr>
            <a:lvl7pPr marL="2740251" indent="0">
              <a:buNone/>
              <a:defRPr sz="1998"/>
            </a:lvl7pPr>
            <a:lvl8pPr marL="3196960" indent="0">
              <a:buNone/>
              <a:defRPr sz="1998"/>
            </a:lvl8pPr>
            <a:lvl9pPr marL="3653668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4613" y="4293930"/>
            <a:ext cx="3227515" cy="3825603"/>
          </a:xfrm>
        </p:spPr>
        <p:txBody>
          <a:bodyPr>
            <a:normAutofit/>
          </a:bodyPr>
          <a:lstStyle>
            <a:lvl1pPr marL="0" indent="0">
              <a:spcBef>
                <a:spcPts val="1598"/>
              </a:spcBef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58106" y="8386743"/>
            <a:ext cx="3233974" cy="486326"/>
          </a:xfrm>
        </p:spPr>
        <p:txBody>
          <a:bodyPr/>
          <a:lstStyle>
            <a:lvl1pPr algn="l">
              <a:defRPr/>
            </a:lvl1pPr>
          </a:lstStyle>
          <a:p>
            <a:fld id="{D28DBDBF-24A2-4026-93AA-E343A1F430B2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223" y="8386743"/>
            <a:ext cx="7606988" cy="48632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4613" y="497624"/>
            <a:ext cx="3227515" cy="1087509"/>
          </a:xfrm>
        </p:spPr>
        <p:txBody>
          <a:bodyPr anchor="t"/>
          <a:lstStyle>
            <a:lvl1pPr algn="l">
              <a:defRPr sz="5061"/>
            </a:lvl1pPr>
          </a:lstStyle>
          <a:p>
            <a:fld id="{EB12A9C4-4B63-4713-81F6-3F6570EEE7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7225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22893" y="963435"/>
            <a:ext cx="4226846" cy="7501472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783" y="757004"/>
            <a:ext cx="8888297" cy="207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645" y="3247814"/>
            <a:ext cx="8761435" cy="4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1736" y="8386743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8196D32-D03D-4A8E-96A7-2E7B43EF56A9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45" y="8386743"/>
            <a:ext cx="566147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604" y="836310"/>
            <a:ext cx="1882385" cy="8048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061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EA0517-BA7A-4007-B923-B8D8DB1EBF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0645" y="2898323"/>
            <a:ext cx="87614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30645" y="2898323"/>
            <a:ext cx="87614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18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defTabSz="913417" rtl="0" eaLnBrk="1" latinLnBrk="0" hangingPunct="1">
        <a:lnSpc>
          <a:spcPct val="99000"/>
        </a:lnSpc>
        <a:spcBef>
          <a:spcPct val="0"/>
        </a:spcBef>
        <a:buNone/>
        <a:defRPr sz="5061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19696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664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9392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397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088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131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78784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98480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18176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37872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57568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77264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09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17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126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834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543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251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96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668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pos="1848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  <p15:guide id="4294967295" pos="1386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3312">
          <p15:clr>
            <a:srgbClr val="F26B43"/>
          </p15:clr>
        </p15:guide>
        <p15:guide id="4294967295" pos="36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5526">
          <p15:clr>
            <a:srgbClr val="F26B43"/>
          </p15:clr>
        </p15:guide>
        <p15:guide id="4294967295" pos="18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6320" y="1998152"/>
            <a:ext cx="10352405" cy="3901208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0070C0"/>
                </a:solidFill>
              </a:rPr>
              <a:t>Evolusi</a:t>
            </a:r>
            <a:r>
              <a:rPr lang="en-US" sz="8000" dirty="0">
                <a:solidFill>
                  <a:srgbClr val="0070C0"/>
                </a:solidFill>
              </a:rPr>
              <a:t>, </a:t>
            </a:r>
            <a:r>
              <a:rPr lang="en-US" sz="8000" dirty="0" err="1">
                <a:solidFill>
                  <a:srgbClr val="0070C0"/>
                </a:solidFill>
              </a:rPr>
              <a:t>Proses</a:t>
            </a: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dirty="0" err="1">
                <a:solidFill>
                  <a:srgbClr val="0070C0"/>
                </a:solidFill>
              </a:rPr>
              <a:t>dan</a:t>
            </a: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dirty="0" err="1">
                <a:solidFill>
                  <a:srgbClr val="0070C0"/>
                </a:solidFill>
              </a:rPr>
              <a:t>Kualitas</a:t>
            </a: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dirty="0" err="1">
                <a:solidFill>
                  <a:srgbClr val="0070C0"/>
                </a:solidFill>
              </a:rPr>
              <a:t>Perangkat</a:t>
            </a:r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dirty="0" err="1">
                <a:solidFill>
                  <a:srgbClr val="0070C0"/>
                </a:solidFill>
              </a:rPr>
              <a:t>Lunak</a:t>
            </a:r>
            <a:r>
              <a:rPr lang="en-US" sz="8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5401" y="6470269"/>
            <a:ext cx="8525510" cy="856364"/>
          </a:xfrm>
        </p:spPr>
        <p:txBody>
          <a:bodyPr>
            <a:normAutofit fontScale="92500" lnSpcReduction="20000"/>
          </a:bodyPr>
          <a:lstStyle/>
          <a:p>
            <a:r>
              <a:rPr lang="id-ID" sz="4800" dirty="0"/>
              <a:t>Yunda Heningtyas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6000" dirty="0" smtClean="0">
                <a:solidFill>
                  <a:srgbClr val="0070C0"/>
                </a:solidFill>
                <a:latin typeface="Forte" panose="03060902040502070203" pitchFamily="66" charset="0"/>
                <a:ea typeface="Tahoma" pitchFamily="34" charset="0"/>
                <a:cs typeface="Tahoma" pitchFamily="34" charset="0"/>
              </a:rPr>
              <a:t>Siapa yang membangun Software ???</a:t>
            </a:r>
            <a:endParaRPr lang="id-ID" sz="5400" i="1" dirty="0" smtClean="0">
              <a:solidFill>
                <a:srgbClr val="0070C0"/>
              </a:solidFill>
              <a:latin typeface="Forte" panose="03060902040502070203" pitchFamily="66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238" y="2924163"/>
            <a:ext cx="10501386" cy="5572164"/>
          </a:xfrm>
        </p:spPr>
        <p:txBody>
          <a:bodyPr>
            <a:normAutofit/>
          </a:bodyPr>
          <a:lstStyle/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r>
              <a:rPr lang="id-ID" sz="3600" b="1" dirty="0"/>
              <a:t>Pupils and </a:t>
            </a:r>
            <a:r>
              <a:rPr lang="id-ID" sz="3600" b="1" dirty="0" smtClean="0"/>
              <a:t>students</a:t>
            </a:r>
          </a:p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600" b="1" dirty="0"/>
              <a:t>Software amateurs develop software as a hobby</a:t>
            </a:r>
            <a:r>
              <a:rPr lang="en-US" sz="3600" b="1" dirty="0" smtClean="0"/>
              <a:t>.</a:t>
            </a:r>
            <a:endParaRPr lang="id-ID" sz="3600" b="1" dirty="0" smtClean="0"/>
          </a:p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600" b="1" dirty="0"/>
              <a:t>Professionals in engineering, economics, management and other fields</a:t>
            </a:r>
          </a:p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3600" b="1" dirty="0"/>
              <a:t>Software development professionals (systems analysts and programmers</a:t>
            </a:r>
            <a:r>
              <a:rPr lang="en-US" sz="3600" b="1" dirty="0" smtClean="0"/>
              <a:t>)</a:t>
            </a:r>
            <a:endParaRPr lang="id-ID" sz="3600" b="1" dirty="0" smtClean="0"/>
          </a:p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endParaRPr lang="id-ID" sz="3600" b="1" i="1" dirty="0" smtClean="0">
              <a:sym typeface="Wingdings" pitchFamily="2" charset="2"/>
            </a:endParaRPr>
          </a:p>
        </p:txBody>
      </p:sp>
      <p:sp>
        <p:nvSpPr>
          <p:cNvPr id="2" name="Left Arrow Callout 1"/>
          <p:cNvSpPr/>
          <p:nvPr/>
        </p:nvSpPr>
        <p:spPr>
          <a:xfrm>
            <a:off x="7139310" y="6987082"/>
            <a:ext cx="4968552" cy="2118966"/>
          </a:xfrm>
          <a:prstGeom prst="left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latin typeface="Forte" panose="03060902040502070203" pitchFamily="66" charset="0"/>
              </a:rPr>
              <a:t>Harus menghadapi masalah dalam software yang dipakai</a:t>
            </a:r>
            <a:endParaRPr lang="id-ID" sz="28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6925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5C04-383F-4490-AF87-AB5AAB3F591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sp>
        <p:nvSpPr>
          <p:cNvPr id="7" name="Horizontal Scroll 6"/>
          <p:cNvSpPr/>
          <p:nvPr/>
        </p:nvSpPr>
        <p:spPr>
          <a:xfrm>
            <a:off x="818871" y="2046957"/>
            <a:ext cx="10873208" cy="4680520"/>
          </a:xfrm>
          <a:prstGeom prst="horizontalScroll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latin typeface="Belwe Bd BT" panose="02060903050305020504" pitchFamily="18" charset="0"/>
              </a:rPr>
              <a:t>Mendefinisikan dan memecahkan banyak masalah jaminan kualitas perangkat lunak (SQA) yang dihadapi oleh profesional pengembangan dan pemeliharaan perangkat lunak</a:t>
            </a:r>
            <a:endParaRPr lang="id-ID" sz="3200" dirty="0">
              <a:latin typeface="Belwe Bd BT" panose="020609030503050205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850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/>
          <a:lstStyle/>
          <a:p>
            <a:pPr algn="ctr"/>
            <a:r>
              <a:rPr lang="id-ID" sz="6000" dirty="0" smtClean="0">
                <a:solidFill>
                  <a:srgbClr val="0070C0"/>
                </a:solidFill>
                <a:latin typeface="Forte" panose="03060902040502070203" pitchFamily="66" charset="0"/>
                <a:ea typeface="Tahoma" pitchFamily="34" charset="0"/>
                <a:cs typeface="Tahoma" pitchFamily="34" charset="0"/>
              </a:rPr>
              <a:t>SQA</a:t>
            </a:r>
            <a:endParaRPr lang="id-ID" sz="5400" i="1" dirty="0" smtClean="0">
              <a:solidFill>
                <a:srgbClr val="0070C0"/>
              </a:solidFill>
              <a:latin typeface="Forte" panose="03060902040502070203" pitchFamily="66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238" y="2924163"/>
            <a:ext cx="10501386" cy="5572164"/>
          </a:xfrm>
        </p:spPr>
        <p:txBody>
          <a:bodyPr>
            <a:normAutofit lnSpcReduction="10000"/>
          </a:bodyPr>
          <a:lstStyle/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r>
              <a:rPr lang="id-ID" sz="3600" b="1" dirty="0" smtClean="0"/>
              <a:t>Sebuah perencanaan dan pola sistematis dari semua tindakan yang diperlukan untuk memberikan keyakinan bahwa item atau produk tersebut sesuai dengan persyaratan teknis yang telah ditetapkan.</a:t>
            </a:r>
          </a:p>
          <a:p>
            <a:pPr marL="636588" indent="-636588">
              <a:spcAft>
                <a:spcPts val="1200"/>
              </a:spcAft>
              <a:buFont typeface="Wingdings" pitchFamily="2" charset="2"/>
              <a:buChar char="Ø"/>
            </a:pPr>
            <a:r>
              <a:rPr lang="id-ID" sz="3600" b="1" dirty="0" smtClean="0"/>
              <a:t>Serangkaian kegiatan yang dirancang untuk mengevaluasi proses dimana produk diproduksi.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spcAft>
                <a:spcPts val="1200"/>
              </a:spcAft>
              <a:buNone/>
            </a:pPr>
            <a:r>
              <a:rPr lang="id-ID" sz="3200" b="1" i="1" dirty="0" smtClean="0">
                <a:latin typeface="Times New Roman" pitchFamily="18" charset="0"/>
                <a:cs typeface="Times New Roman" pitchFamily="18" charset="0"/>
              </a:rPr>
              <a:t>- IEEE 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169414" lvl="1" indent="-636588">
              <a:spcAft>
                <a:spcPts val="1200"/>
              </a:spcAft>
              <a:buFont typeface="Harrington" pitchFamily="82" charset="0"/>
              <a:buChar char="–"/>
            </a:pPr>
            <a:endParaRPr lang="id-ID" sz="3600" b="1" i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solidFill>
                  <a:srgbClr val="0070C0"/>
                </a:solidFill>
                <a:latin typeface="Forte" pitchFamily="66" charset="0"/>
              </a:rPr>
              <a:t>SQA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4676" y="2281221"/>
            <a:ext cx="10501386" cy="6246456"/>
          </a:xfrm>
        </p:spPr>
        <p:txBody>
          <a:bodyPr>
            <a:normAutofit fontScale="92500"/>
          </a:bodyPr>
          <a:lstStyle/>
          <a:p>
            <a:pPr marL="636588" indent="-636588">
              <a:buFont typeface="Wingdings" pitchFamily="2" charset="2"/>
              <a:buChar char="Ø"/>
            </a:pPr>
            <a:r>
              <a:rPr lang="id-ID" sz="3600" b="1" dirty="0" smtClean="0"/>
              <a:t>Penempatan lingkungan pemakai produk harus diperhatikan.</a:t>
            </a:r>
          </a:p>
          <a:p>
            <a:pPr marL="636588" indent="-636588">
              <a:buFont typeface="Wingdings" pitchFamily="2" charset="2"/>
              <a:buChar char="Ø"/>
            </a:pPr>
            <a:r>
              <a:rPr lang="en-US" sz="3600" b="1" dirty="0" err="1" smtClean="0"/>
              <a:t>Aktifitas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utama</a:t>
            </a:r>
            <a:r>
              <a:rPr lang="en-US" sz="3600" b="1" dirty="0" smtClean="0"/>
              <a:t> </a:t>
            </a:r>
            <a:r>
              <a:rPr lang="id-ID" sz="3600" b="1" dirty="0" smtClean="0"/>
              <a:t>SQA </a:t>
            </a:r>
            <a:r>
              <a:rPr lang="id-ID" sz="3600" b="1" dirty="0" smtClean="0"/>
              <a:t>meliputi:</a:t>
            </a:r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 smtClean="0">
                <a:sym typeface="Wingdings" pitchFamily="2" charset="2"/>
              </a:rPr>
              <a:t>analisis</a:t>
            </a:r>
            <a:r>
              <a:rPr lang="id-ID" sz="3200" b="1" dirty="0">
                <a:sym typeface="Wingdings" pitchFamily="2" charset="2"/>
              </a:rPr>
              <a:t>, perancangan, pengkodean, dan metode serta peralatan ujicoba</a:t>
            </a:r>
            <a:r>
              <a:rPr lang="id-ID" sz="3200" b="1" dirty="0" smtClean="0">
                <a:sym typeface="Wingdings" pitchFamily="2" charset="2"/>
              </a:rPr>
              <a:t>.</a:t>
            </a:r>
            <a:endParaRPr lang="id-ID" sz="3200" b="1" dirty="0" smtClean="0"/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 smtClean="0">
                <a:sym typeface="Wingdings" pitchFamily="2" charset="2"/>
              </a:rPr>
              <a:t>Tinjauan </a:t>
            </a:r>
            <a:r>
              <a:rPr lang="id-ID" sz="3200" b="1" dirty="0">
                <a:sym typeface="Wingdings" pitchFamily="2" charset="2"/>
              </a:rPr>
              <a:t>ulang teknikal secara formal yang diaplikasikan pada setiap tahapan pengembangan software</a:t>
            </a:r>
            <a:endParaRPr lang="id-ID" sz="3200" b="1" dirty="0" smtClean="0">
              <a:sym typeface="Wingdings" pitchFamily="2" charset="2"/>
            </a:endParaRPr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/>
              <a:t>Strategi ujicoba dengan banyak tahapan (</a:t>
            </a:r>
            <a:r>
              <a:rPr lang="id-ID" sz="3200" b="1" dirty="0" smtClean="0"/>
              <a:t>multitiered)</a:t>
            </a:r>
            <a:endParaRPr lang="en-US" sz="3200" b="1" dirty="0" smtClean="0"/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 smtClean="0"/>
              <a:t>Pengawasan </a:t>
            </a:r>
            <a:r>
              <a:rPr lang="id-ID" sz="3200" b="1" dirty="0"/>
              <a:t>terhadap dokumentasi software dan perubahan yang dialaminya.</a:t>
            </a:r>
            <a:endParaRPr lang="id-ID" sz="3200" b="1" i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solidFill>
                  <a:srgbClr val="0070C0"/>
                </a:solidFill>
                <a:latin typeface="Forte" pitchFamily="66" charset="0"/>
              </a:rPr>
              <a:t>SQA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568" y="3299023"/>
            <a:ext cx="11687714" cy="3500462"/>
          </a:xfrm>
        </p:spPr>
        <p:txBody>
          <a:bodyPr>
            <a:normAutofit/>
          </a:bodyPr>
          <a:lstStyle/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 smtClean="0"/>
              <a:t>Suatu </a:t>
            </a:r>
            <a:r>
              <a:rPr lang="id-ID" sz="3200" b="1" dirty="0"/>
              <a:t>prosedur untuk menjamin pemenuhan standar pengembangan </a:t>
            </a:r>
            <a:r>
              <a:rPr lang="id-ID" sz="3200" b="1" dirty="0" smtClean="0"/>
              <a:t>software</a:t>
            </a:r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 smtClean="0"/>
              <a:t>Mekanisme </a:t>
            </a:r>
            <a:r>
              <a:rPr lang="id-ID" sz="3200" b="1" dirty="0"/>
              <a:t>pengukuran dan laporan</a:t>
            </a:r>
            <a:endParaRPr lang="id-ID" sz="32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solidFill>
                  <a:srgbClr val="0070C0"/>
                </a:solidFill>
                <a:latin typeface="Forte" pitchFamily="66" charset="0"/>
              </a:rPr>
              <a:t>Ciri Utama Lingkungan Pengembangan&amp; pemeliharaan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568" y="3055069"/>
            <a:ext cx="11687714" cy="5616624"/>
          </a:xfrm>
        </p:spPr>
        <p:txBody>
          <a:bodyPr>
            <a:normAutofit fontScale="92500" lnSpcReduction="20000"/>
          </a:bodyPr>
          <a:lstStyle/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>
                <a:latin typeface="Belwe Bd BT" panose="02060903050305020504" pitchFamily="18" charset="0"/>
              </a:rPr>
              <a:t>Contractual </a:t>
            </a:r>
            <a:r>
              <a:rPr lang="id-ID" sz="3200" b="1" dirty="0" smtClean="0">
                <a:latin typeface="Belwe Bd BT" panose="02060903050305020504" pitchFamily="18" charset="0"/>
              </a:rPr>
              <a:t>conditions</a:t>
            </a:r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>
                <a:latin typeface="Belwe Bd BT" panose="02060903050305020504" pitchFamily="18" charset="0"/>
              </a:rPr>
              <a:t>Subjection to customer–supplier relationship</a:t>
            </a:r>
            <a:r>
              <a:rPr lang="id-ID" sz="3200" b="1" dirty="0" smtClean="0">
                <a:latin typeface="Belwe Bd BT" panose="02060903050305020504" pitchFamily="18" charset="0"/>
              </a:rPr>
              <a:t>.</a:t>
            </a:r>
          </a:p>
          <a:p>
            <a:pPr marL="1169414" lvl="1" indent="-636588">
              <a:buFont typeface="Harrington" pitchFamily="82" charset="0"/>
              <a:buChar char="–"/>
            </a:pPr>
            <a:r>
              <a:rPr lang="id-ID" sz="3200" b="1" dirty="0">
                <a:latin typeface="Belwe Bd BT" panose="02060903050305020504" pitchFamily="18" charset="0"/>
              </a:rPr>
              <a:t>Requirement for teamwork</a:t>
            </a:r>
          </a:p>
          <a:p>
            <a:pPr marL="1169414" lvl="1" indent="-636588">
              <a:buFont typeface="Harrington" pitchFamily="82" charset="0"/>
              <a:buChar char="–"/>
            </a:pPr>
            <a:r>
              <a:rPr lang="en-US" sz="3200" b="1" dirty="0">
                <a:latin typeface="Belwe Bd BT" panose="02060903050305020504" pitchFamily="18" charset="0"/>
              </a:rPr>
              <a:t>Need for cooperation and coordination with other development teams</a:t>
            </a:r>
          </a:p>
          <a:p>
            <a:pPr marL="1169414" lvl="1" indent="-636588">
              <a:buFont typeface="Harrington" pitchFamily="82" charset="0"/>
              <a:buChar char="–"/>
            </a:pPr>
            <a:r>
              <a:rPr lang="en-US" sz="3200" b="1" dirty="0">
                <a:latin typeface="Belwe Bd BT" panose="02060903050305020504" pitchFamily="18" charset="0"/>
              </a:rPr>
              <a:t>Need for interfaces with other software </a:t>
            </a:r>
            <a:r>
              <a:rPr lang="en-US" sz="3200" b="1" dirty="0" smtClean="0">
                <a:latin typeface="Belwe Bd BT" panose="02060903050305020504" pitchFamily="18" charset="0"/>
              </a:rPr>
              <a:t>systems</a:t>
            </a:r>
            <a:endParaRPr lang="id-ID" sz="3200" b="1" dirty="0" smtClean="0">
              <a:latin typeface="Belwe Bd BT" panose="02060903050305020504" pitchFamily="18" charset="0"/>
            </a:endParaRPr>
          </a:p>
          <a:p>
            <a:pPr marL="1169414" lvl="1" indent="-636588">
              <a:buFont typeface="Harrington" pitchFamily="82" charset="0"/>
              <a:buChar char="–"/>
            </a:pPr>
            <a:r>
              <a:rPr lang="en-US" sz="3200" b="1" dirty="0">
                <a:latin typeface="Belwe Bd BT" panose="02060903050305020504" pitchFamily="18" charset="0"/>
              </a:rPr>
              <a:t>Need to continue carrying out a project while the team </a:t>
            </a:r>
            <a:r>
              <a:rPr lang="en-US" sz="3200" b="1" dirty="0" smtClean="0">
                <a:latin typeface="Belwe Bd BT" panose="02060903050305020504" pitchFamily="18" charset="0"/>
              </a:rPr>
              <a:t>changes</a:t>
            </a:r>
            <a:endParaRPr lang="id-ID" sz="3200" b="1" dirty="0">
              <a:latin typeface="Belwe Bd BT" panose="02060903050305020504" pitchFamily="18" charset="0"/>
            </a:endParaRPr>
          </a:p>
          <a:p>
            <a:pPr marL="1169414" lvl="1" indent="-636588">
              <a:buFont typeface="Harrington" pitchFamily="82" charset="0"/>
              <a:buChar char="–"/>
            </a:pPr>
            <a:r>
              <a:rPr lang="en-US" sz="3200" b="1" dirty="0" smtClean="0">
                <a:latin typeface="Belwe Bd BT" panose="02060903050305020504" pitchFamily="18" charset="0"/>
              </a:rPr>
              <a:t>Need </a:t>
            </a:r>
            <a:r>
              <a:rPr lang="en-US" sz="3200" b="1" dirty="0">
                <a:latin typeface="Belwe Bd BT" panose="02060903050305020504" pitchFamily="18" charset="0"/>
              </a:rPr>
              <a:t>to continue maintaining the software system for years</a:t>
            </a:r>
            <a:endParaRPr lang="id-ID" sz="3200" b="1" dirty="0" smtClean="0">
              <a:latin typeface="Belwe Bd BT" panose="020609030503050205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8383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8924" y="2309103"/>
            <a:ext cx="10352405" cy="3901208"/>
          </a:xfrm>
        </p:spPr>
        <p:txBody>
          <a:bodyPr>
            <a:normAutofit/>
          </a:bodyPr>
          <a:lstStyle/>
          <a:p>
            <a:r>
              <a:rPr lang="id-ID" sz="6600" dirty="0" smtClean="0">
                <a:solidFill>
                  <a:srgbClr val="0070C0"/>
                </a:solidFill>
              </a:rPr>
              <a:t>Apa itu </a:t>
            </a:r>
            <a:br>
              <a:rPr lang="id-ID" sz="6600" dirty="0" smtClean="0">
                <a:solidFill>
                  <a:srgbClr val="0070C0"/>
                </a:solidFill>
              </a:rPr>
            </a:br>
            <a:r>
              <a:rPr lang="id-ID" sz="6600" i="1" dirty="0" smtClean="0">
                <a:solidFill>
                  <a:srgbClr val="0070C0"/>
                </a:solidFill>
              </a:rPr>
              <a:t>SOFTWARE ???</a:t>
            </a:r>
            <a:endParaRPr lang="en-US" sz="66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/>
          <a:lstStyle/>
          <a:p>
            <a:r>
              <a:rPr lang="id-ID" sz="6000" dirty="0" smtClean="0">
                <a:solidFill>
                  <a:srgbClr val="0070C0"/>
                </a:solidFill>
                <a:latin typeface="Forte" pitchFamily="66" charset="0"/>
              </a:rPr>
              <a:t>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238" y="3495667"/>
            <a:ext cx="10501386" cy="3714776"/>
          </a:xfrm>
        </p:spPr>
        <p:txBody>
          <a:bodyPr/>
          <a:lstStyle/>
          <a:p>
            <a:pPr marL="0" indent="0" algn="ctr">
              <a:buNone/>
            </a:pPr>
            <a:r>
              <a:rPr lang="id-ID" sz="4000" b="1" dirty="0" smtClean="0"/>
              <a:t>Program komputer, prosedur, dan dokumentasi lain yang terkait serta data yang berkaitan dengan pengoperasian sistem komputer.</a:t>
            </a:r>
          </a:p>
          <a:p>
            <a:pPr marL="0" indent="0" algn="r">
              <a:buNone/>
            </a:pPr>
            <a:endParaRPr lang="id-ID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id-ID" sz="3200" b="1" i="1" dirty="0" smtClean="0">
                <a:latin typeface="Times New Roman" pitchFamily="18" charset="0"/>
                <a:cs typeface="Times New Roman" pitchFamily="18" charset="0"/>
              </a:rPr>
              <a:t>- IEEE (ISO/IEC 9000-3) 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id-ID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1169414" lvl="1" indent="-636588">
              <a:buFont typeface="Harrington" pitchFamily="82" charset="0"/>
              <a:buChar char="–"/>
            </a:pPr>
            <a:endParaRPr lang="id-ID" sz="3600" b="1" i="1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ERROR, FAULTS,</a:t>
            </a:r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FAILURES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0"/>
          </a:blip>
          <a:srcRect/>
          <a:stretch>
            <a:fillRect/>
          </a:stretch>
        </p:blipFill>
        <p:spPr bwMode="auto">
          <a:xfrm>
            <a:off x="0" y="2852725"/>
            <a:ext cx="12179300" cy="576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3238" y="3281353"/>
            <a:ext cx="10501386" cy="3714776"/>
          </a:xfrm>
        </p:spPr>
        <p:txBody>
          <a:bodyPr/>
          <a:lstStyle/>
          <a:p>
            <a:pPr marL="0" indent="0" algn="ctr">
              <a:buNone/>
            </a:pPr>
            <a:r>
              <a:rPr lang="id-ID" sz="6600" b="1" i="1" dirty="0" smtClean="0">
                <a:latin typeface="Lucida Console" pitchFamily="49" charset="0"/>
              </a:rPr>
              <a:t>ERROR,  FAULT, OR FAILURE???</a:t>
            </a:r>
            <a:endParaRPr lang="id-ID" sz="6600" i="1" dirty="0" smtClean="0">
              <a:latin typeface="Lucida Console" pitchFamily="49" charset="0"/>
              <a:cs typeface="Times New Roman" pitchFamily="18" charset="0"/>
            </a:endParaRPr>
          </a:p>
          <a:p>
            <a:pPr marL="1169414" lvl="1" indent="-636588">
              <a:buFont typeface="Harrington" pitchFamily="82" charset="0"/>
              <a:buChar char="–"/>
            </a:pPr>
            <a:endParaRPr lang="id-ID" sz="6000" b="1" i="1" dirty="0" smtClean="0">
              <a:latin typeface="Lucida Console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42" y="1066775"/>
            <a:ext cx="9540452" cy="1357322"/>
          </a:xfrm>
        </p:spPr>
        <p:txBody>
          <a:bodyPr/>
          <a:lstStyle/>
          <a:p>
            <a:r>
              <a:rPr lang="id-ID" sz="6000" dirty="0" smtClean="0">
                <a:solidFill>
                  <a:srgbClr val="0070C0"/>
                </a:solidFill>
              </a:rPr>
              <a:t>KONTRAK    KULIAH</a:t>
            </a:r>
            <a:endParaRPr lang="id-ID" sz="6000" dirty="0">
              <a:solidFill>
                <a:srgbClr val="0070C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160560" y="3247815"/>
            <a:ext cx="8597822" cy="4810401"/>
          </a:xfrm>
        </p:spPr>
        <p:txBody>
          <a:bodyPr/>
          <a:lstStyle/>
          <a:p>
            <a:r>
              <a:rPr lang="id-ID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Tugas </a:t>
            </a:r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id-ID" sz="4000" dirty="0" smtClean="0"/>
              <a:t>30</a:t>
            </a:r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endParaRPr lang="id-ID" sz="4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Kuis			 10%</a:t>
            </a:r>
            <a:endParaRPr lang="id-ID" sz="4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UTS			 </a:t>
            </a:r>
            <a:r>
              <a:rPr lang="id-ID" sz="4000" dirty="0" smtClean="0"/>
              <a:t>15</a:t>
            </a:r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endParaRPr lang="id-ID" sz="4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UAS			 </a:t>
            </a:r>
            <a:r>
              <a:rPr lang="id-ID" sz="4000" dirty="0" smtClean="0"/>
              <a:t>15</a:t>
            </a:r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endParaRPr lang="id-ID" sz="4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		 </a:t>
            </a:r>
            <a:r>
              <a:rPr lang="id-ID" sz="4000" dirty="0" smtClean="0"/>
              <a:t>30</a:t>
            </a:r>
            <a:r>
              <a:rPr lang="id-ID" sz="4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endParaRPr lang="id-ID" sz="4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d-ID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5611-87C4-4ACF-86E3-5657D22E161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718" y="966837"/>
            <a:ext cx="9540452" cy="1522413"/>
          </a:xfrm>
        </p:spPr>
        <p:txBody>
          <a:bodyPr>
            <a:normAutofit fontScale="90000"/>
          </a:bodyPr>
          <a:lstStyle/>
          <a:p>
            <a:r>
              <a:rPr lang="id-ID" sz="4800" dirty="0">
                <a:solidFill>
                  <a:schemeClr val="tx1"/>
                </a:solidFill>
              </a:rPr>
              <a:t>ERROR, FAULTS, dan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5C04-383F-4490-AF87-AB5AAB3F591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018" t="26169" r="39364" b="35303"/>
          <a:stretch/>
        </p:blipFill>
        <p:spPr>
          <a:xfrm>
            <a:off x="2253121" y="3247814"/>
            <a:ext cx="9438958" cy="53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2934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48" y="258742"/>
            <a:ext cx="1135864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ERROR, FAULTS,</a:t>
            </a:r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6114" y="2995601"/>
            <a:ext cx="10413828" cy="4810401"/>
          </a:xfrm>
        </p:spPr>
        <p:txBody>
          <a:bodyPr/>
          <a:lstStyle/>
          <a:p>
            <a:r>
              <a:rPr lang="id-ID" sz="3600" dirty="0" smtClean="0">
                <a:latin typeface="Consolas" pitchFamily="49" charset="0"/>
                <a:cs typeface="Consolas" pitchFamily="49" charset="0"/>
              </a:rPr>
              <a:t>Hanya satu bagian dari software faults yang akan berubah menjadi software failures.</a:t>
            </a:r>
          </a:p>
          <a:p>
            <a:r>
              <a:rPr lang="id-ID" sz="3600" dirty="0" smtClean="0">
                <a:latin typeface="Consolas" pitchFamily="49" charset="0"/>
                <a:cs typeface="Consolas" pitchFamily="49" charset="0"/>
              </a:rPr>
              <a:t>Sisanya tersembunyi dan tidak disadari user sampai ada situasi yang mengaktifkannya.</a:t>
            </a:r>
          </a:p>
          <a:p>
            <a:r>
              <a:rPr lang="id-ID" sz="3600" dirty="0" smtClean="0">
                <a:latin typeface="Consolas" pitchFamily="49" charset="0"/>
                <a:cs typeface="Consolas" pitchFamily="49" charset="0"/>
              </a:rPr>
              <a:t>Kenapa bisa tersembunyi???</a:t>
            </a:r>
            <a:endParaRPr lang="id-ID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48" y="258742"/>
            <a:ext cx="1135864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ERROR, FAULTS,</a:t>
            </a:r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FAILURES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74742" y="7567633"/>
            <a:ext cx="9438958" cy="1347839"/>
          </a:xfrm>
        </p:spPr>
        <p:txBody>
          <a:bodyPr/>
          <a:lstStyle/>
          <a:p>
            <a:pPr marL="0" indent="0" algn="ctr">
              <a:buNone/>
            </a:pP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Ilustrasi hubungan antara software error, software fault, dan software failure</a:t>
            </a:r>
            <a:endParaRPr lang="id-ID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20000"/>
          </a:blip>
          <a:srcRect l="22645" t="33516" r="16959" b="13942"/>
          <a:stretch>
            <a:fillRect/>
          </a:stretch>
        </p:blipFill>
        <p:spPr bwMode="auto">
          <a:xfrm>
            <a:off x="874676" y="2495535"/>
            <a:ext cx="10661682" cy="49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3000"/>
                <a:lumOff val="57000"/>
              </a:schemeClr>
            </a:gs>
            <a:gs pos="83000">
              <a:schemeClr val="accent1">
                <a:lumMod val="30000"/>
                <a:lumOff val="70000"/>
              </a:schemeClr>
            </a:gs>
            <a:gs pos="100000">
              <a:schemeClr val="accent1">
                <a:lumMod val="49000"/>
                <a:lumOff val="5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18" y="462781"/>
            <a:ext cx="11449272" cy="7923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sz="3200" dirty="0" smtClean="0">
                <a:latin typeface="Belwe Bd BT" panose="02060903050305020504" pitchFamily="18" charset="0"/>
              </a:rPr>
              <a:t>ERROR</a:t>
            </a:r>
          </a:p>
          <a:p>
            <a:pPr lvl="1"/>
            <a:r>
              <a:rPr lang="id-ID" sz="2200" dirty="0" smtClean="0">
                <a:latin typeface="Belwe Bd BT" panose="02060903050305020504" pitchFamily="18" charset="0"/>
              </a:rPr>
              <a:t>Kesalahan </a:t>
            </a:r>
            <a:r>
              <a:rPr lang="id-ID" sz="2200" dirty="0">
                <a:latin typeface="Belwe Bd BT" panose="02060903050305020504" pitchFamily="18" charset="0"/>
              </a:rPr>
              <a:t>yang dibuat oleh </a:t>
            </a:r>
            <a:r>
              <a:rPr lang="id-ID" sz="2200" dirty="0" smtClean="0">
                <a:latin typeface="Belwe Bd BT" panose="02060903050305020504" pitchFamily="18" charset="0"/>
              </a:rPr>
              <a:t>programmer. </a:t>
            </a:r>
          </a:p>
          <a:p>
            <a:pPr lvl="1"/>
            <a:r>
              <a:rPr lang="id-ID" sz="2200" dirty="0" smtClean="0">
                <a:latin typeface="Belwe Bd BT" panose="02060903050305020504" pitchFamily="18" charset="0"/>
              </a:rPr>
              <a:t>alasan : kebingungan </a:t>
            </a:r>
            <a:r>
              <a:rPr lang="id-ID" sz="2200" dirty="0">
                <a:latin typeface="Belwe Bd BT" panose="02060903050305020504" pitchFamily="18" charset="0"/>
              </a:rPr>
              <a:t>dalam memahami kebutuhan perangkat lunak; </a:t>
            </a:r>
            <a:r>
              <a:rPr lang="id-ID" sz="2200" dirty="0" smtClean="0">
                <a:latin typeface="Belwe Bd BT" panose="02060903050305020504" pitchFamily="18" charset="0"/>
              </a:rPr>
              <a:t>kesalahan </a:t>
            </a:r>
            <a:r>
              <a:rPr lang="id-ID" sz="2200" dirty="0">
                <a:latin typeface="Belwe Bd BT" panose="02060903050305020504" pitchFamily="18" charset="0"/>
              </a:rPr>
              <a:t>perhitungan nilai; </a:t>
            </a:r>
            <a:r>
              <a:rPr lang="id-ID" sz="2200" dirty="0" smtClean="0">
                <a:latin typeface="Belwe Bd BT" panose="02060903050305020504" pitchFamily="18" charset="0"/>
              </a:rPr>
              <a:t>salah </a:t>
            </a:r>
            <a:r>
              <a:rPr lang="id-ID" sz="2200" dirty="0">
                <a:latin typeface="Belwe Bd BT" panose="02060903050305020504" pitchFamily="18" charset="0"/>
              </a:rPr>
              <a:t>tafsir terhadap suatu nilai, </a:t>
            </a:r>
            <a:r>
              <a:rPr lang="id-ID" sz="2200" dirty="0" smtClean="0">
                <a:latin typeface="Belwe Bd BT" panose="02060903050305020504" pitchFamily="18" charset="0"/>
              </a:rPr>
              <a:t>dll</a:t>
            </a:r>
          </a:p>
          <a:p>
            <a:pPr lvl="1"/>
            <a:endParaRPr lang="id-ID" sz="2200" dirty="0" smtClean="0">
              <a:latin typeface="Belwe Bd BT" panose="020609030503050205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sz="3200" dirty="0" smtClean="0">
                <a:latin typeface="Belwe Bd BT" panose="02060903050305020504" pitchFamily="18" charset="0"/>
              </a:rPr>
              <a:t>FAULT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 smtClean="0">
                <a:latin typeface="Belwe Bd BT" panose="02060903050305020504" pitchFamily="18" charset="0"/>
              </a:rPr>
              <a:t>Manifestasi </a:t>
            </a:r>
            <a:r>
              <a:rPr lang="sv-SE" sz="2400" dirty="0">
                <a:latin typeface="Belwe Bd BT" panose="02060903050305020504" pitchFamily="18" charset="0"/>
              </a:rPr>
              <a:t>'Error' dalam perangkat lunak. </a:t>
            </a:r>
            <a:endParaRPr lang="id-ID" sz="2400" dirty="0" smtClean="0">
              <a:latin typeface="Belwe Bd BT" panose="020609030503050205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400" dirty="0" smtClean="0">
                <a:latin typeface="Belwe Bd BT" panose="02060903050305020504" pitchFamily="18" charset="0"/>
              </a:rPr>
              <a:t>Kesalahan </a:t>
            </a:r>
            <a:r>
              <a:rPr lang="sv-SE" sz="2400" dirty="0">
                <a:latin typeface="Belwe Bd BT" panose="02060903050305020504" pitchFamily="18" charset="0"/>
              </a:rPr>
              <a:t>juga dikenal bahasa sehari-hari sebagai default atau </a:t>
            </a:r>
            <a:r>
              <a:rPr lang="sv-SE" sz="2400" dirty="0" smtClean="0">
                <a:latin typeface="Belwe Bd BT" panose="02060903050305020504" pitchFamily="18" charset="0"/>
              </a:rPr>
              <a:t>bug</a:t>
            </a:r>
            <a:endParaRPr lang="id-ID" sz="2400" dirty="0" smtClean="0">
              <a:latin typeface="Belwe Bd BT" panose="020609030503050205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d-ID" sz="2400" dirty="0" smtClean="0">
              <a:latin typeface="Belwe Bd BT" panose="020609030503050205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sz="3200" dirty="0" smtClean="0">
                <a:latin typeface="Belwe Bd BT" panose="02060903050305020504" pitchFamily="18" charset="0"/>
              </a:rPr>
              <a:t>FAILURE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Belwe Bd BT" panose="02060903050305020504" pitchFamily="18" charset="0"/>
              </a:rPr>
              <a:t>Penyimpangan perangkat </a:t>
            </a:r>
            <a:r>
              <a:rPr lang="id-ID" sz="2400" dirty="0">
                <a:latin typeface="Belwe Bd BT" panose="02060903050305020504" pitchFamily="18" charset="0"/>
              </a:rPr>
              <a:t>lunak dari tujuannya. </a:t>
            </a:r>
            <a:endParaRPr lang="id-ID" sz="2400" dirty="0" smtClean="0">
              <a:latin typeface="Belwe Bd BT" panose="020609030503050205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Belwe Bd BT" panose="02060903050305020504" pitchFamily="18" charset="0"/>
              </a:rPr>
              <a:t>Jika </a:t>
            </a:r>
            <a:r>
              <a:rPr lang="id-ID" sz="2400" dirty="0">
                <a:latin typeface="Belwe Bd BT" panose="02060903050305020504" pitchFamily="18" charset="0"/>
              </a:rPr>
              <a:t>dalam keadaan tertentu </a:t>
            </a:r>
            <a:r>
              <a:rPr lang="id-ID" sz="2400" dirty="0" smtClean="0">
                <a:latin typeface="Belwe Bd BT" panose="02060903050305020504" pitchFamily="18" charset="0"/>
              </a:rPr>
              <a:t>‘defect' </a:t>
            </a:r>
            <a:r>
              <a:rPr lang="id-ID" sz="2400" dirty="0">
                <a:latin typeface="Belwe Bd BT" panose="02060903050305020504" pitchFamily="18" charset="0"/>
              </a:rPr>
              <a:t>ini dijalankan oleh penguji selama pengujian maka hasilnya menjadi 'Kegagalan' yang dikenal dengan software 'Failure'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5C04-383F-4490-AF87-AB5AAB3F591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www.brainybetty.com 2006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3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ERROR, FAULTS,</a:t>
            </a:r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30000"/>
          </a:blip>
          <a:srcRect/>
          <a:stretch>
            <a:fillRect/>
          </a:stretch>
        </p:blipFill>
        <p:spPr bwMode="auto">
          <a:xfrm>
            <a:off x="1" y="2709849"/>
            <a:ext cx="121793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30000"/>
          </a:blip>
          <a:srcRect/>
          <a:stretch>
            <a:fillRect/>
          </a:stretch>
        </p:blipFill>
        <p:spPr bwMode="auto">
          <a:xfrm>
            <a:off x="-1" y="4424361"/>
            <a:ext cx="12179301" cy="107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20000" contrast="30000"/>
          </a:blip>
          <a:srcRect/>
          <a:stretch>
            <a:fillRect/>
          </a:stretch>
        </p:blipFill>
        <p:spPr bwMode="auto">
          <a:xfrm>
            <a:off x="0" y="5924558"/>
            <a:ext cx="12216074" cy="27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ERROR, FAULTS,</a:t>
            </a:r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30000"/>
          </a:blip>
          <a:srcRect/>
          <a:stretch>
            <a:fillRect/>
          </a:stretch>
        </p:blipFill>
        <p:spPr bwMode="auto">
          <a:xfrm>
            <a:off x="-1" y="2709849"/>
            <a:ext cx="1218017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665714" y="6583461"/>
            <a:ext cx="10081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ERROR, FAULTS,</a:t>
            </a:r>
            <a:r>
              <a:rPr lang="id-ID" sz="6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dan </a:t>
            </a:r>
            <a:r>
              <a:rPr lang="id-ID" sz="6000" i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FAILURES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0"/>
          </a:blip>
          <a:srcRect/>
          <a:stretch>
            <a:fillRect/>
          </a:stretch>
        </p:blipFill>
        <p:spPr bwMode="auto">
          <a:xfrm>
            <a:off x="-1" y="2995601"/>
            <a:ext cx="1230844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423833"/>
            <a:ext cx="10644262" cy="1522413"/>
          </a:xfrm>
        </p:spPr>
        <p:txBody>
          <a:bodyPr/>
          <a:lstStyle/>
          <a:p>
            <a:r>
              <a:rPr lang="id-ID" sz="6000" dirty="0" smtClean="0">
                <a:solidFill>
                  <a:srgbClr val="0070C0"/>
                </a:solidFill>
                <a:latin typeface="Forte" pitchFamily="66" charset="0"/>
              </a:rPr>
              <a:t>The quetion is ....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4676" y="2281221"/>
            <a:ext cx="10501386" cy="6072230"/>
          </a:xfrm>
        </p:spPr>
        <p:txBody>
          <a:bodyPr/>
          <a:lstStyle/>
          <a:p>
            <a:pPr marL="636588" indent="-636588">
              <a:buFont typeface="Wingdings" pitchFamily="2" charset="2"/>
              <a:buChar char="Ø"/>
            </a:pPr>
            <a:r>
              <a:rPr lang="id-ID" sz="3600" dirty="0" smtClean="0"/>
              <a:t>Klasifikasi penyebab error pada software! </a:t>
            </a:r>
            <a:r>
              <a:rPr lang="id-ID" sz="3600" smtClean="0"/>
              <a:t>Jelaskan!</a:t>
            </a:r>
            <a:endParaRPr lang="id-ID" sz="3600" dirty="0" smtClean="0"/>
          </a:p>
          <a:p>
            <a:pPr marL="636588" indent="-636588">
              <a:buFont typeface="Wingdings" pitchFamily="2" charset="2"/>
              <a:buChar char="Ø"/>
            </a:pPr>
            <a:endParaRPr lang="id-ID" sz="3600" dirty="0" smtClean="0"/>
          </a:p>
          <a:p>
            <a:pPr marL="636588" indent="-636588">
              <a:buFont typeface="Wingdings" pitchFamily="2" charset="2"/>
              <a:buChar char="Ø"/>
            </a:pPr>
            <a:r>
              <a:rPr lang="id-ID" sz="3600" i="1" dirty="0" smtClean="0">
                <a:sym typeface="Wingdings" pitchFamily="2" charset="2"/>
              </a:rPr>
              <a:t>Maintenance software </a:t>
            </a:r>
            <a:r>
              <a:rPr lang="id-ID" sz="3600" dirty="0" smtClean="0">
                <a:sym typeface="Wingdings" pitchFamily="2" charset="2"/>
              </a:rPr>
              <a:t>merupakan servis yang ditawarkan para pengembang software. Kenapa?</a:t>
            </a:r>
            <a:endParaRPr lang="id-ID" sz="32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8924" y="2594855"/>
            <a:ext cx="10352405" cy="3901208"/>
          </a:xfrm>
        </p:spPr>
        <p:txBody>
          <a:bodyPr/>
          <a:lstStyle/>
          <a:p>
            <a:r>
              <a:rPr lang="id-ID" sz="9600" dirty="0" smtClean="0">
                <a:solidFill>
                  <a:srgbClr val="0070C0"/>
                </a:solidFill>
              </a:rPr>
              <a:t>SEE  YOU  NEXT CLASS</a:t>
            </a:r>
            <a:endParaRPr lang="en-US" sz="9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42" y="495271"/>
            <a:ext cx="9540452" cy="1357322"/>
          </a:xfrm>
        </p:spPr>
        <p:txBody>
          <a:bodyPr/>
          <a:lstStyle/>
          <a:p>
            <a:r>
              <a:rPr lang="id-ID" sz="6000" dirty="0" smtClean="0">
                <a:solidFill>
                  <a:srgbClr val="0070C0"/>
                </a:solidFill>
              </a:rPr>
              <a:t>KONTRAK    KULIAH</a:t>
            </a:r>
            <a:endParaRPr lang="id-ID" sz="6000" dirty="0">
              <a:solidFill>
                <a:srgbClr val="0070C0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874676" y="2424097"/>
          <a:ext cx="10501386" cy="5669573"/>
        </p:xfrm>
        <a:graphic>
          <a:graphicData uri="http://schemas.openxmlformats.org/drawingml/2006/table">
            <a:tbl>
              <a:tblPr/>
              <a:tblGrid>
                <a:gridCol w="4717337"/>
                <a:gridCol w="1712083"/>
                <a:gridCol w="1714512"/>
                <a:gridCol w="2357454"/>
              </a:tblGrid>
              <a:tr h="669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b="1" dirty="0">
                          <a:latin typeface="Arial"/>
                          <a:ea typeface="Calibri"/>
                          <a:cs typeface="Times New Roman"/>
                        </a:rPr>
                        <a:t>Nilai Angka</a:t>
                      </a:r>
                      <a:endParaRPr lang="id-ID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b="1" dirty="0">
                          <a:latin typeface="Arial"/>
                          <a:ea typeface="Calibri"/>
                          <a:cs typeface="Times New Roman"/>
                        </a:rPr>
                        <a:t>Huruf Mutu</a:t>
                      </a:r>
                      <a:endParaRPr lang="id-ID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b="1" dirty="0">
                          <a:latin typeface="Arial"/>
                          <a:ea typeface="Calibri"/>
                          <a:cs typeface="Times New Roman"/>
                        </a:rPr>
                        <a:t>Angka Mutu</a:t>
                      </a:r>
                      <a:endParaRPr lang="id-ID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b="1" dirty="0">
                          <a:latin typeface="Arial"/>
                          <a:ea typeface="Calibri"/>
                          <a:cs typeface="Times New Roman"/>
                        </a:rPr>
                        <a:t>Keterangan</a:t>
                      </a:r>
                      <a:endParaRPr lang="id-ID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80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Lulus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dirty="0" smtClean="0">
                          <a:latin typeface="Arial"/>
                          <a:ea typeface="Calibri"/>
                          <a:cs typeface="Times New Roman"/>
                        </a:rPr>
                        <a:t>74.9 &lt; Nilai </a:t>
                      </a:r>
                      <a:r>
                        <a:rPr lang="id-ID" sz="2800" dirty="0">
                          <a:latin typeface="Arial"/>
                          <a:ea typeface="Calibri"/>
                          <a:cs typeface="Times New Roman"/>
                        </a:rPr>
                        <a:t>≤ 79.9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B+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3.5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Lulus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69.9 &lt; Nilai ≤ 74,9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B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Lulus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dirty="0">
                          <a:latin typeface="Arial"/>
                          <a:ea typeface="Calibri"/>
                          <a:cs typeface="Times New Roman"/>
                        </a:rPr>
                        <a:t>64.9 </a:t>
                      </a:r>
                      <a:r>
                        <a:rPr lang="id-ID" sz="2800" dirty="0" smtClean="0">
                          <a:latin typeface="Arial"/>
                          <a:ea typeface="Calibri"/>
                          <a:cs typeface="Times New Roman"/>
                        </a:rPr>
                        <a:t>&lt; </a:t>
                      </a:r>
                      <a:r>
                        <a:rPr lang="id-ID" sz="2800" dirty="0">
                          <a:latin typeface="Arial"/>
                          <a:ea typeface="Calibri"/>
                          <a:cs typeface="Times New Roman"/>
                        </a:rPr>
                        <a:t>Nilai ≤ 69.9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C+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2.5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Lulus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59.9 &lt; Nilai ≤ 64.9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C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Lulus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49.9  &lt; Nilai ≤ 59.9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D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Lulus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dirty="0">
                          <a:latin typeface="Arial"/>
                          <a:ea typeface="Calibri"/>
                          <a:cs typeface="Times New Roman"/>
                        </a:rPr>
                        <a:t>            Nilai ≤ 49.9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E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id-ID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800" dirty="0">
                          <a:latin typeface="Arial"/>
                          <a:ea typeface="Calibri"/>
                          <a:cs typeface="Times New Roman"/>
                        </a:rPr>
                        <a:t>Tidak Lulus</a:t>
                      </a:r>
                      <a:endParaRPr lang="id-ID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5611-87C4-4ACF-86E3-5657D22E161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42" y="423833"/>
            <a:ext cx="9540452" cy="1357322"/>
          </a:xfrm>
        </p:spPr>
        <p:txBody>
          <a:bodyPr/>
          <a:lstStyle/>
          <a:p>
            <a:r>
              <a:rPr lang="id-ID" sz="6000" dirty="0" smtClean="0">
                <a:solidFill>
                  <a:srgbClr val="0070C0"/>
                </a:solidFill>
              </a:rPr>
              <a:t>KONTRAK    KULIAH</a:t>
            </a:r>
            <a:endParaRPr lang="id-ID" sz="6000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6114" y="2566973"/>
            <a:ext cx="10413828" cy="5500726"/>
          </a:xfrm>
        </p:spPr>
        <p:txBody>
          <a:bodyPr/>
          <a:lstStyle/>
          <a:p>
            <a:pPr marL="456709" lvl="1" indent="-456709">
              <a:buFont typeface="Harrington" pitchFamily="82" charset="0"/>
              <a:buChar char="–"/>
            </a:pP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Tom </a:t>
            </a:r>
            <a:r>
              <a:rPr lang="en-US" sz="3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Mens</a:t>
            </a: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Serge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Demeyer</a:t>
            </a:r>
            <a:r>
              <a:rPr lang="id-ID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</a:t>
            </a: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Evolution, Springer-</a:t>
            </a:r>
            <a:r>
              <a:rPr lang="id-ID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Verlag Berlin 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Heidelberg.</a:t>
            </a:r>
          </a:p>
          <a:p>
            <a:pPr marL="456709" lvl="1" indent="-456709">
              <a:buFont typeface="Harrington" pitchFamily="82" charset="0"/>
              <a:buChar char="–"/>
            </a:pP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Nina S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Godbole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2007, Software Quality Assurance , Principles and Practices, Alpha Science</a:t>
            </a:r>
          </a:p>
          <a:p>
            <a:pPr marL="456709" lvl="1" indent="-456709">
              <a:buFont typeface="Harrington" pitchFamily="82" charset="0"/>
              <a:buChar char="–"/>
            </a:pP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Daniel Galin, 2004, 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Quality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Assurance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 theory to implementation</a:t>
            </a:r>
            <a:r>
              <a:rPr lang="id-ID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Pearson-Addison Wesley.</a:t>
            </a:r>
            <a:endParaRPr lang="id-ID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5611-87C4-4ACF-86E3-5657D22E161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10" y="3638543"/>
            <a:ext cx="11072890" cy="1357322"/>
          </a:xfrm>
        </p:spPr>
        <p:txBody>
          <a:bodyPr>
            <a:normAutofit fontScale="90000"/>
          </a:bodyPr>
          <a:lstStyle/>
          <a:p>
            <a:r>
              <a:rPr lang="id-ID" sz="8800" dirty="0" smtClean="0">
                <a:solidFill>
                  <a:srgbClr val="0070C0"/>
                </a:solidFill>
                <a:latin typeface="Forte" pitchFamily="66" charset="0"/>
              </a:rPr>
              <a:t>THE  SOFTWARE  QUALITY CHALLENGE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304" y="66643"/>
            <a:ext cx="9540452" cy="1522413"/>
          </a:xfrm>
        </p:spPr>
        <p:txBody>
          <a:bodyPr/>
          <a:lstStyle/>
          <a:p>
            <a:r>
              <a:rPr lang="id-ID" sz="6000" spc="3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Kualitas </a:t>
            </a:r>
            <a:r>
              <a:rPr lang="id-ID" sz="6000" i="1" spc="3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</a:t>
            </a:r>
            <a:endParaRPr lang="id-ID" sz="6000" i="1" spc="3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86" y="3069204"/>
            <a:ext cx="11072890" cy="4810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b="1" dirty="0" smtClean="0"/>
              <a:t>Kesesuaian persyaratan fungsional dan kinerja yang dinyatakan secara eksplisit, standar pengembangan sistem yang didokumentasikan secara eksplisit, dan karakteristik implisit yang diharapkan dari semua software yang dikembangkan secara profesional.</a:t>
            </a:r>
          </a:p>
          <a:p>
            <a:pPr marL="0" lvl="0" indent="0" algn="r">
              <a:buNone/>
            </a:pPr>
            <a:r>
              <a:rPr lang="id-ID" sz="3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Pressman </a:t>
            </a:r>
            <a:r>
              <a:rPr lang="id-ID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id-ID" sz="4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id-ID" sz="2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04" y="495271"/>
            <a:ext cx="9540452" cy="1522413"/>
          </a:xfrm>
        </p:spPr>
        <p:txBody>
          <a:bodyPr>
            <a:normAutofit fontScale="90000"/>
          </a:bodyPr>
          <a:lstStyle/>
          <a:p>
            <a:r>
              <a:rPr lang="id-ID" sz="6000" dirty="0" smtClean="0">
                <a:solidFill>
                  <a:srgbClr val="0070C0"/>
                </a:solidFill>
                <a:latin typeface="Forte" pitchFamily="66" charset="0"/>
              </a:rPr>
              <a:t>THE  SOFTWARE  QUALITY CHALLENGE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8990" y="3138477"/>
            <a:ext cx="9929882" cy="4524649"/>
          </a:xfrm>
        </p:spPr>
        <p:txBody>
          <a:bodyPr>
            <a:normAutofit/>
          </a:bodyPr>
          <a:lstStyle/>
          <a:p>
            <a:pPr marL="636588" indent="-636588">
              <a:buFont typeface="Wingdings" pitchFamily="2" charset="2"/>
              <a:buChar char="Ø"/>
            </a:pPr>
            <a:r>
              <a:rPr lang="id-ID" sz="3600" b="1" dirty="0" smtClean="0"/>
              <a:t>Keunikan proses pengembangan </a:t>
            </a:r>
            <a:r>
              <a:rPr lang="id-ID" sz="3600" b="1" i="1" dirty="0" smtClean="0"/>
              <a:t>software</a:t>
            </a:r>
            <a:r>
              <a:rPr lang="id-ID" sz="3600" b="1" dirty="0" smtClean="0"/>
              <a:t>.</a:t>
            </a:r>
          </a:p>
          <a:p>
            <a:pPr marL="636588" indent="-636588">
              <a:buFont typeface="Wingdings" pitchFamily="2" charset="2"/>
              <a:buChar char="Ø"/>
            </a:pPr>
            <a:r>
              <a:rPr lang="id-ID" sz="3600" b="1" dirty="0" smtClean="0"/>
              <a:t>SQA (</a:t>
            </a:r>
            <a:r>
              <a:rPr lang="id-ID" sz="3600" b="1" i="1" dirty="0" smtClean="0"/>
              <a:t>Software Quality Assurance</a:t>
            </a:r>
            <a:r>
              <a:rPr lang="id-ID" sz="3600" b="1" dirty="0" smtClean="0"/>
              <a:t>)</a:t>
            </a:r>
            <a:endParaRPr lang="id-ID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352395"/>
            <a:ext cx="10715700" cy="1522413"/>
          </a:xfrm>
        </p:spPr>
        <p:txBody>
          <a:bodyPr>
            <a:normAutofit fontScale="90000"/>
          </a:bodyPr>
          <a:lstStyle/>
          <a:p>
            <a:r>
              <a:rPr lang="id-ID" sz="5400" dirty="0" smtClean="0">
                <a:solidFill>
                  <a:srgbClr val="0070C0"/>
                </a:solidFill>
                <a:latin typeface="Forte" pitchFamily="66" charset="0"/>
              </a:rPr>
              <a:t>Keunikan Proses Pengembangan Software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rcRect l="20645" t="18063" r="10372" b="17033"/>
          <a:stretch>
            <a:fillRect/>
          </a:stretch>
        </p:blipFill>
        <p:spPr bwMode="auto">
          <a:xfrm>
            <a:off x="303172" y="2066907"/>
            <a:ext cx="11733252" cy="68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79300" cy="9134475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00" y="352395"/>
            <a:ext cx="10715700" cy="1522413"/>
          </a:xfrm>
        </p:spPr>
        <p:txBody>
          <a:bodyPr>
            <a:normAutofit fontScale="90000"/>
          </a:bodyPr>
          <a:lstStyle/>
          <a:p>
            <a:r>
              <a:rPr lang="id-ID" sz="5400" dirty="0" smtClean="0">
                <a:solidFill>
                  <a:srgbClr val="0070C0"/>
                </a:solidFill>
                <a:latin typeface="Forte" pitchFamily="66" charset="0"/>
              </a:rPr>
              <a:t>Keunikan Proses Pengembangan Software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1541044"/>
              </p:ext>
            </p:extLst>
          </p:nvPr>
        </p:nvGraphicFramePr>
        <p:xfrm>
          <a:off x="303172" y="2046957"/>
          <a:ext cx="11644393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110"/>
                <a:gridCol w="4669690"/>
                <a:gridCol w="450059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3200" dirty="0" smtClean="0">
                          <a:solidFill>
                            <a:schemeClr val="bg1"/>
                          </a:solidFill>
                        </a:rPr>
                        <a:t>Karakteristik </a:t>
                      </a:r>
                      <a:endParaRPr lang="id-ID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200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  <a:endParaRPr lang="id-ID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200" dirty="0" smtClean="0">
                          <a:solidFill>
                            <a:schemeClr val="bg1"/>
                          </a:solidFill>
                        </a:rPr>
                        <a:t>Produk Industri</a:t>
                      </a:r>
                      <a:endParaRPr lang="id-ID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Kompleksitas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Biasanya, produk memiliki kompleksitas tinggi yang memungkinkan opsi operasional yang sangat banyak.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Tingkat kompleksitas lebih rendah, opsi operasionalnya paling</a:t>
                      </a:r>
                      <a:r>
                        <a:rPr lang="id-ID" sz="2800" baseline="0" dirty="0" smtClean="0">
                          <a:solidFill>
                            <a:schemeClr val="tx1"/>
                          </a:solidFill>
                        </a:rPr>
                        <a:t> banyak hanya beberapa ribu opsi.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Visibilitas 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Invisible, </a:t>
                      </a:r>
                    </a:p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Deteksi kerusakan sulit dilakukan melalui</a:t>
                      </a:r>
                      <a:r>
                        <a:rPr lang="id-ID" sz="2800" baseline="0" dirty="0" smtClean="0">
                          <a:solidFill>
                            <a:schemeClr val="tx1"/>
                          </a:solidFill>
                        </a:rPr>
                        <a:t> penglihatan.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Visible, </a:t>
                      </a:r>
                    </a:p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deteksi kerusakan dapat dilihat</a:t>
                      </a:r>
                      <a:r>
                        <a:rPr lang="id-ID" sz="2800" baseline="0" dirty="0" smtClean="0">
                          <a:solidFill>
                            <a:schemeClr val="tx1"/>
                          </a:solidFill>
                        </a:rPr>
                        <a:t> secara langsung.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Proses produksi dan pengembangan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Kesempatan untuk mendeteksi kerusakan hanya pada 1 fase (fase pengembangan produk).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>
                          <a:solidFill>
                            <a:schemeClr val="tx1"/>
                          </a:solidFill>
                        </a:rPr>
                        <a:t>Kemampuan untuk mendeteksi kerusakan</a:t>
                      </a:r>
                      <a:r>
                        <a:rPr lang="id-ID" sz="2800" baseline="0" dirty="0" smtClean="0">
                          <a:solidFill>
                            <a:schemeClr val="tx1"/>
                          </a:solidFill>
                        </a:rPr>
                        <a:t> ada pada semua fase (pengembangan produk, perencanaan produksi produk, </a:t>
                      </a:r>
                      <a:r>
                        <a:rPr lang="id-ID" sz="2800" i="1" baseline="0" dirty="0" smtClean="0">
                          <a:solidFill>
                            <a:schemeClr val="tx1"/>
                          </a:solidFill>
                        </a:rPr>
                        <a:t>manufacturing</a:t>
                      </a:r>
                      <a:r>
                        <a:rPr lang="id-ID" sz="2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d-ID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620</TotalTime>
  <Words>754</Words>
  <Application>Microsoft Office PowerPoint</Application>
  <PresentationFormat>Ledger Paper (11x17 in)</PresentationFormat>
  <Paragraphs>139</Paragraphs>
  <Slides>28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Feathered</vt:lpstr>
      <vt:lpstr>Evolusi, Proses dan Kualitas Perangkat Lunak </vt:lpstr>
      <vt:lpstr>KONTRAK    KULIAH</vt:lpstr>
      <vt:lpstr>KONTRAK    KULIAH</vt:lpstr>
      <vt:lpstr>KONTRAK    KULIAH</vt:lpstr>
      <vt:lpstr>THE  SOFTWARE  QUALITY CHALLENGE</vt:lpstr>
      <vt:lpstr>Kualitas Software</vt:lpstr>
      <vt:lpstr>THE  SOFTWARE  QUALITY CHALLENGE</vt:lpstr>
      <vt:lpstr>Keunikan Proses Pengembangan Software</vt:lpstr>
      <vt:lpstr>Keunikan Proses Pengembangan Software</vt:lpstr>
      <vt:lpstr>Siapa yang membangun Software ???</vt:lpstr>
      <vt:lpstr>Slide 11</vt:lpstr>
      <vt:lpstr>SQA</vt:lpstr>
      <vt:lpstr>SQA</vt:lpstr>
      <vt:lpstr>SQA</vt:lpstr>
      <vt:lpstr>Ciri Utama Lingkungan Pengembangan&amp; pemeliharaan Software</vt:lpstr>
      <vt:lpstr>Apa itu  SOFTWARE ???</vt:lpstr>
      <vt:lpstr>SOFTWARE</vt:lpstr>
      <vt:lpstr>Software ERROR, FAULTS, dan FAILURES</vt:lpstr>
      <vt:lpstr>Slide 19</vt:lpstr>
      <vt:lpstr>ERROR, FAULTS, dan FAILURES</vt:lpstr>
      <vt:lpstr>Software ERROR, FAULTS, dan FAILURES</vt:lpstr>
      <vt:lpstr>Software ERROR, FAULTS, dan FAILURES</vt:lpstr>
      <vt:lpstr>Slide 23</vt:lpstr>
      <vt:lpstr>Software ERROR, FAULTS, dan FAILURES</vt:lpstr>
      <vt:lpstr>Software ERROR, FAULTS, dan FAILURES</vt:lpstr>
      <vt:lpstr>Software ERROR, FAULTS, dan FAILURES</vt:lpstr>
      <vt:lpstr>The quetion is ....</vt:lpstr>
      <vt:lpstr>SEE  YOU  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Evolusi, Proses dan Kualitas Perangkat Lunak</dc:title>
  <dc:creator>acer</dc:creator>
  <cp:lastModifiedBy>yunda</cp:lastModifiedBy>
  <cp:revision>65</cp:revision>
  <dcterms:created xsi:type="dcterms:W3CDTF">2017-03-05T10:24:32Z</dcterms:created>
  <dcterms:modified xsi:type="dcterms:W3CDTF">2018-03-07T06:08:31Z</dcterms:modified>
</cp:coreProperties>
</file>