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45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031E-F39D-3995-12DB-E609B9531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B9E35-AED5-8EF8-7A07-2F6914ED5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8BE1-0AE0-E343-C90B-D6F5A3C9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5CD6-F43D-7A32-20DE-71FA8497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0C06-A181-342A-DB03-79E2E028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78F9-C663-B20D-CCDB-372BFEB9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84AF0-CB81-C506-C892-E5F61231F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DAEE-AC9C-AAF6-8A8E-9BE2CF99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9770-F893-ADAA-C3EA-17881889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D95A6-56EF-F4AC-B059-DF04337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5A0AD-42B5-FAEB-8235-B9F108529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964DC-4034-0186-402C-41A94FAB4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6891-BFB7-C5FF-6FC9-8A7BD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EE64-F1D9-82F6-AA8D-17D815ED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817E-3D3C-4460-7DF6-DDF09F64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C959-49E3-59A3-1FFA-F502C3CC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D651-F704-16DF-7E29-C1064E3E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D970-FE1D-4427-92DD-FFCD1F04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F6DF-3B5E-5243-2608-900A756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8580-0C99-29AF-0FBE-F00179B2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EF0-0433-BC32-A1E0-508DCCD3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3E2F-409C-1F6F-745B-7825A48A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A311-C5EA-D439-E041-74CBD44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1CEC-8947-089D-4F1B-4253181E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A322-7656-CC8E-C6E4-1D3462F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8A6D-EE1C-E757-65CB-7DAF1FE7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C7D4-0B1C-B34E-440D-F900CEA4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DDD3-E71B-E8BF-2EBF-8B843B29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BD50E-2AF2-C4E1-DC2C-72BD1FC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A7E4-D752-C0BF-1F6E-A64D1CA9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2F927-A352-7AC7-621A-07D03D56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9952-30D9-5D0F-AFE1-DA35BEC4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0DB4-6BDF-6952-C745-917CFBA9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349B-320E-5F08-254A-33D603DC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BE79C-363A-69CE-9749-D4F87298F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818C1-118E-481F-563A-167A1C1D1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F89A2-8C6B-AB2C-D4ED-526DCA00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FC6A6-43F4-9F96-BCA4-92AF2E3E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5821F-9375-09BC-8E55-D234D3E0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CCC4-F718-1760-E621-8DC6DEBA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6E92A-EBC6-72E6-763F-82CD8E7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3BF3D-F483-8707-A8C8-48C0CE55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A170-B1D6-ADF5-917C-98F119C5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C950-416D-3A12-79F7-987388A1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AB0A7-23C2-34D8-4A60-FD40424E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6347F-6397-2D1B-C03F-A88F44D4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E26B-8A2B-BF1A-DC98-5B4BF1FF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AFF8-79ED-D252-6F1B-36FC6CF3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FC256-C525-596C-06AA-9BC17712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2452D-561F-3162-A8B8-1172447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F3402-E9C9-AE14-6B77-AE3DA62A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D8F6-E73A-D5DB-9969-AEB79E94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3590-AB9E-464B-CEF7-1F3B9C4C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18C33-5BA1-4F25-D4D8-6FB324B1A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96B2A-3E20-B44C-513C-4040DC97B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A14B2-52FF-B6D7-11CE-347C5674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C577-ACB1-72CD-3B6D-188C7F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48CE-563B-E9B0-7611-9B9E4EEF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19751-3784-E334-D747-9FCBE1C9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1D16-83AE-E114-A1F3-091CFA55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D318-5FC0-6DB8-1700-CE9AFFF1D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F9B2-680B-4ADD-84C5-5D158C65FC4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9AF3-3A8A-E81A-855C-D57E9B636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E8DF-F709-7047-0A2C-43F33C76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AE12-EF9C-4FCF-BCB3-7AB9AF38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composition-api" TargetMode="External"/><Relationship Id="rId2" Type="http://schemas.openxmlformats.org/officeDocument/2006/relationships/hyperlink" Target="https://github.com/vuejs/pinia/commit/06aeef54e2cad66696063c62829dac74e15fd19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DFE56-7C7A-0635-ABA6-9943DEDC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41E2860-401E-AE14-3119-F9D4B96F92F3}"/>
              </a:ext>
            </a:extLst>
          </p:cNvPr>
          <p:cNvSpPr/>
          <p:nvPr/>
        </p:nvSpPr>
        <p:spPr>
          <a:xfrm>
            <a:off x="123274" y="166256"/>
            <a:ext cx="684248" cy="706887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014BE4-C0BF-5C29-6336-C66C3170A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87" y="61005"/>
            <a:ext cx="1009969" cy="917388"/>
          </a:xfrm>
          <a:prstGeom prst="rect">
            <a:avLst/>
          </a:prstGeo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6940AAFC-CEF6-4C1C-0442-F840AC901C29}"/>
              </a:ext>
            </a:extLst>
          </p:cNvPr>
          <p:cNvSpPr/>
          <p:nvPr/>
        </p:nvSpPr>
        <p:spPr>
          <a:xfrm>
            <a:off x="8619507" y="5928757"/>
            <a:ext cx="3018312" cy="567045"/>
          </a:xfrm>
          <a:prstGeom prst="parallelogram">
            <a:avLst/>
          </a:prstGeom>
          <a:solidFill>
            <a:srgbClr val="00CC66"/>
          </a:solidFill>
          <a:ln>
            <a:solidFill>
              <a:srgbClr val="1AA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DE234-F158-A13D-6024-DCFEDB3EAA54}"/>
              </a:ext>
            </a:extLst>
          </p:cNvPr>
          <p:cNvSpPr txBox="1"/>
          <p:nvPr/>
        </p:nvSpPr>
        <p:spPr>
          <a:xfrm>
            <a:off x="9390376" y="6011673"/>
            <a:ext cx="179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Group-6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4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95D26-E296-0842-086B-E720C2A1CBA0}"/>
              </a:ext>
            </a:extLst>
          </p:cNvPr>
          <p:cNvSpPr txBox="1"/>
          <p:nvPr/>
        </p:nvSpPr>
        <p:spPr>
          <a:xfrm>
            <a:off x="339559" y="1037064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Option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E163C-F500-C919-E053-AB1E5742C3C8}"/>
              </a:ext>
            </a:extLst>
          </p:cNvPr>
          <p:cNvSpPr txBox="1"/>
          <p:nvPr/>
        </p:nvSpPr>
        <p:spPr>
          <a:xfrm>
            <a:off x="495676" y="1667338"/>
            <a:ext cx="10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r>
              <a:rPr lang="en-US" sz="2400" dirty="0">
                <a:latin typeface="Calibri (Body)"/>
              </a:rPr>
              <a:t>A function that returns the initial reactive state for the component instance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4B132-B69C-B0B5-532B-62547F30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28912"/>
            <a:ext cx="10970949" cy="28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95D26-E296-0842-086B-E720C2A1CBA0}"/>
              </a:ext>
            </a:extLst>
          </p:cNvPr>
          <p:cNvSpPr txBox="1"/>
          <p:nvPr/>
        </p:nvSpPr>
        <p:spPr>
          <a:xfrm>
            <a:off x="339558" y="1037064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template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Option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E163C-F500-C919-E053-AB1E5742C3C8}"/>
              </a:ext>
            </a:extLst>
          </p:cNvPr>
          <p:cNvSpPr txBox="1"/>
          <p:nvPr/>
        </p:nvSpPr>
        <p:spPr>
          <a:xfrm>
            <a:off x="857437" y="1688982"/>
            <a:ext cx="10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A string template for the component.</a:t>
            </a: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D7F8C-541A-29E8-04DE-B1BCCD86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65" y="2889310"/>
            <a:ext cx="10477124" cy="16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7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95D26-E296-0842-086B-E720C2A1CBA0}"/>
              </a:ext>
            </a:extLst>
          </p:cNvPr>
          <p:cNvSpPr txBox="1"/>
          <p:nvPr/>
        </p:nvSpPr>
        <p:spPr>
          <a:xfrm>
            <a:off x="339558" y="1037064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Lifecycle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Option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E163C-F500-C919-E053-AB1E5742C3C8}"/>
              </a:ext>
            </a:extLst>
          </p:cNvPr>
          <p:cNvSpPr txBox="1"/>
          <p:nvPr/>
        </p:nvSpPr>
        <p:spPr>
          <a:xfrm>
            <a:off x="857437" y="1821894"/>
            <a:ext cx="10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</a:rPr>
              <a:t>#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beforeCreate</a:t>
            </a: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	Called when the instance is initialized.</a:t>
            </a:r>
            <a:endParaRPr lang="en-US" sz="2400" dirty="0"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8FD7F-DA82-274D-02B0-9CCFCCAD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58" y="3014662"/>
            <a:ext cx="10258582" cy="15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6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95D26-E296-0842-086B-E720C2A1CBA0}"/>
              </a:ext>
            </a:extLst>
          </p:cNvPr>
          <p:cNvSpPr txBox="1"/>
          <p:nvPr/>
        </p:nvSpPr>
        <p:spPr>
          <a:xfrm>
            <a:off x="339558" y="1037064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Composition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Option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E163C-F500-C919-E053-AB1E5742C3C8}"/>
              </a:ext>
            </a:extLst>
          </p:cNvPr>
          <p:cNvSpPr txBox="1"/>
          <p:nvPr/>
        </p:nvSpPr>
        <p:spPr>
          <a:xfrm>
            <a:off x="857437" y="1821894"/>
            <a:ext cx="10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</a:rPr>
              <a:t>#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provide</a:t>
            </a: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	Provide values that can be injected by descendent components.</a:t>
            </a: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80772-F371-8C2A-3E46-F162F907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28" y="3009900"/>
            <a:ext cx="10489571" cy="16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95D26-E296-0842-086B-E720C2A1CBA0}"/>
              </a:ext>
            </a:extLst>
          </p:cNvPr>
          <p:cNvSpPr txBox="1"/>
          <p:nvPr/>
        </p:nvSpPr>
        <p:spPr>
          <a:xfrm>
            <a:off x="339558" y="1037064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 err="1">
                <a:solidFill>
                  <a:srgbClr val="213547"/>
                </a:solidFill>
                <a:effectLst/>
                <a:latin typeface="Inter"/>
              </a:rPr>
              <a:t>Misc</a:t>
            </a:r>
            <a:endParaRPr lang="en-US" sz="2400" b="1" i="0" dirty="0">
              <a:solidFill>
                <a:srgbClr val="213547"/>
              </a:solidFill>
              <a:effectLst/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Option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E163C-F500-C919-E053-AB1E5742C3C8}"/>
              </a:ext>
            </a:extLst>
          </p:cNvPr>
          <p:cNvSpPr txBox="1"/>
          <p:nvPr/>
        </p:nvSpPr>
        <p:spPr>
          <a:xfrm>
            <a:off x="857437" y="1821894"/>
            <a:ext cx="10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</a:rPr>
              <a:t># 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name</a:t>
            </a: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	Explicitly declare a display name for the component..</a:t>
            </a:r>
            <a:endParaRPr lang="en-US" sz="2400" dirty="0"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74917-8B7B-AB09-2BF3-F592EF3B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92" y="3228289"/>
            <a:ext cx="10088122" cy="14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6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Composition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C16D-BE95-BCA8-29CC-DE72346F894F}"/>
              </a:ext>
            </a:extLst>
          </p:cNvPr>
          <p:cNvSpPr txBox="1"/>
          <p:nvPr/>
        </p:nvSpPr>
        <p:spPr>
          <a:xfrm>
            <a:off x="339558" y="621565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setup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E42F4-82FA-3DE7-6DCE-7670EBB3621B}"/>
              </a:ext>
            </a:extLst>
          </p:cNvPr>
          <p:cNvSpPr txBox="1"/>
          <p:nvPr/>
        </p:nvSpPr>
        <p:spPr>
          <a:xfrm>
            <a:off x="857437" y="1445656"/>
            <a:ext cx="1047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</a:rPr>
              <a:t># 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Composition API: setup()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67062-E294-6E49-EFBA-33A0205E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06" y="1907321"/>
            <a:ext cx="5679833" cy="48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0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Composition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C16D-BE95-BCA8-29CC-DE72346F894F}"/>
              </a:ext>
            </a:extLst>
          </p:cNvPr>
          <p:cNvSpPr txBox="1"/>
          <p:nvPr/>
        </p:nvSpPr>
        <p:spPr>
          <a:xfrm>
            <a:off x="339558" y="621565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E42F4-82FA-3DE7-6DCE-7670EBB3621B}"/>
              </a:ext>
            </a:extLst>
          </p:cNvPr>
          <p:cNvSpPr txBox="1"/>
          <p:nvPr/>
        </p:nvSpPr>
        <p:spPr>
          <a:xfrm>
            <a:off x="857437" y="1445656"/>
            <a:ext cx="1047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</a:rPr>
              <a:t># 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ref()</a:t>
            </a: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Takes an inner value and returns a reactive and mutable ref object, which has a single property .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value</a:t>
            </a:r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 that points to the inner value.</a:t>
            </a:r>
            <a:endParaRPr lang="en-US" sz="2400" b="1" i="0" dirty="0">
              <a:solidFill>
                <a:srgbClr val="213547"/>
              </a:solidFill>
              <a:effectLst/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55233-D8D1-FC28-DB24-5C7B9791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37" y="3260644"/>
            <a:ext cx="10588832" cy="24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3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Composition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C16D-BE95-BCA8-29CC-DE72346F894F}"/>
              </a:ext>
            </a:extLst>
          </p:cNvPr>
          <p:cNvSpPr txBox="1"/>
          <p:nvPr/>
        </p:nvSpPr>
        <p:spPr>
          <a:xfrm>
            <a:off x="339558" y="621565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Utilities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E42F4-82FA-3DE7-6DCE-7670EBB3621B}"/>
              </a:ext>
            </a:extLst>
          </p:cNvPr>
          <p:cNvSpPr txBox="1"/>
          <p:nvPr/>
        </p:nvSpPr>
        <p:spPr>
          <a:xfrm>
            <a:off x="857436" y="3494457"/>
            <a:ext cx="10829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</a:rPr>
              <a:t># </a:t>
            </a:r>
            <a:r>
              <a:rPr lang="en-US" sz="2400" b="1" dirty="0" err="1">
                <a:latin typeface="Calibri (Body)"/>
              </a:rPr>
              <a:t>unr</a:t>
            </a:r>
            <a:r>
              <a:rPr lang="en-US" sz="2400" b="1" i="0" dirty="0" err="1">
                <a:solidFill>
                  <a:srgbClr val="213547"/>
                </a:solidFill>
                <a:effectLst/>
                <a:latin typeface="Inter"/>
              </a:rPr>
              <a:t>ef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()</a:t>
            </a: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	Returns the inner value if the argument is a ref, otherwise return the 	argument itself. This is a sugar function for </a:t>
            </a:r>
            <a:r>
              <a:rPr lang="nn-NO" sz="2400" b="1" i="0" dirty="0">
                <a:solidFill>
                  <a:srgbClr val="213547"/>
                </a:solidFill>
                <a:effectLst/>
                <a:latin typeface="Inter"/>
              </a:rPr>
              <a:t>val = isRef(val) ? val.value : val</a:t>
            </a:r>
            <a:endParaRPr lang="en-US" sz="2400" b="1" i="0" dirty="0">
              <a:solidFill>
                <a:srgbClr val="213547"/>
              </a:solidFill>
              <a:effectLst/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BA254-FDF9-F33C-C0B4-3793BA47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37" y="2598003"/>
            <a:ext cx="10221184" cy="794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381A0-19E2-9D30-5B6F-A055DAAE7101}"/>
              </a:ext>
            </a:extLst>
          </p:cNvPr>
          <p:cNvSpPr txBox="1"/>
          <p:nvPr/>
        </p:nvSpPr>
        <p:spPr>
          <a:xfrm>
            <a:off x="857437" y="1507868"/>
            <a:ext cx="10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(Body)"/>
              </a:rPr>
              <a:t># </a:t>
            </a:r>
            <a:r>
              <a:rPr lang="en-US" sz="2400" b="1" dirty="0" err="1">
                <a:latin typeface="Calibri (Body)"/>
              </a:rPr>
              <a:t>is</a:t>
            </a:r>
            <a:r>
              <a:rPr lang="en-US" sz="2400" b="1" dirty="0" err="1">
                <a:solidFill>
                  <a:srgbClr val="213547"/>
                </a:solidFill>
                <a:latin typeface="Inter"/>
              </a:rPr>
              <a:t>R</a:t>
            </a:r>
            <a:r>
              <a:rPr lang="en-US" sz="2400" b="1" i="0" dirty="0" err="1">
                <a:solidFill>
                  <a:srgbClr val="213547"/>
                </a:solidFill>
                <a:effectLst/>
                <a:latin typeface="Inter"/>
              </a:rPr>
              <a:t>ef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()</a:t>
            </a: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	Checks if a value is a ref object.</a:t>
            </a:r>
            <a:endParaRPr lang="en-US" sz="2400" b="1" i="0" dirty="0">
              <a:solidFill>
                <a:srgbClr val="213547"/>
              </a:solidFill>
              <a:effectLst/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E54965-ABE8-78D4-6D58-568111B11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25" y="4817896"/>
            <a:ext cx="9055561" cy="8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2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Composition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C16D-BE95-BCA8-29CC-DE72346F894F}"/>
              </a:ext>
            </a:extLst>
          </p:cNvPr>
          <p:cNvSpPr txBox="1"/>
          <p:nvPr/>
        </p:nvSpPr>
        <p:spPr>
          <a:xfrm>
            <a:off x="339558" y="621565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Reactivity API: Advanced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381A0-19E2-9D30-5B6F-A055DAAE7101}"/>
              </a:ext>
            </a:extLst>
          </p:cNvPr>
          <p:cNvSpPr txBox="1"/>
          <p:nvPr/>
        </p:nvSpPr>
        <p:spPr>
          <a:xfrm>
            <a:off x="857437" y="1507868"/>
            <a:ext cx="10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Calibri (Body)"/>
              </a:rPr>
              <a:t># </a:t>
            </a:r>
            <a:r>
              <a:rPr lang="en-US" sz="2400" b="1" i="0" dirty="0" err="1">
                <a:solidFill>
                  <a:srgbClr val="213547"/>
                </a:solidFill>
                <a:effectLst/>
                <a:latin typeface="Inter"/>
              </a:rPr>
              <a:t>shallowRef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()</a:t>
            </a: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	Shallow version of ref()</a:t>
            </a:r>
            <a:endParaRPr lang="en-US" sz="2400" b="1" i="0" dirty="0">
              <a:solidFill>
                <a:srgbClr val="213547"/>
              </a:solidFill>
              <a:effectLst/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95D87-A487-A580-6EDB-B80883A6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4" y="3015736"/>
            <a:ext cx="10366883" cy="23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Composition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C16D-BE95-BCA8-29CC-DE72346F894F}"/>
              </a:ext>
            </a:extLst>
          </p:cNvPr>
          <p:cNvSpPr txBox="1"/>
          <p:nvPr/>
        </p:nvSpPr>
        <p:spPr>
          <a:xfrm>
            <a:off x="339558" y="569268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Dependency injection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381A0-19E2-9D30-5B6F-A055DAAE7101}"/>
              </a:ext>
            </a:extLst>
          </p:cNvPr>
          <p:cNvSpPr txBox="1"/>
          <p:nvPr/>
        </p:nvSpPr>
        <p:spPr>
          <a:xfrm>
            <a:off x="857437" y="1507868"/>
            <a:ext cx="10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Calibri (Body)"/>
              </a:rPr>
              <a:t># 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provide()</a:t>
            </a: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	Provides a value that can be injected by descendent components.</a:t>
            </a:r>
            <a:endParaRPr lang="en-US" sz="2400" b="1" i="0" dirty="0">
              <a:solidFill>
                <a:srgbClr val="213547"/>
              </a:solidFill>
              <a:effectLst/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C8637-FCC0-AD48-5F33-E12C8C79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37" y="2920864"/>
            <a:ext cx="10814668" cy="10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445631-2457-5AEE-6A4C-A9541B29F041}"/>
              </a:ext>
            </a:extLst>
          </p:cNvPr>
          <p:cNvSpPr/>
          <p:nvPr/>
        </p:nvSpPr>
        <p:spPr>
          <a:xfrm>
            <a:off x="0" y="0"/>
            <a:ext cx="1721923" cy="6858000"/>
          </a:xfrm>
          <a:prstGeom prst="rect">
            <a:avLst/>
          </a:prstGeom>
          <a:solidFill>
            <a:srgbClr val="1AA4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0CC43-51E1-2887-16C5-5BF3607A390F}"/>
              </a:ext>
            </a:extLst>
          </p:cNvPr>
          <p:cNvSpPr txBox="1"/>
          <p:nvPr/>
        </p:nvSpPr>
        <p:spPr>
          <a:xfrm>
            <a:off x="636686" y="1431879"/>
            <a:ext cx="44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G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D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2B2D8-7DF2-42B5-303C-7ED0220A13B3}"/>
              </a:ext>
            </a:extLst>
          </p:cNvPr>
          <p:cNvSpPr txBox="1"/>
          <p:nvPr/>
        </p:nvSpPr>
        <p:spPr>
          <a:xfrm>
            <a:off x="4991958" y="1582340"/>
            <a:ext cx="3821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  Vue + </a:t>
            </a:r>
            <a:r>
              <a:rPr lang="en-US" sz="2400" b="1" dirty="0" err="1"/>
              <a:t>Vite</a:t>
            </a: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  Vue + Option API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  Vue + Composition API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  Vue + Pania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  Vue + Tailwind </a:t>
            </a:r>
            <a:r>
              <a:rPr lang="en-US" sz="2400" b="1" dirty="0" err="1"/>
              <a:t>Css</a:t>
            </a:r>
            <a:endParaRPr lang="en-US" sz="2400" b="1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B0FCD9-81CC-F8F1-197D-58ABDFCF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99" y="118752"/>
            <a:ext cx="667499" cy="6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9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B4C76-70AE-8FDC-2589-0E254503DE74}"/>
              </a:ext>
            </a:extLst>
          </p:cNvPr>
          <p:cNvSpPr txBox="1"/>
          <p:nvPr/>
        </p:nvSpPr>
        <p:spPr>
          <a:xfrm>
            <a:off x="5379911" y="0"/>
            <a:ext cx="384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 (Body)"/>
              </a:rPr>
              <a:t>Vue Composition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C16D-BE95-BCA8-29CC-DE72346F894F}"/>
              </a:ext>
            </a:extLst>
          </p:cNvPr>
          <p:cNvSpPr txBox="1"/>
          <p:nvPr/>
        </p:nvSpPr>
        <p:spPr>
          <a:xfrm>
            <a:off x="339558" y="569268"/>
            <a:ext cx="575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Lifecycle H</a:t>
            </a:r>
            <a:r>
              <a:rPr lang="en-US" sz="2400" b="1" dirty="0">
                <a:solidFill>
                  <a:srgbClr val="213547"/>
                </a:solidFill>
                <a:latin typeface="Inter"/>
              </a:rPr>
              <a:t>ooks</a:t>
            </a:r>
            <a:endParaRPr lang="en-US" sz="2400" b="1" i="0" dirty="0">
              <a:solidFill>
                <a:srgbClr val="213547"/>
              </a:solidFill>
              <a:effectLst/>
              <a:latin typeface="Inter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381A0-19E2-9D30-5B6F-A055DAAE7101}"/>
              </a:ext>
            </a:extLst>
          </p:cNvPr>
          <p:cNvSpPr txBox="1"/>
          <p:nvPr/>
        </p:nvSpPr>
        <p:spPr>
          <a:xfrm>
            <a:off x="679017" y="1507868"/>
            <a:ext cx="10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Calibri (Body)"/>
              </a:rPr>
              <a:t># </a:t>
            </a:r>
            <a:r>
              <a:rPr lang="en-US" sz="2400" b="1" i="0" dirty="0" err="1">
                <a:solidFill>
                  <a:srgbClr val="213547"/>
                </a:solidFill>
                <a:effectLst/>
                <a:latin typeface="Inter"/>
              </a:rPr>
              <a:t>onMounted</a:t>
            </a:r>
            <a:r>
              <a:rPr lang="en-US" sz="2400" b="1" i="0" dirty="0">
                <a:solidFill>
                  <a:srgbClr val="213547"/>
                </a:solidFill>
                <a:effectLst/>
                <a:latin typeface="Inter"/>
              </a:rPr>
              <a:t>()</a:t>
            </a:r>
          </a:p>
          <a:p>
            <a:r>
              <a:rPr lang="en-US" sz="2400" b="0" i="0" dirty="0">
                <a:solidFill>
                  <a:srgbClr val="213547"/>
                </a:solidFill>
                <a:effectLst/>
                <a:latin typeface="Inter"/>
              </a:rPr>
              <a:t>	Registers a callback to be called after the component has been mounted..</a:t>
            </a:r>
            <a:endParaRPr lang="en-US" sz="2400" b="1" i="0" dirty="0">
              <a:solidFill>
                <a:srgbClr val="213547"/>
              </a:solidFill>
              <a:effectLst/>
              <a:latin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5B475-1A83-02B9-84BF-5D0BB004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65" y="2858761"/>
            <a:ext cx="10031076" cy="8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ia: The Enjoyable Vue Store">
            <a:extLst>
              <a:ext uri="{FF2B5EF4-FFF2-40B4-BE49-F238E27FC236}">
                <a16:creationId xmlns:a16="http://schemas.microsoft.com/office/drawing/2014/main" id="{D6C39E24-4EEE-C5BA-6D3A-3852DD7F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62075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0D709-523B-B030-418E-EBA836247E51}"/>
              </a:ext>
            </a:extLst>
          </p:cNvPr>
          <p:cNvSpPr txBox="1"/>
          <p:nvPr/>
        </p:nvSpPr>
        <p:spPr>
          <a:xfrm>
            <a:off x="4752975" y="371475"/>
            <a:ext cx="553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Vue + </a:t>
            </a:r>
            <a:r>
              <a:rPr lang="en-US" sz="4400" dirty="0" err="1"/>
              <a:t>Pinia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8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4C17E-5C9B-1BD1-6522-F9BE9DF7FB40}"/>
              </a:ext>
            </a:extLst>
          </p:cNvPr>
          <p:cNvSpPr txBox="1"/>
          <p:nvPr/>
        </p:nvSpPr>
        <p:spPr>
          <a:xfrm>
            <a:off x="3048000" y="336887"/>
            <a:ext cx="661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</a:t>
            </a:r>
            <a:r>
              <a:rPr lang="en-US" sz="6000" dirty="0" err="1"/>
              <a:t>Pinia</a:t>
            </a:r>
            <a:r>
              <a:rPr lang="en-US" sz="60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F06A2-2B62-1D9F-8800-B21610160A0C}"/>
              </a:ext>
            </a:extLst>
          </p:cNvPr>
          <p:cNvSpPr txBox="1"/>
          <p:nvPr/>
        </p:nvSpPr>
        <p:spPr>
          <a:xfrm>
            <a:off x="2114550" y="2562135"/>
            <a:ext cx="8286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 err="1">
                <a:effectLst/>
                <a:latin typeface="-apple-system"/>
              </a:rPr>
              <a:t>Pinia</a:t>
            </a:r>
            <a:r>
              <a:rPr lang="en-US" sz="2400" b="0" i="0" dirty="0">
                <a:effectLst/>
                <a:latin typeface="-apple-system"/>
              </a:rPr>
              <a:t> </a:t>
            </a:r>
            <a:r>
              <a:rPr lang="en-US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started</a:t>
            </a:r>
            <a:r>
              <a:rPr lang="en-US" sz="2400" b="0" i="0" dirty="0">
                <a:effectLst/>
                <a:latin typeface="-apple-system"/>
              </a:rPr>
              <a:t> as an experiment to redesign what a Store for Vue could look like with the </a:t>
            </a:r>
            <a:r>
              <a:rPr lang="en-US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Composition API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 </a:t>
            </a:r>
            <a:r>
              <a:rPr lang="en-US" sz="2400" b="0" i="0" dirty="0">
                <a:effectLst/>
                <a:latin typeface="-apple-system"/>
              </a:rPr>
              <a:t>around November 2019. Since then, the initial principles are still the same, but </a:t>
            </a:r>
            <a:r>
              <a:rPr lang="en-US" sz="2400" b="0" i="0" dirty="0" err="1">
                <a:effectLst/>
                <a:latin typeface="-apple-system"/>
              </a:rPr>
              <a:t>Pinia</a:t>
            </a:r>
            <a:r>
              <a:rPr lang="en-US" sz="2400" b="0" i="0" dirty="0">
                <a:effectLst/>
                <a:latin typeface="-apple-system"/>
              </a:rPr>
              <a:t> works for both Vue 2 and Vue 3 </a:t>
            </a:r>
            <a:r>
              <a:rPr lang="en-US" sz="2400" b="1" i="0" dirty="0">
                <a:effectLst/>
                <a:latin typeface="-apple-system"/>
              </a:rPr>
              <a:t>and doesn't require you to use the composition API</a:t>
            </a:r>
            <a:r>
              <a:rPr lang="en-US" sz="2400" b="0" i="0" dirty="0">
                <a:effectLst/>
                <a:latin typeface="-apple-system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5524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9B39CD-F4A6-BBDD-100C-FFF6E0BDA104}"/>
              </a:ext>
            </a:extLst>
          </p:cNvPr>
          <p:cNvSpPr txBox="1"/>
          <p:nvPr/>
        </p:nvSpPr>
        <p:spPr>
          <a:xfrm>
            <a:off x="3048000" y="336887"/>
            <a:ext cx="661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How to install </a:t>
            </a:r>
            <a:r>
              <a:rPr lang="en-US" sz="6000" dirty="0" err="1"/>
              <a:t>Pinia</a:t>
            </a:r>
            <a:r>
              <a:rPr lang="en-US" sz="60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D16DB-4BC5-CA76-A08B-1DDDB1FE09C5}"/>
              </a:ext>
            </a:extLst>
          </p:cNvPr>
          <p:cNvSpPr txBox="1"/>
          <p:nvPr/>
        </p:nvSpPr>
        <p:spPr>
          <a:xfrm>
            <a:off x="3486150" y="2838450"/>
            <a:ext cx="521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To install </a:t>
            </a:r>
            <a:r>
              <a:rPr lang="en-US" sz="2400" dirty="0" err="1"/>
              <a:t>Pinia</a:t>
            </a:r>
            <a:r>
              <a:rPr lang="en-US" sz="2400" dirty="0"/>
              <a:t> (</a:t>
            </a:r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</a:t>
            </a:r>
            <a:r>
              <a:rPr lang="en-US" sz="2400" dirty="0" err="1"/>
              <a:t>vue@latest</a:t>
            </a:r>
            <a:r>
              <a:rPr lang="en-US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Run </a:t>
            </a:r>
            <a:r>
              <a:rPr lang="en-US" sz="2400" dirty="0" err="1"/>
              <a:t>Pinia</a:t>
            </a:r>
            <a:r>
              <a:rPr lang="en-US" sz="2400" dirty="0"/>
              <a:t> (</a:t>
            </a:r>
            <a:r>
              <a:rPr lang="en-US" sz="2400" dirty="0" err="1"/>
              <a:t>npm</a:t>
            </a:r>
            <a:r>
              <a:rPr lang="en-US" sz="2400" dirty="0"/>
              <a:t> run dev)</a:t>
            </a:r>
          </a:p>
        </p:txBody>
      </p:sp>
    </p:spTree>
    <p:extLst>
      <p:ext uri="{BB962C8B-B14F-4D97-AF65-F5344CB8AC3E}">
        <p14:creationId xmlns:p14="http://schemas.microsoft.com/office/powerpoint/2010/main" val="357907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3BB3-EA3B-5958-9B8E-8D2AB56E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517525"/>
            <a:ext cx="60579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To store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EB8C9-3A54-BD63-9E73-9673C37B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081212"/>
            <a:ext cx="6791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56C-1C2C-3597-378D-A3449E8E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0" y="3429000"/>
            <a:ext cx="6305550" cy="1325563"/>
          </a:xfrm>
        </p:spPr>
        <p:txBody>
          <a:bodyPr>
            <a:normAutofit/>
          </a:bodyPr>
          <a:lstStyle/>
          <a:p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3298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70CC43-51E1-2887-16C5-5BF3607A390F}"/>
              </a:ext>
            </a:extLst>
          </p:cNvPr>
          <p:cNvSpPr txBox="1"/>
          <p:nvPr/>
        </p:nvSpPr>
        <p:spPr>
          <a:xfrm>
            <a:off x="636686" y="1431879"/>
            <a:ext cx="44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G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EN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D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2B2D8-7DF2-42B5-303C-7ED0220A13B3}"/>
              </a:ext>
            </a:extLst>
          </p:cNvPr>
          <p:cNvSpPr txBox="1"/>
          <p:nvPr/>
        </p:nvSpPr>
        <p:spPr>
          <a:xfrm>
            <a:off x="636686" y="388563"/>
            <a:ext cx="38216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  </a:t>
            </a:r>
            <a:r>
              <a:rPr lang="en-US" sz="2800" b="1" dirty="0">
                <a:latin typeface="Bahnschrift SemiBold SemiConden" panose="020B0502040204020203" pitchFamily="34" charset="0"/>
              </a:rPr>
              <a:t>Vue + </a:t>
            </a:r>
            <a:r>
              <a:rPr lang="en-US" sz="2800" b="1" dirty="0" err="1">
                <a:latin typeface="Bahnschrift SemiBold SemiConden" panose="020B0502040204020203" pitchFamily="34" charset="0"/>
              </a:rPr>
              <a:t>Vite</a:t>
            </a:r>
            <a:endParaRPr lang="en-US" sz="2800" b="1" dirty="0">
              <a:latin typeface="Bahnschrift SemiBold SemiConden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B0FCD9-81CC-F8F1-197D-58ABDFCF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519" y="151078"/>
            <a:ext cx="667499" cy="606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29D86-5E5C-E744-68A2-9F16CD5D575A}"/>
              </a:ext>
            </a:extLst>
          </p:cNvPr>
          <p:cNvSpPr txBox="1"/>
          <p:nvPr/>
        </p:nvSpPr>
        <p:spPr>
          <a:xfrm>
            <a:off x="1192118" y="1993843"/>
            <a:ext cx="3821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</a:t>
            </a:r>
            <a:r>
              <a:rPr lang="en-US" sz="2400" b="1" dirty="0" err="1"/>
              <a:t>Vite</a:t>
            </a:r>
            <a:r>
              <a:rPr lang="en-US" sz="2400" b="1" dirty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Why use </a:t>
            </a:r>
            <a:r>
              <a:rPr lang="en-US" sz="2400" b="1" dirty="0" err="1"/>
              <a:t>Vite</a:t>
            </a:r>
            <a:r>
              <a:rPr lang="en-US" sz="2400" b="1" dirty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How to instore </a:t>
            </a:r>
            <a:r>
              <a:rPr lang="en-US" sz="2400" b="1" dirty="0" err="1"/>
              <a:t>Vite</a:t>
            </a:r>
            <a:r>
              <a:rPr lang="en-US" sz="2400" b="1" dirty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45FDD-F19B-B95F-8769-042A1D5DA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57" y="1112891"/>
            <a:ext cx="6194865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6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70CC43-51E1-2887-16C5-5BF3607A390F}"/>
              </a:ext>
            </a:extLst>
          </p:cNvPr>
          <p:cNvSpPr txBox="1"/>
          <p:nvPr/>
        </p:nvSpPr>
        <p:spPr>
          <a:xfrm>
            <a:off x="636686" y="1431879"/>
            <a:ext cx="44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G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EN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D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B0FCD9-81CC-F8F1-197D-58ABDFCF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519" y="151078"/>
            <a:ext cx="667499" cy="606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29D86-5E5C-E744-68A2-9F16CD5D575A}"/>
              </a:ext>
            </a:extLst>
          </p:cNvPr>
          <p:cNvSpPr txBox="1"/>
          <p:nvPr/>
        </p:nvSpPr>
        <p:spPr>
          <a:xfrm>
            <a:off x="938118" y="1028643"/>
            <a:ext cx="5739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</a:t>
            </a:r>
            <a:r>
              <a:rPr lang="en-US" sz="2400" b="1" dirty="0" err="1"/>
              <a:t>Vite</a:t>
            </a:r>
            <a:r>
              <a:rPr lang="en-US" sz="2400" b="1" dirty="0"/>
              <a:t> ?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r>
              <a:rPr lang="en-US" sz="2400" b="1" i="0" dirty="0">
                <a:solidFill>
                  <a:srgbClr val="292929"/>
                </a:solidFill>
                <a:effectLst/>
              </a:rPr>
              <a:t>=</a:t>
            </a:r>
            <a:r>
              <a:rPr lang="en-US" sz="2400" b="1" dirty="0">
                <a:solidFill>
                  <a:srgbClr val="292929"/>
                </a:solidFill>
              </a:rPr>
              <a:t>&gt;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Vite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is a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french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word meaning ‘</a:t>
            </a:r>
            <a:r>
              <a:rPr lang="en-US" sz="2400" b="0" i="1" dirty="0">
                <a:solidFill>
                  <a:srgbClr val="292929"/>
                </a:solidFill>
                <a:effectLst/>
              </a:rPr>
              <a:t>Fast’,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 and pronounced ‘</a:t>
            </a:r>
            <a:r>
              <a:rPr lang="en-US" sz="2400" b="0" i="1" dirty="0">
                <a:solidFill>
                  <a:srgbClr val="292929"/>
                </a:solidFill>
                <a:effectLst/>
              </a:rPr>
              <a:t>Vit’.</a:t>
            </a:r>
            <a:r>
              <a:rPr lang="en-US" sz="2400" b="1" dirty="0"/>
              <a:t>	</a:t>
            </a:r>
          </a:p>
          <a:p>
            <a:r>
              <a:rPr lang="en-US" sz="2400" b="1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1BCD1-AD7A-D641-0556-8D1FA56FA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9" y="1431879"/>
            <a:ext cx="47498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70CC43-51E1-2887-16C5-5BF3607A390F}"/>
              </a:ext>
            </a:extLst>
          </p:cNvPr>
          <p:cNvSpPr txBox="1"/>
          <p:nvPr/>
        </p:nvSpPr>
        <p:spPr>
          <a:xfrm>
            <a:off x="636686" y="1431879"/>
            <a:ext cx="44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G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EN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D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B0FCD9-81CC-F8F1-197D-58ABDFCF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519" y="151078"/>
            <a:ext cx="667499" cy="606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29D86-5E5C-E744-68A2-9F16CD5D575A}"/>
              </a:ext>
            </a:extLst>
          </p:cNvPr>
          <p:cNvSpPr txBox="1"/>
          <p:nvPr/>
        </p:nvSpPr>
        <p:spPr>
          <a:xfrm>
            <a:off x="938118" y="1028643"/>
            <a:ext cx="6763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Why use </a:t>
            </a:r>
            <a:r>
              <a:rPr lang="en-US" sz="2400" b="1" dirty="0" err="1"/>
              <a:t>Vite</a:t>
            </a:r>
            <a:r>
              <a:rPr lang="en-US" sz="2400" b="1" dirty="0"/>
              <a:t> ?</a:t>
            </a:r>
          </a:p>
          <a:p>
            <a:pPr lvl="1"/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	</a:t>
            </a:r>
            <a:r>
              <a:rPr lang="en-US" sz="2400" dirty="0" err="1"/>
              <a:t>Vite</a:t>
            </a:r>
            <a:r>
              <a:rPr lang="en-US" sz="2400" dirty="0"/>
              <a:t> is use one page.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  <a:r>
              <a:rPr lang="en-US" sz="2400" dirty="0" err="1"/>
              <a:t>Vite</a:t>
            </a:r>
            <a:r>
              <a:rPr lang="en-US" sz="2400" dirty="0"/>
              <a:t> is faster than </a:t>
            </a:r>
            <a:r>
              <a:rPr lang="en-US" sz="2400" dirty="0" err="1"/>
              <a:t>VueJS</a:t>
            </a:r>
            <a:r>
              <a:rPr lang="en-US" sz="2400" dirty="0"/>
              <a:t> (run on server)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Interested than </a:t>
            </a:r>
            <a:r>
              <a:rPr lang="en-US" sz="2400" dirty="0" err="1"/>
              <a:t>VueJS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Not use </a:t>
            </a:r>
            <a:r>
              <a:rPr lang="en-US" sz="2400" dirty="0" err="1"/>
              <a:t>axios</a:t>
            </a:r>
            <a:r>
              <a:rPr lang="en-US" sz="2400" dirty="0"/>
              <a:t> (DEV show API).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Use one file. </a:t>
            </a:r>
          </a:p>
          <a:p>
            <a:r>
              <a:rPr lang="en-US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486C2-2D80-ED59-13ED-9074672B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3429000"/>
            <a:ext cx="6629400" cy="29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5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70CC43-51E1-2887-16C5-5BF3607A390F}"/>
              </a:ext>
            </a:extLst>
          </p:cNvPr>
          <p:cNvSpPr txBox="1"/>
          <p:nvPr/>
        </p:nvSpPr>
        <p:spPr>
          <a:xfrm>
            <a:off x="636686" y="1431879"/>
            <a:ext cx="44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G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EN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D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B0FCD9-81CC-F8F1-197D-58ABDFCF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519" y="151078"/>
            <a:ext cx="667499" cy="606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29D86-5E5C-E744-68A2-9F16CD5D575A}"/>
              </a:ext>
            </a:extLst>
          </p:cNvPr>
          <p:cNvSpPr txBox="1"/>
          <p:nvPr/>
        </p:nvSpPr>
        <p:spPr>
          <a:xfrm>
            <a:off x="2714419" y="757895"/>
            <a:ext cx="67631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How to instore </a:t>
            </a:r>
            <a:r>
              <a:rPr lang="en-US" sz="2400" b="1" dirty="0" err="1"/>
              <a:t>Vite</a:t>
            </a:r>
            <a:r>
              <a:rPr lang="en-US" sz="2400" b="1" dirty="0"/>
              <a:t> ?</a:t>
            </a:r>
          </a:p>
          <a:p>
            <a:endParaRPr lang="en-US" sz="2400" b="1" dirty="0"/>
          </a:p>
          <a:p>
            <a:pPr lvl="1"/>
            <a:endParaRPr lang="en-US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	</a:t>
            </a:r>
            <a:r>
              <a:rPr lang="en-US" sz="2400" dirty="0"/>
              <a:t>Getting start :</a:t>
            </a:r>
          </a:p>
          <a:p>
            <a:pPr lvl="2"/>
            <a:r>
              <a:rPr lang="en-US" sz="2400" dirty="0" err="1"/>
              <a:t>npx</a:t>
            </a:r>
            <a:r>
              <a:rPr lang="en-US" sz="2400" dirty="0"/>
              <a:t> create-</a:t>
            </a:r>
            <a:r>
              <a:rPr lang="en-US" sz="2400" dirty="0" err="1"/>
              <a:t>vite</a:t>
            </a:r>
            <a:r>
              <a:rPr lang="en-US" sz="2400" dirty="0"/>
              <a:t>-app &lt;project-name&gt;</a:t>
            </a:r>
          </a:p>
          <a:p>
            <a:pPr lvl="2"/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Change directory to project :</a:t>
            </a:r>
          </a:p>
          <a:p>
            <a:pPr lvl="2"/>
            <a:r>
              <a:rPr lang="en-US" sz="2400" dirty="0">
                <a:solidFill>
                  <a:srgbClr val="292929"/>
                </a:solidFill>
                <a:latin typeface="Calibri (Body)"/>
              </a:rPr>
              <a:t>cd &lt;project-name&gt;</a:t>
            </a:r>
          </a:p>
          <a:p>
            <a:pPr lvl="2"/>
            <a:endParaRPr lang="en-US" sz="2400" dirty="0">
              <a:latin typeface="Calibri (Body)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292929"/>
                </a:solidFill>
                <a:latin typeface="Calibri (Body)"/>
              </a:rPr>
              <a:t>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nstall node modules :</a:t>
            </a:r>
          </a:p>
          <a:p>
            <a:pPr lvl="1"/>
            <a:r>
              <a:rPr lang="en-US" sz="2400" dirty="0">
                <a:solidFill>
                  <a:srgbClr val="292929"/>
                </a:solidFill>
                <a:latin typeface="Calibri (Body)"/>
              </a:rPr>
              <a:t>	</a:t>
            </a:r>
            <a:r>
              <a:rPr lang="en-US" sz="2400" dirty="0" err="1">
                <a:solidFill>
                  <a:srgbClr val="292929"/>
                </a:solidFill>
                <a:latin typeface="Calibri (Body)"/>
              </a:rPr>
              <a:t>npm</a:t>
            </a:r>
            <a:r>
              <a:rPr lang="en-US" sz="2400" dirty="0">
                <a:solidFill>
                  <a:srgbClr val="292929"/>
                </a:solidFill>
                <a:latin typeface="Calibri (Body)"/>
              </a:rPr>
              <a:t> install</a:t>
            </a:r>
          </a:p>
          <a:p>
            <a:pPr lvl="1"/>
            <a:endParaRPr lang="en-US" sz="2400" dirty="0">
              <a:latin typeface="Calibri (Body)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	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tart the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alibri (Body)"/>
              </a:rPr>
              <a:t>Vite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 Dev environment by running :</a:t>
            </a:r>
            <a:endParaRPr lang="en-US" sz="2400" dirty="0">
              <a:latin typeface="Calibri (Body)"/>
            </a:endParaRPr>
          </a:p>
          <a:p>
            <a:pPr lvl="1"/>
            <a:r>
              <a:rPr lang="en-US" sz="2400" dirty="0"/>
              <a:t>	</a:t>
            </a:r>
            <a:r>
              <a:rPr lang="en-US" sz="2400" dirty="0" err="1"/>
              <a:t>npm</a:t>
            </a:r>
            <a:r>
              <a:rPr lang="en-US" sz="2400" dirty="0"/>
              <a:t> run dev</a:t>
            </a:r>
          </a:p>
          <a:p>
            <a:r>
              <a:rPr lang="en-US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332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5A7A7-B264-A5D1-752A-FA25F38B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311" y="120279"/>
            <a:ext cx="692689" cy="632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D698F-E080-2701-7D0C-8B8E3BEC63A7}"/>
              </a:ext>
            </a:extLst>
          </p:cNvPr>
          <p:cNvSpPr txBox="1"/>
          <p:nvPr/>
        </p:nvSpPr>
        <p:spPr>
          <a:xfrm>
            <a:off x="248926" y="328097"/>
            <a:ext cx="3296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 Vue +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Tailwindcss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83E0A-F998-431E-9910-72DCC4BA6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56" y="1196533"/>
            <a:ext cx="5889584" cy="4764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AAE8A3-DC1A-59DA-0792-5977BB7B6D3D}"/>
              </a:ext>
            </a:extLst>
          </p:cNvPr>
          <p:cNvSpPr txBox="1"/>
          <p:nvPr/>
        </p:nvSpPr>
        <p:spPr>
          <a:xfrm>
            <a:off x="933566" y="2274838"/>
            <a:ext cx="379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What is </a:t>
            </a:r>
            <a:r>
              <a:rPr lang="en-US" sz="2400" b="1" dirty="0" err="1">
                <a:latin typeface="Calibri (Body)"/>
              </a:rPr>
              <a:t>vue</a:t>
            </a:r>
            <a:r>
              <a:rPr lang="en-US" sz="2400" b="1" dirty="0">
                <a:latin typeface="Calibri (Body)"/>
              </a:rPr>
              <a:t> </a:t>
            </a:r>
            <a:r>
              <a:rPr lang="en-US" sz="2400" b="1" dirty="0" err="1">
                <a:latin typeface="Calibri (Body)"/>
              </a:rPr>
              <a:t>tailwindcss</a:t>
            </a:r>
            <a:r>
              <a:rPr lang="en-US" sz="2400" b="1" dirty="0">
                <a:latin typeface="Calibri (Body)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What are the advantages of </a:t>
            </a:r>
            <a:r>
              <a:rPr lang="en-US" sz="2400" b="1" dirty="0" err="1">
                <a:latin typeface="Calibri (Body)"/>
              </a:rPr>
              <a:t>vue</a:t>
            </a:r>
            <a:r>
              <a:rPr lang="en-US" sz="2400" b="1" dirty="0">
                <a:latin typeface="Calibri (Body)"/>
              </a:rPr>
              <a:t> </a:t>
            </a:r>
            <a:r>
              <a:rPr lang="en-US" sz="2400" b="1" dirty="0" err="1">
                <a:latin typeface="Calibri (Body)"/>
              </a:rPr>
              <a:t>tailwindcss</a:t>
            </a:r>
            <a:r>
              <a:rPr lang="en-US" sz="2400" b="1" dirty="0">
                <a:latin typeface="Calibri (Body)"/>
              </a:rPr>
              <a:t>?</a:t>
            </a:r>
          </a:p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Ho to install Vue Tailwind</a:t>
            </a:r>
          </a:p>
        </p:txBody>
      </p:sp>
    </p:spTree>
    <p:extLst>
      <p:ext uri="{BB962C8B-B14F-4D97-AF65-F5344CB8AC3E}">
        <p14:creationId xmlns:p14="http://schemas.microsoft.com/office/powerpoint/2010/main" val="288088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707BD0-3B42-D9EC-50D4-660A1C5A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069" y="92597"/>
            <a:ext cx="688908" cy="627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66DC5-EC21-2A84-AC64-326066149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539"/>
            <a:ext cx="12192000" cy="6044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75D075-D63C-87BE-B989-E197A8EF9A13}"/>
              </a:ext>
            </a:extLst>
          </p:cNvPr>
          <p:cNvSpPr/>
          <p:nvPr/>
        </p:nvSpPr>
        <p:spPr>
          <a:xfrm>
            <a:off x="5241959" y="984580"/>
            <a:ext cx="5474524" cy="2246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87E35-5884-451A-97DA-4E3EA94DF01F}"/>
              </a:ext>
            </a:extLst>
          </p:cNvPr>
          <p:cNvSpPr txBox="1"/>
          <p:nvPr/>
        </p:nvSpPr>
        <p:spPr>
          <a:xfrm>
            <a:off x="5371591" y="984580"/>
            <a:ext cx="536764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Tailwind CSS is basically a utility CSS framework for rapidly building custom user interfaces. It is a utility-first CSS framework which means we can use utility classes to build custom designs without writing as in the traditional approach and faster UI building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B1A30-9D5E-C95A-7605-F9B4F52040E8}"/>
              </a:ext>
            </a:extLst>
          </p:cNvPr>
          <p:cNvSpPr txBox="1"/>
          <p:nvPr/>
        </p:nvSpPr>
        <p:spPr>
          <a:xfrm>
            <a:off x="327924" y="305040"/>
            <a:ext cx="420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What is Vue tailwind CSS?</a:t>
            </a:r>
          </a:p>
          <a:p>
            <a:endParaRPr lang="en-US" sz="2400" b="1" dirty="0"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F8EB2-7B5D-0171-4FCA-5E7EF5F05191}"/>
              </a:ext>
            </a:extLst>
          </p:cNvPr>
          <p:cNvSpPr txBox="1"/>
          <p:nvPr/>
        </p:nvSpPr>
        <p:spPr>
          <a:xfrm>
            <a:off x="1032156" y="5873420"/>
            <a:ext cx="462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install Vue Tailwind by using common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6958B-2DF7-DB60-513B-D571C405ED01}"/>
              </a:ext>
            </a:extLst>
          </p:cNvPr>
          <p:cNvSpPr/>
          <p:nvPr/>
        </p:nvSpPr>
        <p:spPr>
          <a:xfrm>
            <a:off x="5557652" y="5701725"/>
            <a:ext cx="4868883" cy="841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https://tailwindcss.com/docs/installation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9B9C9-E4D0-BB2E-42FD-53ECD5832511}"/>
              </a:ext>
            </a:extLst>
          </p:cNvPr>
          <p:cNvSpPr txBox="1"/>
          <p:nvPr/>
        </p:nvSpPr>
        <p:spPr>
          <a:xfrm>
            <a:off x="5890999" y="6137461"/>
            <a:ext cx="417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https://tailwindcss.com/docs/installation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A3DDA-FD43-8CB4-F010-02109275B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002" y="5851364"/>
            <a:ext cx="1840516" cy="2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3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3C34B-9495-0A0C-0FE0-7CC322BE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86" y="1764723"/>
            <a:ext cx="6657108" cy="3328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95D26-E296-0842-086B-E720C2A1CBA0}"/>
              </a:ext>
            </a:extLst>
          </p:cNvPr>
          <p:cNvSpPr txBox="1"/>
          <p:nvPr/>
        </p:nvSpPr>
        <p:spPr>
          <a:xfrm>
            <a:off x="225006" y="-207818"/>
            <a:ext cx="3848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What are the advantages of </a:t>
            </a:r>
            <a:r>
              <a:rPr lang="en-US" sz="2400" b="1" dirty="0" err="1">
                <a:latin typeface="Calibri (Body)"/>
              </a:rPr>
              <a:t>vue</a:t>
            </a:r>
            <a:r>
              <a:rPr lang="en-US" sz="2400" b="1" dirty="0">
                <a:latin typeface="Calibri (Body)"/>
              </a:rPr>
              <a:t> </a:t>
            </a:r>
            <a:r>
              <a:rPr lang="en-US" sz="2400" b="1" dirty="0" err="1">
                <a:latin typeface="Calibri (Body)"/>
              </a:rPr>
              <a:t>tailwindcss</a:t>
            </a:r>
            <a:r>
              <a:rPr lang="en-US" sz="2400" b="1" dirty="0">
                <a:latin typeface="Calibri (Body)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27A5-C3CB-D130-029F-DA2E31FEFAB1}"/>
              </a:ext>
            </a:extLst>
          </p:cNvPr>
          <p:cNvSpPr txBox="1"/>
          <p:nvPr/>
        </p:nvSpPr>
        <p:spPr>
          <a:xfrm>
            <a:off x="978414" y="2026468"/>
            <a:ext cx="384823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 (Body)"/>
              </a:rPr>
              <a:t>Easy to use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 (Body)"/>
              </a:rPr>
              <a:t>Faster than use CSS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 (Body)"/>
              </a:rPr>
              <a:t>Easy to find which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 (Body)"/>
              </a:rPr>
              <a:t>    element that we want to                    update </a:t>
            </a:r>
          </a:p>
        </p:txBody>
      </p:sp>
    </p:spTree>
    <p:extLst>
      <p:ext uri="{BB962C8B-B14F-4D97-AF65-F5344CB8AC3E}">
        <p14:creationId xmlns:p14="http://schemas.microsoft.com/office/powerpoint/2010/main" val="211688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622</Words>
  <Application>Microsoft Office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Arial</vt:lpstr>
      <vt:lpstr>Bahnschrift SemiBold SemiConden</vt:lpstr>
      <vt:lpstr>Calibri</vt:lpstr>
      <vt:lpstr>Calibri (Body)</vt:lpstr>
      <vt:lpstr>Calibri Light</vt:lpstr>
      <vt:lpstr>Inter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store Data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LIDA THY</dc:creator>
  <cp:lastModifiedBy>LIDA THY</cp:lastModifiedBy>
  <cp:revision>8</cp:revision>
  <dcterms:created xsi:type="dcterms:W3CDTF">2022-08-14T10:58:51Z</dcterms:created>
  <dcterms:modified xsi:type="dcterms:W3CDTF">2022-08-15T12:01:34Z</dcterms:modified>
</cp:coreProperties>
</file>