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1" r:id="rId13"/>
    <p:sldId id="273" r:id="rId14"/>
    <p:sldId id="274" r:id="rId15"/>
    <p:sldId id="272" r:id="rId16"/>
    <p:sldId id="276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82" autoAdjust="0"/>
    <p:restoredTop sz="94660"/>
  </p:normalViewPr>
  <p:slideViewPr>
    <p:cSldViewPr snapToGrid="0">
      <p:cViewPr varScale="1">
        <p:scale>
          <a:sx n="52" d="100"/>
          <a:sy n="52" d="100"/>
        </p:scale>
        <p:origin x="77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3C05-5E9E-0582-FF7D-34048515C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065865-3500-A060-0DD8-A74223DFE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24D55-135D-CE9A-D070-3259D705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E4F-8560-472C-9344-98BC1748BF19}" type="datetimeFigureOut">
              <a:rPr lang="es-CO" smtClean="0"/>
              <a:t>28/05/2024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4813A-6588-5158-A9E1-F849C621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067FB-0361-A7B9-D77C-781A0184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43FD-1227-4E85-9AC9-B8E0A19A6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32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192A1-09BA-99DB-AEDD-558CDB3F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DC82B2-2705-1E2B-8221-D6FDD7E51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2CD78E-DEE3-0AAF-55FC-834B17A3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E4F-8560-472C-9344-98BC1748BF19}" type="datetimeFigureOut">
              <a:rPr lang="es-CO" smtClean="0"/>
              <a:t>28/05/2024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DA470-B1DE-F4B7-4415-718C2F5F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8B9F0-8FB9-496C-5684-C5CC8E52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43FD-1227-4E85-9AC9-B8E0A19A6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70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5C02E3-FF85-9ED9-F935-C3C5048D5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D5751F-2996-30EF-A34D-5DA22654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9C034E-646E-0BDD-6C0C-FA3C0865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E4F-8560-472C-9344-98BC1748BF19}" type="datetimeFigureOut">
              <a:rPr lang="es-CO" smtClean="0"/>
              <a:t>28/05/2024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C040D-54E9-F650-14EE-9027598C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622BD-3E66-0A6F-6233-46F632F6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43FD-1227-4E85-9AC9-B8E0A19A6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87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A3ED5-34D0-4918-999A-1A8E0312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5F115-4909-17CA-EE10-98DF746B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2E0A9-2134-9A94-E332-AE9337D8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E4F-8560-472C-9344-98BC1748BF19}" type="datetimeFigureOut">
              <a:rPr lang="es-CO" smtClean="0"/>
              <a:t>28/05/2024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314E1-390B-5B6A-4F4F-94B0B2C8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A56B06-CB79-E28A-17BF-53FA5095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43FD-1227-4E85-9AC9-B8E0A19A6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282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DDC5F-9D3A-4374-4AC7-E6CCEB91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099DE2-63C3-2373-0E28-E9B40DF5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DDE98-737E-7901-6498-5835757A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E4F-8560-472C-9344-98BC1748BF19}" type="datetimeFigureOut">
              <a:rPr lang="es-CO" smtClean="0"/>
              <a:t>28/05/2024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BBDD7D-5EF4-CBA5-1C3C-14A14D52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260E9-F0FA-04E1-B284-3E7ADEE2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43FD-1227-4E85-9AC9-B8E0A19A6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804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82DD6-5470-21B2-A2B4-DBE572D8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F0476-C0D5-D2C1-82B1-68320567A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EB2744-9BE7-757A-B790-40AACD20F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A0B474-095B-B81B-3D16-C5473EBE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E4F-8560-472C-9344-98BC1748BF19}" type="datetimeFigureOut">
              <a:rPr lang="es-CO" smtClean="0"/>
              <a:t>28/05/2024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FDB8FA-9271-6869-893B-40EA4562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313D7D-F90A-849D-9E87-D248360B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43FD-1227-4E85-9AC9-B8E0A19A6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30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16FD7-C3B8-2893-A790-95413FD7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2806C5-1838-955C-5B84-D20063523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8DAA91-55EA-4DFD-E3E1-ACA7F7158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76709E-2F29-A517-DC22-0E68B9365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51A3F0-8AFD-C2B4-9C71-9E2AB577E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282A7B-237D-3DDA-6BF5-A038E9E8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E4F-8560-472C-9344-98BC1748BF19}" type="datetimeFigureOut">
              <a:rPr lang="es-CO" smtClean="0"/>
              <a:t>28/05/2024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8159C6-A1A6-5328-BCAD-8D780B3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024B30-6D83-2973-B12C-9B9E1AF9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43FD-1227-4E85-9AC9-B8E0A19A6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172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A4055-4F55-8EBF-9F0B-A265C446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690AE8-8458-ABA7-A301-20E37EC5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E4F-8560-472C-9344-98BC1748BF19}" type="datetimeFigureOut">
              <a:rPr lang="es-CO" smtClean="0"/>
              <a:t>28/05/2024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3BD228-B5E0-61C6-6670-11DD59E5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C58E8B-5778-EE39-A284-6CD29C10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43FD-1227-4E85-9AC9-B8E0A19A6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898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FD47E9-7F00-6A5C-1968-C055A2F7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E4F-8560-472C-9344-98BC1748BF19}" type="datetimeFigureOut">
              <a:rPr lang="es-CO" smtClean="0"/>
              <a:t>28/05/2024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6D41F-8E59-7FC2-3B37-24EE06B9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13A0CA-E31D-4A30-62BC-A4CA85FF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43FD-1227-4E85-9AC9-B8E0A19A6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368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AF04A-731B-E153-B9E9-BC170F86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B1F6B-1D7F-9FEE-5B60-171C2BCFE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4AEA5B-61F4-CCD0-0090-C1F28AE04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B6424A-459B-5E0A-00E9-BC520C77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E4F-8560-472C-9344-98BC1748BF19}" type="datetimeFigureOut">
              <a:rPr lang="es-CO" smtClean="0"/>
              <a:t>28/05/2024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E3D257-C0A3-D2DE-DF09-D76C514B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CEF998-DFD7-3FBE-534E-C18D0F9C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43FD-1227-4E85-9AC9-B8E0A19A6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229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141BB-1B29-C7B5-0C5F-A5736D9E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F7A78F-DFCC-27E7-1D06-186A2B9A9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881C55-554C-47C0-EA39-456DCE73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B3FAA1-F94F-4DF2-D69C-AE6AF399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E4F-8560-472C-9344-98BC1748BF19}" type="datetimeFigureOut">
              <a:rPr lang="es-CO" smtClean="0"/>
              <a:t>28/05/2024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0BE5FE-F97F-F1AC-F81D-11D85DAD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8C398A-ED8D-081E-5E7E-408C74C2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43FD-1227-4E85-9AC9-B8E0A19A6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144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9F5AF6-9886-5E0C-C21F-2C4EDD7D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457BE0-3764-957D-C19C-E98CB142A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B3139-EE53-002D-6FAB-02B57C350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37E4F-8560-472C-9344-98BC1748BF19}" type="datetimeFigureOut">
              <a:rPr lang="es-CO" smtClean="0"/>
              <a:t>28/05/2024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7192D-D009-DB6D-5998-26D769E45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C35E3D-8054-A633-E7E4-43ED08FEB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43FD-1227-4E85-9AC9-B8E0A19A6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13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%2F%2Fchatgpt.com%2F" TargetMode="External"/><Relationship Id="rId7" Type="http://schemas.openxmlformats.org/officeDocument/2006/relationships/hyperlink" Target="https://www.google.com/url?q=https%3A%2F%2Ftalentotech.gov.co%2Fportal%2F" TargetMode="External"/><Relationship Id="rId2" Type="http://schemas.openxmlformats.org/officeDocument/2006/relationships/hyperlink" Target="https://www.google.com/url?q=https%3A%2F%2Fdane.maps.arcgis.com%2Fapps%2FMapSeries%2Findex.html%3Fappid%3Ddc3699bda82348859801cf3414516fe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q=https%3A%2F%2Fwww.minjusticia.gov.co%2Fprogramas-co%2FODC%2FPaginas%2FSIDCO.aspx" TargetMode="External"/><Relationship Id="rId5" Type="http://schemas.openxmlformats.org/officeDocument/2006/relationships/hyperlink" Target="https://copilot.microsoft.com/" TargetMode="External"/><Relationship Id="rId4" Type="http://schemas.openxmlformats.org/officeDocument/2006/relationships/hyperlink" Target="https://www.google.com/url?q=https%3A%2F%2Fclaude.a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delbe/TalentoTech" TargetMode="External"/><Relationship Id="rId2" Type="http://schemas.openxmlformats.org/officeDocument/2006/relationships/hyperlink" Target="https://www.talentotech.gov.co/portal/#inic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F1C329-4436-94B3-74AB-1B88A5555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s-ES" sz="4000" dirty="0">
                <a:latin typeface="Avenir Next LT Pro Light" panose="020B0304020202020204" pitchFamily="34" charset="0"/>
              </a:rPr>
              <a:t>Análisis de la correlación entre la presencia de cultivos de coca y las Necesidades Básicas Insatisfechas en Nariño, período 2000-2022</a:t>
            </a:r>
            <a:endParaRPr lang="es-CO" sz="4000" dirty="0">
              <a:latin typeface="Avenir Next LT Pro Light" panose="020B03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13BB38-E34F-9D4F-46FE-278789A2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 fontScale="92500"/>
          </a:bodyPr>
          <a:lstStyle/>
          <a:p>
            <a:pPr algn="r"/>
            <a:endParaRPr lang="es-ES" sz="1600" dirty="0">
              <a:latin typeface="Avenir Next LT Pro Light" panose="020B0304020202020204" pitchFamily="34" charset="0"/>
            </a:endParaRPr>
          </a:p>
          <a:p>
            <a:pPr algn="r"/>
            <a:r>
              <a:rPr lang="es-ES" sz="1600" dirty="0">
                <a:latin typeface="Avenir Next LT Pro Light" panose="020B0304020202020204" pitchFamily="34" charset="0"/>
              </a:rPr>
              <a:t>Talento </a:t>
            </a:r>
            <a:r>
              <a:rPr lang="es-ES" sz="1600" dirty="0" err="1">
                <a:latin typeface="Avenir Next LT Pro Light" panose="020B0304020202020204" pitchFamily="34" charset="0"/>
              </a:rPr>
              <a:t>Tech</a:t>
            </a:r>
            <a:r>
              <a:rPr lang="es-ES" sz="1600" dirty="0">
                <a:latin typeface="Avenir Next LT Pro Light" panose="020B0304020202020204" pitchFamily="34" charset="0"/>
              </a:rPr>
              <a:t>. Análisis de Datos. Innovador </a:t>
            </a:r>
          </a:p>
          <a:p>
            <a:pPr algn="r"/>
            <a:r>
              <a:rPr lang="es-ES" sz="1600" dirty="0">
                <a:latin typeface="Avenir Next LT Pro Light" panose="020B0304020202020204" pitchFamily="34" charset="0"/>
              </a:rPr>
              <a:t>Liliana Delgado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64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3307A-E614-775A-88B3-58E53617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venir Next LT Pro Light" panose="020B0304020202020204" pitchFamily="34" charset="0"/>
              </a:rPr>
              <a:t>Coeficiente de correlación de Spearman</a:t>
            </a:r>
            <a:endParaRPr lang="es-CO" sz="2400" dirty="0">
              <a:latin typeface="Avenir Next LT Pro Light" panose="020B03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814F33-7A24-4061-5EC8-420E60B0A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51109"/>
            <a:ext cx="4228966" cy="3125853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Avenir Next LT Pro Light" panose="020B0304020202020204" pitchFamily="34" charset="0"/>
              </a:rPr>
              <a:t>El coeficiente de correlación de Spearman (0.429) corroboró la </a:t>
            </a:r>
            <a:r>
              <a:rPr lang="es-ES" sz="2000" b="1" dirty="0">
                <a:latin typeface="Avenir Next LT Pro Light" panose="020B0304020202020204" pitchFamily="34" charset="0"/>
              </a:rPr>
              <a:t>correlación positiva moderada </a:t>
            </a:r>
            <a:r>
              <a:rPr lang="es-ES" sz="2000" dirty="0">
                <a:latin typeface="Avenir Next LT Pro Light" panose="020B0304020202020204" pitchFamily="34" charset="0"/>
              </a:rPr>
              <a:t>entre las variables analizadas.</a:t>
            </a:r>
          </a:p>
          <a:p>
            <a:pPr algn="just"/>
            <a:endParaRPr lang="es-ES" sz="2000" dirty="0">
              <a:latin typeface="Avenir Next LT Pro Light" panose="020B0304020202020204" pitchFamily="34" charset="0"/>
            </a:endParaRPr>
          </a:p>
          <a:p>
            <a:pPr algn="just"/>
            <a:r>
              <a:rPr lang="es-ES" sz="2000" dirty="0">
                <a:latin typeface="Avenir Next LT Pro Light" panose="020B0304020202020204" pitchFamily="34" charset="0"/>
              </a:rPr>
              <a:t>Los datos de significancia estadística obtenidos (0.000398) sugieren que la correlación observada es </a:t>
            </a:r>
            <a:r>
              <a:rPr lang="es-ES" sz="2000" b="1" dirty="0">
                <a:latin typeface="Avenir Next LT Pro Light" panose="020B0304020202020204" pitchFamily="34" charset="0"/>
              </a:rPr>
              <a:t>altamente significativa.</a:t>
            </a:r>
            <a:endParaRPr lang="es-CO" sz="2000" b="1" dirty="0">
              <a:latin typeface="Avenir Next LT Pro Light" panose="020B0304020202020204" pitchFamily="34" charset="0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36F7BDB-6108-7352-74F5-092DCF8DF0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7357" y="1505647"/>
            <a:ext cx="5936443" cy="438721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A277D4-8EE0-7ED5-F3E2-5F6334CE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9673"/>
            <a:ext cx="4228966" cy="14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2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4677DE-3795-1DE2-4335-810D2A01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50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 err="1">
                <a:latin typeface="Avenir Next LT Pro Light" panose="020B0304020202020204" pitchFamily="34" charset="0"/>
              </a:rPr>
              <a:t>Análisis</a:t>
            </a:r>
            <a:r>
              <a:rPr lang="en-US" sz="2400" dirty="0">
                <a:latin typeface="Avenir Next LT Pro Light" panose="020B0304020202020204" pitchFamily="34" charset="0"/>
              </a:rPr>
              <a:t> </a:t>
            </a:r>
            <a:r>
              <a:rPr lang="en-US" sz="2400" dirty="0" err="1">
                <a:latin typeface="Avenir Next LT Pro Light" panose="020B0304020202020204" pitchFamily="34" charset="0"/>
              </a:rPr>
              <a:t>geoespacial</a:t>
            </a:r>
            <a:r>
              <a:rPr lang="en-US" sz="2400" dirty="0">
                <a:latin typeface="Avenir Next LT Pro Light" panose="020B0304020202020204" pitchFamily="34" charset="0"/>
              </a:rPr>
              <a:t> de </a:t>
            </a:r>
            <a:r>
              <a:rPr lang="en-US" sz="2400" dirty="0" err="1">
                <a:latin typeface="Avenir Next LT Pro Light" panose="020B0304020202020204" pitchFamily="34" charset="0"/>
              </a:rPr>
              <a:t>datos</a:t>
            </a:r>
            <a:endParaRPr lang="en-US" sz="2400" dirty="0">
              <a:latin typeface="Avenir Next LT Pro Light" panose="020B0304020202020204" pitchFamily="34" charset="0"/>
            </a:endParaRPr>
          </a:p>
        </p:txBody>
      </p:sp>
      <p:pic>
        <p:nvPicPr>
          <p:cNvPr id="8" name="Imagen 7" descr="Mapa&#10;&#10;Descripción generada automáticamente">
            <a:extLst>
              <a:ext uri="{FF2B5EF4-FFF2-40B4-BE49-F238E27FC236}">
                <a16:creationId xmlns:a16="http://schemas.microsoft.com/office/drawing/2014/main" id="{4483B97E-5385-793A-F8FD-8A45BB978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73" y="1671572"/>
            <a:ext cx="3224879" cy="3514855"/>
          </a:xfrm>
          <a:prstGeom prst="rect">
            <a:avLst/>
          </a:prstGeom>
        </p:spPr>
      </p:pic>
      <p:pic>
        <p:nvPicPr>
          <p:cNvPr id="6" name="Imagen 5" descr="Mapa&#10;&#10;Descripción generada automáticamente">
            <a:extLst>
              <a:ext uri="{FF2B5EF4-FFF2-40B4-BE49-F238E27FC236}">
                <a16:creationId xmlns:a16="http://schemas.microsoft.com/office/drawing/2014/main" id="{0FCB683E-89A2-EA66-FB97-12C452B3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167" y="1671572"/>
            <a:ext cx="3233666" cy="3514855"/>
          </a:xfrm>
          <a:prstGeom prst="rect">
            <a:avLst/>
          </a:prstGeom>
        </p:spPr>
      </p:pic>
      <p:pic>
        <p:nvPicPr>
          <p:cNvPr id="10" name="Imagen 9" descr="Gráfico, Mapa&#10;&#10;Descripción generada automáticamente">
            <a:extLst>
              <a:ext uri="{FF2B5EF4-FFF2-40B4-BE49-F238E27FC236}">
                <a16:creationId xmlns:a16="http://schemas.microsoft.com/office/drawing/2014/main" id="{E64B9066-87AB-48C3-163D-6CFF97D44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454" y="1671572"/>
            <a:ext cx="3233666" cy="35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A0FA-D3A0-E9DC-AF7B-9A1FF5CC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58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venir Next LT Pro Light" panose="020B0304020202020204" pitchFamily="34" charset="0"/>
              </a:rPr>
              <a:t>Análisis</a:t>
            </a:r>
            <a:r>
              <a:rPr lang="en-US" sz="2400" dirty="0">
                <a:latin typeface="Avenir Next LT Pro Light" panose="020B0304020202020204" pitchFamily="34" charset="0"/>
              </a:rPr>
              <a:t> de variables </a:t>
            </a:r>
            <a:r>
              <a:rPr lang="en-US" sz="2400" dirty="0" err="1">
                <a:latin typeface="Avenir Next LT Pro Light" panose="020B0304020202020204" pitchFamily="34" charset="0"/>
              </a:rPr>
              <a:t>categóricas</a:t>
            </a:r>
            <a:endParaRPr lang="es-CO" sz="2400" dirty="0">
              <a:latin typeface="Avenir Next LT Pro Light" panose="020B0304020202020204" pitchFamily="34" charset="0"/>
            </a:endParaRP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C54EF081-F7CA-3054-0FAE-D43422DCE5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257323"/>
            <a:ext cx="5181600" cy="1487941"/>
          </a:xfrm>
          <a:prstGeom prst="rect">
            <a:avLst/>
          </a:prstGeom>
        </p:spPr>
      </p:pic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41572F1E-0A7B-4DDE-13C6-04B10D7A35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0143948"/>
              </p:ext>
            </p:extLst>
          </p:nvPr>
        </p:nvGraphicFramePr>
        <p:xfrm>
          <a:off x="7049774" y="2775433"/>
          <a:ext cx="4304026" cy="24517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45214">
                  <a:extLst>
                    <a:ext uri="{9D8B030D-6E8A-4147-A177-3AD203B41FA5}">
                      <a16:colId xmlns:a16="http://schemas.microsoft.com/office/drawing/2014/main" val="1709601476"/>
                    </a:ext>
                  </a:extLst>
                </a:gridCol>
                <a:gridCol w="2858812">
                  <a:extLst>
                    <a:ext uri="{9D8B030D-6E8A-4147-A177-3AD203B41FA5}">
                      <a16:colId xmlns:a16="http://schemas.microsoft.com/office/drawing/2014/main" val="1327308162"/>
                    </a:ext>
                  </a:extLst>
                </a:gridCol>
              </a:tblGrid>
              <a:tr h="348220"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Avenir Next LT Pro Light" panose="020B0304020202020204" pitchFamily="34" charset="0"/>
                        </a:rPr>
                        <a:t>Categoría </a:t>
                      </a:r>
                      <a:endParaRPr lang="es-CO" sz="1800" dirty="0">
                        <a:latin typeface="Avenir Next LT Pro Light" panose="020B0304020202020204" pitchFamily="34" charset="0"/>
                      </a:endParaRPr>
                    </a:p>
                  </a:txBody>
                  <a:tcPr marL="134300" marR="134300" marT="67150" marB="6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venir Next LT Pro Light" panose="020B0304020202020204" pitchFamily="34" charset="0"/>
                        </a:rPr>
                        <a:t>Cantidad de municipios</a:t>
                      </a:r>
                      <a:endParaRPr lang="es-CO" sz="1800" dirty="0">
                        <a:latin typeface="Avenir Next LT Pro Light" panose="020B0304020202020204" pitchFamily="34" charset="0"/>
                      </a:endParaRPr>
                    </a:p>
                  </a:txBody>
                  <a:tcPr marL="134300" marR="134300" marT="67150" marB="67150"/>
                </a:tc>
                <a:extLst>
                  <a:ext uri="{0D108BD9-81ED-4DB2-BD59-A6C34878D82A}">
                    <a16:rowId xmlns:a16="http://schemas.microsoft.com/office/drawing/2014/main" val="2294182319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Avenir Next LT Pro Light" panose="020B0304020202020204" pitchFamily="34" charset="0"/>
                        </a:rPr>
                        <a:t>Muy baja</a:t>
                      </a:r>
                    </a:p>
                  </a:txBody>
                  <a:tcPr marL="134300" marR="134300" marT="67150" marB="6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venir Next LT Pro Light" panose="020B0304020202020204" pitchFamily="34" charset="0"/>
                        </a:rPr>
                        <a:t>1</a:t>
                      </a:r>
                      <a:r>
                        <a:rPr lang="es-CO" sz="1800">
                          <a:latin typeface="Avenir Next LT Pro Light" panose="020B0304020202020204" pitchFamily="34" charset="0"/>
                        </a:rPr>
                        <a:t>3</a:t>
                      </a:r>
                      <a:endParaRPr lang="es-ES" sz="1800">
                        <a:latin typeface="Avenir Next LT Pro Light" panose="020B0304020202020204" pitchFamily="34" charset="0"/>
                      </a:endParaRPr>
                    </a:p>
                  </a:txBody>
                  <a:tcPr marL="134300" marR="134300" marT="67150" marB="67150"/>
                </a:tc>
                <a:extLst>
                  <a:ext uri="{0D108BD9-81ED-4DB2-BD59-A6C34878D82A}">
                    <a16:rowId xmlns:a16="http://schemas.microsoft.com/office/drawing/2014/main" val="2787495220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s-CO" sz="1800">
                          <a:latin typeface="Avenir Next LT Pro Light" panose="020B0304020202020204" pitchFamily="34" charset="0"/>
                        </a:rPr>
                        <a:t>Baja</a:t>
                      </a:r>
                    </a:p>
                  </a:txBody>
                  <a:tcPr marL="134300" marR="134300" marT="67150" marB="6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venir Next LT Pro Light" panose="020B0304020202020204" pitchFamily="34" charset="0"/>
                        </a:rPr>
                        <a:t>13</a:t>
                      </a:r>
                      <a:endParaRPr lang="es-CO" sz="1800" dirty="0">
                        <a:latin typeface="Avenir Next LT Pro Light" panose="020B0304020202020204" pitchFamily="34" charset="0"/>
                      </a:endParaRPr>
                    </a:p>
                  </a:txBody>
                  <a:tcPr marL="134300" marR="134300" marT="67150" marB="67150"/>
                </a:tc>
                <a:extLst>
                  <a:ext uri="{0D108BD9-81ED-4DB2-BD59-A6C34878D82A}">
                    <a16:rowId xmlns:a16="http://schemas.microsoft.com/office/drawing/2014/main" val="1833026518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s-CO" sz="1800">
                          <a:latin typeface="Avenir Next LT Pro Light" panose="020B0304020202020204" pitchFamily="34" charset="0"/>
                        </a:rPr>
                        <a:t>Media</a:t>
                      </a:r>
                    </a:p>
                  </a:txBody>
                  <a:tcPr marL="134300" marR="134300" marT="67150" marB="6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venir Next LT Pro Light" panose="020B0304020202020204" pitchFamily="34" charset="0"/>
                        </a:rPr>
                        <a:t>12</a:t>
                      </a:r>
                      <a:endParaRPr lang="es-CO" sz="1800">
                        <a:latin typeface="Avenir Next LT Pro Light" panose="020B0304020202020204" pitchFamily="34" charset="0"/>
                      </a:endParaRPr>
                    </a:p>
                  </a:txBody>
                  <a:tcPr marL="134300" marR="134300" marT="67150" marB="67150"/>
                </a:tc>
                <a:extLst>
                  <a:ext uri="{0D108BD9-81ED-4DB2-BD59-A6C34878D82A}">
                    <a16:rowId xmlns:a16="http://schemas.microsoft.com/office/drawing/2014/main" val="2255606731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s-CO" sz="1800">
                          <a:latin typeface="Avenir Next LT Pro Light" panose="020B0304020202020204" pitchFamily="34" charset="0"/>
                        </a:rPr>
                        <a:t>Alta </a:t>
                      </a:r>
                    </a:p>
                  </a:txBody>
                  <a:tcPr marL="134300" marR="134300" marT="67150" marB="6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venir Next LT Pro Light" panose="020B0304020202020204" pitchFamily="34" charset="0"/>
                        </a:rPr>
                        <a:t>13</a:t>
                      </a:r>
                      <a:endParaRPr lang="es-CO" sz="1800">
                        <a:latin typeface="Avenir Next LT Pro Light" panose="020B0304020202020204" pitchFamily="34" charset="0"/>
                      </a:endParaRPr>
                    </a:p>
                  </a:txBody>
                  <a:tcPr marL="134300" marR="134300" marT="67150" marB="67150"/>
                </a:tc>
                <a:extLst>
                  <a:ext uri="{0D108BD9-81ED-4DB2-BD59-A6C34878D82A}">
                    <a16:rowId xmlns:a16="http://schemas.microsoft.com/office/drawing/2014/main" val="940583021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s-CO" sz="1800">
                          <a:latin typeface="Avenir Next LT Pro Light" panose="020B0304020202020204" pitchFamily="34" charset="0"/>
                        </a:rPr>
                        <a:t>Muy alta </a:t>
                      </a:r>
                    </a:p>
                  </a:txBody>
                  <a:tcPr marL="134300" marR="134300" marT="67150" marB="6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venir Next LT Pro Light" panose="020B0304020202020204" pitchFamily="34" charset="0"/>
                        </a:rPr>
                        <a:t>13</a:t>
                      </a:r>
                      <a:endParaRPr lang="es-CO" sz="1800" dirty="0">
                        <a:latin typeface="Avenir Next LT Pro Light" panose="020B0304020202020204" pitchFamily="34" charset="0"/>
                      </a:endParaRPr>
                    </a:p>
                  </a:txBody>
                  <a:tcPr marL="134300" marR="134300" marT="67150" marB="67150"/>
                </a:tc>
                <a:extLst>
                  <a:ext uri="{0D108BD9-81ED-4DB2-BD59-A6C34878D82A}">
                    <a16:rowId xmlns:a16="http://schemas.microsoft.com/office/drawing/2014/main" val="348345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42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1F6FCE1-8678-40F4-9644-79CD5333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586AF2-1097-792C-F81B-4AADC88A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48" y="743600"/>
            <a:ext cx="4126690" cy="817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latin typeface="Avenir Next LT Pro Light" panose="020B0304020202020204" pitchFamily="34" charset="0"/>
              </a:rPr>
              <a:t>Prueba</a:t>
            </a:r>
            <a:r>
              <a:rPr lang="en-US" sz="2400" dirty="0">
                <a:latin typeface="Avenir Next LT Pro Light" panose="020B0304020202020204" pitchFamily="34" charset="0"/>
              </a:rPr>
              <a:t> de chi-</a:t>
            </a:r>
            <a:r>
              <a:rPr lang="en-US" sz="2400" dirty="0" err="1">
                <a:latin typeface="Avenir Next LT Pro Light" panose="020B0304020202020204" pitchFamily="34" charset="0"/>
              </a:rPr>
              <a:t>cuadrado</a:t>
            </a:r>
            <a:r>
              <a:rPr lang="en-US" sz="2400" dirty="0">
                <a:latin typeface="Avenir Next LT Pro Light" panose="020B0304020202020204" pitchFamily="34" charset="0"/>
              </a:rPr>
              <a:t> </a:t>
            </a:r>
            <a:br>
              <a:rPr lang="en-US" sz="2400" dirty="0">
                <a:latin typeface="Avenir Next LT Pro Light" panose="020B0304020202020204" pitchFamily="34" charset="0"/>
              </a:rPr>
            </a:br>
            <a:r>
              <a:rPr lang="en-US" sz="2400" dirty="0">
                <a:latin typeface="Avenir Next LT Pro Light" panose="020B0304020202020204" pitchFamily="34" charset="0"/>
              </a:rPr>
              <a:t>(</a:t>
            </a:r>
            <a:r>
              <a:rPr lang="en-US" sz="2400" dirty="0" err="1">
                <a:latin typeface="Avenir Next LT Pro Light" panose="020B0304020202020204" pitchFamily="34" charset="0"/>
              </a:rPr>
              <a:t>periodo</a:t>
            </a:r>
            <a:r>
              <a:rPr lang="en-US" sz="2400" dirty="0">
                <a:latin typeface="Avenir Next LT Pro Light" panose="020B0304020202020204" pitchFamily="34" charset="0"/>
              </a:rPr>
              <a:t>: 2000-2022)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E15EAF2-BBE8-D9C4-576D-DB39722F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90" y="1950144"/>
            <a:ext cx="3138206" cy="1440000"/>
          </a:xfrm>
          <a:prstGeom prst="rect">
            <a:avLst/>
          </a:prstGeom>
        </p:spPr>
      </p:pic>
      <p:graphicFrame>
        <p:nvGraphicFramePr>
          <p:cNvPr id="4" name="Tabla 11">
            <a:extLst>
              <a:ext uri="{FF2B5EF4-FFF2-40B4-BE49-F238E27FC236}">
                <a16:creationId xmlns:a16="http://schemas.microsoft.com/office/drawing/2014/main" id="{0D20458D-AB00-1F18-D56C-0F84F94F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886822"/>
              </p:ext>
            </p:extLst>
          </p:nvPr>
        </p:nvGraphicFramePr>
        <p:xfrm>
          <a:off x="6438831" y="4191867"/>
          <a:ext cx="4065890" cy="194525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40834">
                  <a:extLst>
                    <a:ext uri="{9D8B030D-6E8A-4147-A177-3AD203B41FA5}">
                      <a16:colId xmlns:a16="http://schemas.microsoft.com/office/drawing/2014/main" val="2058502533"/>
                    </a:ext>
                  </a:extLst>
                </a:gridCol>
                <a:gridCol w="1268105">
                  <a:extLst>
                    <a:ext uri="{9D8B030D-6E8A-4147-A177-3AD203B41FA5}">
                      <a16:colId xmlns:a16="http://schemas.microsoft.com/office/drawing/2014/main" val="2005751045"/>
                    </a:ext>
                  </a:extLst>
                </a:gridCol>
                <a:gridCol w="1556951">
                  <a:extLst>
                    <a:ext uri="{9D8B030D-6E8A-4147-A177-3AD203B41FA5}">
                      <a16:colId xmlns:a16="http://schemas.microsoft.com/office/drawing/2014/main" val="2617839693"/>
                    </a:ext>
                  </a:extLst>
                </a:gridCol>
              </a:tblGrid>
              <a:tr h="372614">
                <a:tc>
                  <a:txBody>
                    <a:bodyPr/>
                    <a:lstStyle/>
                    <a:p>
                      <a:endParaRPr lang="es-CO" sz="1400" dirty="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latin typeface="Avenir Next LT Pro Light" panose="020B0304020202020204" pitchFamily="34" charset="0"/>
                        </a:rPr>
                        <a:t>Presencia (1)</a:t>
                      </a:r>
                      <a:endParaRPr lang="es-CO" sz="140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latin typeface="Avenir Next LT Pro Light" panose="020B0304020202020204" pitchFamily="34" charset="0"/>
                        </a:rPr>
                        <a:t>No presencia (0)</a:t>
                      </a:r>
                      <a:endParaRPr lang="es-CO" sz="140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extLst>
                  <a:ext uri="{0D108BD9-81ED-4DB2-BD59-A6C34878D82A}">
                    <a16:rowId xmlns:a16="http://schemas.microsoft.com/office/drawing/2014/main" val="1027324651"/>
                  </a:ext>
                </a:extLst>
              </a:tr>
              <a:tr h="262108">
                <a:tc>
                  <a:txBody>
                    <a:bodyPr/>
                    <a:lstStyle/>
                    <a:p>
                      <a:r>
                        <a:rPr lang="es-CO" sz="1400" b="1">
                          <a:latin typeface="Avenir Next LT Pro Light" panose="020B0304020202020204" pitchFamily="34" charset="0"/>
                        </a:rPr>
                        <a:t>Muy baja</a:t>
                      </a: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venir Next LT Pro Light" panose="020B0304020202020204" pitchFamily="34" charset="0"/>
                        </a:rPr>
                        <a:t>6</a:t>
                      </a:r>
                      <a:endParaRPr lang="es-CO" sz="1400" dirty="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venir Next LT Pro Light" panose="020B0304020202020204" pitchFamily="34" charset="0"/>
                        </a:rPr>
                        <a:t>7</a:t>
                      </a:r>
                      <a:endParaRPr lang="es-CO" sz="1400" dirty="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extLst>
                  <a:ext uri="{0D108BD9-81ED-4DB2-BD59-A6C34878D82A}">
                    <a16:rowId xmlns:a16="http://schemas.microsoft.com/office/drawing/2014/main" val="780321448"/>
                  </a:ext>
                </a:extLst>
              </a:tr>
              <a:tr h="262108">
                <a:tc>
                  <a:txBody>
                    <a:bodyPr/>
                    <a:lstStyle/>
                    <a:p>
                      <a:r>
                        <a:rPr lang="es-CO" sz="1400" b="1">
                          <a:latin typeface="Avenir Next LT Pro Light" panose="020B0304020202020204" pitchFamily="34" charset="0"/>
                        </a:rPr>
                        <a:t>Baja</a:t>
                      </a: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venir Next LT Pro Light" panose="020B0304020202020204" pitchFamily="34" charset="0"/>
                        </a:rPr>
                        <a:t>5</a:t>
                      </a:r>
                      <a:endParaRPr lang="es-CO" sz="1400" dirty="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venir Next LT Pro Light" panose="020B0304020202020204" pitchFamily="34" charset="0"/>
                        </a:rPr>
                        <a:t>8</a:t>
                      </a:r>
                      <a:endParaRPr lang="es-CO" sz="1400" dirty="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extLst>
                  <a:ext uri="{0D108BD9-81ED-4DB2-BD59-A6C34878D82A}">
                    <a16:rowId xmlns:a16="http://schemas.microsoft.com/office/drawing/2014/main" val="2732400664"/>
                  </a:ext>
                </a:extLst>
              </a:tr>
              <a:tr h="262108">
                <a:tc>
                  <a:txBody>
                    <a:bodyPr/>
                    <a:lstStyle/>
                    <a:p>
                      <a:r>
                        <a:rPr lang="es-CO" sz="1400" b="1">
                          <a:latin typeface="Avenir Next LT Pro Light" panose="020B0304020202020204" pitchFamily="34" charset="0"/>
                        </a:rPr>
                        <a:t>Media</a:t>
                      </a: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venir Next LT Pro Light" panose="020B0304020202020204" pitchFamily="34" charset="0"/>
                        </a:rPr>
                        <a:t>7</a:t>
                      </a:r>
                      <a:endParaRPr lang="es-CO" sz="1400" dirty="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venir Next LT Pro Light" panose="020B0304020202020204" pitchFamily="34" charset="0"/>
                        </a:rPr>
                        <a:t>5</a:t>
                      </a:r>
                      <a:endParaRPr lang="es-CO" sz="1400" dirty="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extLst>
                  <a:ext uri="{0D108BD9-81ED-4DB2-BD59-A6C34878D82A}">
                    <a16:rowId xmlns:a16="http://schemas.microsoft.com/office/drawing/2014/main" val="3014960582"/>
                  </a:ext>
                </a:extLst>
              </a:tr>
              <a:tr h="262108">
                <a:tc>
                  <a:txBody>
                    <a:bodyPr/>
                    <a:lstStyle/>
                    <a:p>
                      <a:r>
                        <a:rPr lang="es-CO" sz="1400" b="1">
                          <a:latin typeface="Avenir Next LT Pro Light" panose="020B0304020202020204" pitchFamily="34" charset="0"/>
                        </a:rPr>
                        <a:t>Alta </a:t>
                      </a: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latin typeface="Avenir Next LT Pro Light" panose="020B0304020202020204" pitchFamily="34" charset="0"/>
                        </a:rPr>
                        <a:t>3</a:t>
                      </a:r>
                      <a:endParaRPr lang="es-CO" sz="140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venir Next LT Pro Light" panose="020B0304020202020204" pitchFamily="34" charset="0"/>
                        </a:rPr>
                        <a:t>10</a:t>
                      </a:r>
                      <a:endParaRPr lang="es-CO" sz="1400" dirty="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extLst>
                  <a:ext uri="{0D108BD9-81ED-4DB2-BD59-A6C34878D82A}">
                    <a16:rowId xmlns:a16="http://schemas.microsoft.com/office/drawing/2014/main" val="1117000636"/>
                  </a:ext>
                </a:extLst>
              </a:tr>
              <a:tr h="262108">
                <a:tc>
                  <a:txBody>
                    <a:bodyPr/>
                    <a:lstStyle/>
                    <a:p>
                      <a:r>
                        <a:rPr lang="es-CO" sz="1400" b="1">
                          <a:latin typeface="Avenir Next LT Pro Light" panose="020B0304020202020204" pitchFamily="34" charset="0"/>
                        </a:rPr>
                        <a:t>Muy alta </a:t>
                      </a: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latin typeface="Avenir Next LT Pro Light" panose="020B0304020202020204" pitchFamily="34" charset="0"/>
                        </a:rPr>
                        <a:t>13</a:t>
                      </a:r>
                      <a:endParaRPr lang="es-CO" sz="140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venir Next LT Pro Light" panose="020B0304020202020204" pitchFamily="34" charset="0"/>
                        </a:rPr>
                        <a:t>0</a:t>
                      </a:r>
                      <a:endParaRPr lang="es-CO" sz="1400" dirty="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extLst>
                  <a:ext uri="{0D108BD9-81ED-4DB2-BD59-A6C34878D82A}">
                    <a16:rowId xmlns:a16="http://schemas.microsoft.com/office/drawing/2014/main" val="364950303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91D24775-20F1-0F0E-9D4A-6055C421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54" y="380129"/>
            <a:ext cx="7018675" cy="335941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36C34B-9E26-78C9-F8FA-7C76872D1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143" y="4187856"/>
            <a:ext cx="5001569" cy="173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s-ES" sz="1800" dirty="0">
                <a:latin typeface="Avenir Next LT Pro Light" panose="020B0304020202020204" pitchFamily="34" charset="0"/>
              </a:rPr>
              <a:t>El valor de p obtenido (0.0014) indica que se puede </a:t>
            </a:r>
            <a:r>
              <a:rPr lang="es-ES" sz="1800" b="1" dirty="0">
                <a:latin typeface="Avenir Next LT Pro Light" panose="020B0304020202020204" pitchFamily="34" charset="0"/>
              </a:rPr>
              <a:t>rechazar la hipótesis nula </a:t>
            </a:r>
            <a:r>
              <a:rPr lang="es-ES" sz="1800" dirty="0">
                <a:latin typeface="Avenir Next LT Pro Light" panose="020B0304020202020204" pitchFamily="34" charset="0"/>
              </a:rPr>
              <a:t>de ausencia de asociación entre las variables.</a:t>
            </a:r>
            <a:endParaRPr lang="en-US" sz="18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2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86AF2-1097-792C-F81B-4AADC88A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0" y="500999"/>
            <a:ext cx="5001569" cy="817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latin typeface="Avenir Next LT Pro Light" panose="020B0304020202020204" pitchFamily="34" charset="0"/>
              </a:rPr>
              <a:t>Prueba</a:t>
            </a:r>
            <a:r>
              <a:rPr lang="en-US" sz="2400" dirty="0">
                <a:latin typeface="Avenir Next LT Pro Light" panose="020B0304020202020204" pitchFamily="34" charset="0"/>
              </a:rPr>
              <a:t> de chi-</a:t>
            </a:r>
            <a:r>
              <a:rPr lang="en-US" sz="2400" dirty="0" err="1">
                <a:latin typeface="Avenir Next LT Pro Light" panose="020B0304020202020204" pitchFamily="34" charset="0"/>
              </a:rPr>
              <a:t>cuadrado</a:t>
            </a:r>
            <a:r>
              <a:rPr lang="en-US" sz="2400" dirty="0">
                <a:latin typeface="Avenir Next LT Pro Light" panose="020B0304020202020204" pitchFamily="34" charset="0"/>
              </a:rPr>
              <a:t> (2021)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B744D783-CC24-66B1-207B-2D48D70CF3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4525" y="2713874"/>
            <a:ext cx="5937705" cy="36368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E52464C-4A18-5AF0-C6D6-D9A74C47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120" y="1657530"/>
            <a:ext cx="2805787" cy="135024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36C34B-9E26-78C9-F8FA-7C76872D1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2230" y="3340359"/>
            <a:ext cx="5001569" cy="173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Avenir Next LT Pro Light" panose="020B0304020202020204" pitchFamily="34" charset="0"/>
              </a:rPr>
              <a:t>El valor de P (0.00014) </a:t>
            </a:r>
            <a:r>
              <a:rPr lang="en-US" sz="1800" dirty="0" err="1">
                <a:latin typeface="Avenir Next LT Pro Light" panose="020B0304020202020204" pitchFamily="34" charset="0"/>
              </a:rPr>
              <a:t>nos</a:t>
            </a:r>
            <a:r>
              <a:rPr lang="en-US" sz="1800" dirty="0">
                <a:latin typeface="Avenir Next LT Pro Light" panose="020B0304020202020204" pitchFamily="34" charset="0"/>
              </a:rPr>
              <a:t> indica que hay </a:t>
            </a:r>
            <a:r>
              <a:rPr lang="en-US" sz="1800" dirty="0" err="1">
                <a:latin typeface="Avenir Next LT Pro Light" panose="020B0304020202020204" pitchFamily="34" charset="0"/>
              </a:rPr>
              <a:t>suficiente</a:t>
            </a:r>
            <a:r>
              <a:rPr lang="en-US" sz="1800" dirty="0">
                <a:latin typeface="Avenir Next LT Pro Light" panose="020B0304020202020204" pitchFamily="34" charset="0"/>
              </a:rPr>
              <a:t> </a:t>
            </a:r>
            <a:r>
              <a:rPr lang="en-US" sz="1800" dirty="0" err="1">
                <a:latin typeface="Avenir Next LT Pro Light" panose="020B0304020202020204" pitchFamily="34" charset="0"/>
              </a:rPr>
              <a:t>evidencia</a:t>
            </a:r>
            <a:r>
              <a:rPr lang="en-US" sz="1800" dirty="0">
                <a:latin typeface="Avenir Next LT Pro Light" panose="020B0304020202020204" pitchFamily="34" charset="0"/>
              </a:rPr>
              <a:t> para </a:t>
            </a:r>
            <a:r>
              <a:rPr lang="en-US" sz="1800" b="1" dirty="0" err="1">
                <a:latin typeface="Avenir Next LT Pro Light" panose="020B0304020202020204" pitchFamily="34" charset="0"/>
              </a:rPr>
              <a:t>rechazar</a:t>
            </a:r>
            <a:r>
              <a:rPr lang="en-US" sz="1800" b="1" dirty="0">
                <a:latin typeface="Avenir Next LT Pro Light" panose="020B0304020202020204" pitchFamily="34" charset="0"/>
              </a:rPr>
              <a:t> la </a:t>
            </a:r>
            <a:r>
              <a:rPr lang="en-US" sz="1800" b="1" dirty="0" err="1">
                <a:latin typeface="Avenir Next LT Pro Light" panose="020B0304020202020204" pitchFamily="34" charset="0"/>
              </a:rPr>
              <a:t>hipótesis</a:t>
            </a:r>
            <a:r>
              <a:rPr lang="en-US" sz="1800" b="1" dirty="0">
                <a:latin typeface="Avenir Next LT Pro Light" panose="020B0304020202020204" pitchFamily="34" charset="0"/>
              </a:rPr>
              <a:t> </a:t>
            </a:r>
            <a:r>
              <a:rPr lang="en-US" sz="1800" b="1" dirty="0" err="1">
                <a:latin typeface="Avenir Next LT Pro Light" panose="020B0304020202020204" pitchFamily="34" charset="0"/>
              </a:rPr>
              <a:t>nula</a:t>
            </a:r>
            <a:r>
              <a:rPr lang="en-US" sz="1800" dirty="0">
                <a:latin typeface="Avenir Next LT Pro Light" panose="020B0304020202020204" pitchFamily="34" charset="0"/>
              </a:rPr>
              <a:t> de </a:t>
            </a:r>
            <a:r>
              <a:rPr lang="en-US" sz="1800" dirty="0" err="1">
                <a:latin typeface="Avenir Next LT Pro Light" panose="020B0304020202020204" pitchFamily="34" charset="0"/>
              </a:rPr>
              <a:t>independencia</a:t>
            </a:r>
            <a:r>
              <a:rPr lang="en-US" sz="1800" dirty="0">
                <a:latin typeface="Avenir Next LT Pro Light" panose="020B0304020202020204" pitchFamily="34" charset="0"/>
              </a:rPr>
              <a:t> entre las variables de </a:t>
            </a:r>
            <a:r>
              <a:rPr lang="en-US" sz="1800" dirty="0" err="1">
                <a:latin typeface="Avenir Next LT Pro Light" panose="020B0304020202020204" pitchFamily="34" charset="0"/>
              </a:rPr>
              <a:t>presencia</a:t>
            </a:r>
            <a:r>
              <a:rPr lang="en-US" sz="1800" dirty="0">
                <a:latin typeface="Avenir Next LT Pro Light" panose="020B0304020202020204" pitchFamily="34" charset="0"/>
              </a:rPr>
              <a:t> de </a:t>
            </a:r>
            <a:r>
              <a:rPr lang="en-US" sz="1800" dirty="0" err="1">
                <a:latin typeface="Avenir Next LT Pro Light" panose="020B0304020202020204" pitchFamily="34" charset="0"/>
              </a:rPr>
              <a:t>cultivos</a:t>
            </a:r>
            <a:r>
              <a:rPr lang="en-US" sz="1800" dirty="0">
                <a:latin typeface="Avenir Next LT Pro Light" panose="020B0304020202020204" pitchFamily="34" charset="0"/>
              </a:rPr>
              <a:t> de coca y las </a:t>
            </a:r>
            <a:r>
              <a:rPr lang="en-US" sz="1800" dirty="0" err="1">
                <a:latin typeface="Avenir Next LT Pro Light" panose="020B0304020202020204" pitchFamily="34" charset="0"/>
              </a:rPr>
              <a:t>categorías</a:t>
            </a:r>
            <a:r>
              <a:rPr lang="en-US" sz="1800" dirty="0">
                <a:latin typeface="Avenir Next LT Pro Light" panose="020B0304020202020204" pitchFamily="34" charset="0"/>
              </a:rPr>
              <a:t> de NBI</a:t>
            </a:r>
          </a:p>
        </p:txBody>
      </p:sp>
      <p:graphicFrame>
        <p:nvGraphicFramePr>
          <p:cNvPr id="5" name="Tabla 11">
            <a:extLst>
              <a:ext uri="{FF2B5EF4-FFF2-40B4-BE49-F238E27FC236}">
                <a16:creationId xmlns:a16="http://schemas.microsoft.com/office/drawing/2014/main" id="{6658AC98-0929-0FBD-3389-749CF4C54FAB}"/>
              </a:ext>
            </a:extLst>
          </p:cNvPr>
          <p:cNvGraphicFramePr>
            <a:graphicFrameLocks/>
          </p:cNvGraphicFramePr>
          <p:nvPr/>
        </p:nvGraphicFramePr>
        <p:xfrm>
          <a:off x="988483" y="507283"/>
          <a:ext cx="4065890" cy="194525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40834">
                  <a:extLst>
                    <a:ext uri="{9D8B030D-6E8A-4147-A177-3AD203B41FA5}">
                      <a16:colId xmlns:a16="http://schemas.microsoft.com/office/drawing/2014/main" val="2058502533"/>
                    </a:ext>
                  </a:extLst>
                </a:gridCol>
                <a:gridCol w="1268105">
                  <a:extLst>
                    <a:ext uri="{9D8B030D-6E8A-4147-A177-3AD203B41FA5}">
                      <a16:colId xmlns:a16="http://schemas.microsoft.com/office/drawing/2014/main" val="2005751045"/>
                    </a:ext>
                  </a:extLst>
                </a:gridCol>
                <a:gridCol w="1556951">
                  <a:extLst>
                    <a:ext uri="{9D8B030D-6E8A-4147-A177-3AD203B41FA5}">
                      <a16:colId xmlns:a16="http://schemas.microsoft.com/office/drawing/2014/main" val="2617839693"/>
                    </a:ext>
                  </a:extLst>
                </a:gridCol>
              </a:tblGrid>
              <a:tr h="372614">
                <a:tc>
                  <a:txBody>
                    <a:bodyPr/>
                    <a:lstStyle/>
                    <a:p>
                      <a:endParaRPr lang="es-CO" sz="1400" dirty="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latin typeface="Avenir Next LT Pro Light" panose="020B0304020202020204" pitchFamily="34" charset="0"/>
                        </a:rPr>
                        <a:t>Presencia (1)</a:t>
                      </a:r>
                      <a:endParaRPr lang="es-CO" sz="140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latin typeface="Avenir Next LT Pro Light" panose="020B0304020202020204" pitchFamily="34" charset="0"/>
                        </a:rPr>
                        <a:t>No presencia (0)</a:t>
                      </a:r>
                      <a:endParaRPr lang="es-CO" sz="140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extLst>
                  <a:ext uri="{0D108BD9-81ED-4DB2-BD59-A6C34878D82A}">
                    <a16:rowId xmlns:a16="http://schemas.microsoft.com/office/drawing/2014/main" val="1027324651"/>
                  </a:ext>
                </a:extLst>
              </a:tr>
              <a:tr h="262108">
                <a:tc>
                  <a:txBody>
                    <a:bodyPr/>
                    <a:lstStyle/>
                    <a:p>
                      <a:r>
                        <a:rPr lang="es-CO" sz="1400" b="1">
                          <a:latin typeface="Avenir Next LT Pro Light" panose="020B0304020202020204" pitchFamily="34" charset="0"/>
                        </a:rPr>
                        <a:t>Muy baja</a:t>
                      </a: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latin typeface="Avenir Next LT Pro Light" panose="020B0304020202020204" pitchFamily="34" charset="0"/>
                        </a:rPr>
                        <a:t>3</a:t>
                      </a:r>
                      <a:endParaRPr lang="es-CO" sz="140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latin typeface="Avenir Next LT Pro Light" panose="020B0304020202020204" pitchFamily="34" charset="0"/>
                        </a:rPr>
                        <a:t>10</a:t>
                      </a:r>
                      <a:endParaRPr lang="es-CO" sz="140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extLst>
                  <a:ext uri="{0D108BD9-81ED-4DB2-BD59-A6C34878D82A}">
                    <a16:rowId xmlns:a16="http://schemas.microsoft.com/office/drawing/2014/main" val="780321448"/>
                  </a:ext>
                </a:extLst>
              </a:tr>
              <a:tr h="262108">
                <a:tc>
                  <a:txBody>
                    <a:bodyPr/>
                    <a:lstStyle/>
                    <a:p>
                      <a:r>
                        <a:rPr lang="es-CO" sz="1400" b="1">
                          <a:latin typeface="Avenir Next LT Pro Light" panose="020B0304020202020204" pitchFamily="34" charset="0"/>
                        </a:rPr>
                        <a:t>Baja</a:t>
                      </a: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latin typeface="Avenir Next LT Pro Light" panose="020B0304020202020204" pitchFamily="34" charset="0"/>
                        </a:rPr>
                        <a:t>4</a:t>
                      </a:r>
                      <a:endParaRPr lang="es-CO" sz="140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latin typeface="Avenir Next LT Pro Light" panose="020B0304020202020204" pitchFamily="34" charset="0"/>
                        </a:rPr>
                        <a:t>9</a:t>
                      </a:r>
                      <a:endParaRPr lang="es-CO" sz="140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extLst>
                  <a:ext uri="{0D108BD9-81ED-4DB2-BD59-A6C34878D82A}">
                    <a16:rowId xmlns:a16="http://schemas.microsoft.com/office/drawing/2014/main" val="2732400664"/>
                  </a:ext>
                </a:extLst>
              </a:tr>
              <a:tr h="262108">
                <a:tc>
                  <a:txBody>
                    <a:bodyPr/>
                    <a:lstStyle/>
                    <a:p>
                      <a:r>
                        <a:rPr lang="es-CO" sz="1400" b="1">
                          <a:latin typeface="Avenir Next LT Pro Light" panose="020B0304020202020204" pitchFamily="34" charset="0"/>
                        </a:rPr>
                        <a:t>Media</a:t>
                      </a: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latin typeface="Avenir Next LT Pro Light" panose="020B0304020202020204" pitchFamily="34" charset="0"/>
                        </a:rPr>
                        <a:t>4</a:t>
                      </a:r>
                      <a:endParaRPr lang="es-CO" sz="140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venir Next LT Pro Light" panose="020B0304020202020204" pitchFamily="34" charset="0"/>
                        </a:rPr>
                        <a:t>8</a:t>
                      </a:r>
                      <a:endParaRPr lang="es-CO" sz="1400" dirty="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extLst>
                  <a:ext uri="{0D108BD9-81ED-4DB2-BD59-A6C34878D82A}">
                    <a16:rowId xmlns:a16="http://schemas.microsoft.com/office/drawing/2014/main" val="3014960582"/>
                  </a:ext>
                </a:extLst>
              </a:tr>
              <a:tr h="262108">
                <a:tc>
                  <a:txBody>
                    <a:bodyPr/>
                    <a:lstStyle/>
                    <a:p>
                      <a:r>
                        <a:rPr lang="es-CO" sz="1400" b="1">
                          <a:latin typeface="Avenir Next LT Pro Light" panose="020B0304020202020204" pitchFamily="34" charset="0"/>
                        </a:rPr>
                        <a:t>Alta </a:t>
                      </a: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latin typeface="Avenir Next LT Pro Light" panose="020B0304020202020204" pitchFamily="34" charset="0"/>
                        </a:rPr>
                        <a:t>3</a:t>
                      </a:r>
                      <a:endParaRPr lang="es-CO" sz="140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latin typeface="Avenir Next LT Pro Light" panose="020B0304020202020204" pitchFamily="34" charset="0"/>
                        </a:rPr>
                        <a:t>10</a:t>
                      </a:r>
                      <a:endParaRPr lang="es-CO" sz="140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extLst>
                  <a:ext uri="{0D108BD9-81ED-4DB2-BD59-A6C34878D82A}">
                    <a16:rowId xmlns:a16="http://schemas.microsoft.com/office/drawing/2014/main" val="1117000636"/>
                  </a:ext>
                </a:extLst>
              </a:tr>
              <a:tr h="262108">
                <a:tc>
                  <a:txBody>
                    <a:bodyPr/>
                    <a:lstStyle/>
                    <a:p>
                      <a:r>
                        <a:rPr lang="es-CO" sz="1400" b="1">
                          <a:latin typeface="Avenir Next LT Pro Light" panose="020B0304020202020204" pitchFamily="34" charset="0"/>
                        </a:rPr>
                        <a:t>Muy alta </a:t>
                      </a: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latin typeface="Avenir Next LT Pro Light" panose="020B0304020202020204" pitchFamily="34" charset="0"/>
                        </a:rPr>
                        <a:t>13</a:t>
                      </a:r>
                      <a:endParaRPr lang="es-CO" sz="140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venir Next LT Pro Light" panose="020B0304020202020204" pitchFamily="34" charset="0"/>
                        </a:rPr>
                        <a:t>0</a:t>
                      </a:r>
                      <a:endParaRPr lang="es-CO" sz="1400" dirty="0">
                        <a:latin typeface="Avenir Next LT Pro Light" panose="020B0304020202020204" pitchFamily="34" charset="0"/>
                      </a:endParaRPr>
                    </a:p>
                  </a:txBody>
                  <a:tcPr marL="101168" marR="101168" marT="50584" marB="50584"/>
                </a:tc>
                <a:extLst>
                  <a:ext uri="{0D108BD9-81ED-4DB2-BD59-A6C34878D82A}">
                    <a16:rowId xmlns:a16="http://schemas.microsoft.com/office/drawing/2014/main" val="364950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06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3427CB-597A-FA47-7BCF-35D404F6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144"/>
          </a:xfrm>
        </p:spPr>
        <p:txBody>
          <a:bodyPr>
            <a:normAutofit/>
          </a:bodyPr>
          <a:lstStyle/>
          <a:p>
            <a:r>
              <a:rPr lang="es-CO" sz="3000" dirty="0">
                <a:latin typeface="Avenir Next LT Pro Light" panose="020B0304020202020204" pitchFamily="34" charset="0"/>
              </a:rPr>
              <a:t>Síntesis y conclusiones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A47929-CF84-B5A4-9A36-ABB75466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14"/>
            <a:ext cx="10515600" cy="4581331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ES" b="1" dirty="0">
                <a:latin typeface="Avenir Next LT Pro Light" panose="020B0304020202020204" pitchFamily="34" charset="0"/>
              </a:rPr>
              <a:t>OE1: </a:t>
            </a:r>
            <a:r>
              <a:rPr lang="es-ES" dirty="0">
                <a:latin typeface="Avenir Next LT Pro Light" panose="020B0304020202020204" pitchFamily="34" charset="0"/>
              </a:rPr>
              <a:t>Los datos revelaron una </a:t>
            </a:r>
            <a:r>
              <a:rPr lang="es-ES" b="1" dirty="0">
                <a:latin typeface="Avenir Next LT Pro Light" panose="020B0304020202020204" pitchFamily="34" charset="0"/>
              </a:rPr>
              <a:t>tendencia creciente </a:t>
            </a:r>
            <a:r>
              <a:rPr lang="es-ES" dirty="0">
                <a:latin typeface="Avenir Next LT Pro Light" panose="020B0304020202020204" pitchFamily="34" charset="0"/>
              </a:rPr>
              <a:t>en su presencia en el departamento durante el período analizado. Si bien se observaron fluctuaciones y una ligera disminución en algunos años, particularmente en 2018 y 2020, la </a:t>
            </a:r>
            <a:r>
              <a:rPr lang="es-ES" b="1" dirty="0">
                <a:latin typeface="Avenir Next LT Pro Light" panose="020B0304020202020204" pitchFamily="34" charset="0"/>
              </a:rPr>
              <a:t>tendencia general fue al incremento</a:t>
            </a:r>
            <a:r>
              <a:rPr lang="es-ES" dirty="0">
                <a:latin typeface="Avenir Next LT Pro Light" panose="020B0304020202020204" pitchFamily="34" charset="0"/>
              </a:rPr>
              <a:t>, alcanzando su punto máximo hacia el final del período, entre 2021 y 2022. Asimismo, se evidenció una </a:t>
            </a:r>
            <a:r>
              <a:rPr lang="es-ES" b="1" dirty="0">
                <a:latin typeface="Avenir Next LT Pro Light" panose="020B0304020202020204" pitchFamily="34" charset="0"/>
              </a:rPr>
              <a:t>alta concentración de los cultivos </a:t>
            </a:r>
            <a:r>
              <a:rPr lang="es-ES" dirty="0">
                <a:latin typeface="Avenir Next LT Pro Light" panose="020B0304020202020204" pitchFamily="34" charset="0"/>
              </a:rPr>
              <a:t>en ciertos municipios, siendo Tumaco, Barbacoas, El Charco, Roberto Payán y Olaya Herrera los que registraron el mayor número de hectáreas.</a:t>
            </a:r>
          </a:p>
          <a:p>
            <a:pPr algn="just"/>
            <a:endParaRPr lang="es-ES" dirty="0">
              <a:latin typeface="Avenir Next LT Pro Light" panose="020B0304020202020204" pitchFamily="34" charset="0"/>
            </a:endParaRPr>
          </a:p>
          <a:p>
            <a:pPr algn="just"/>
            <a:r>
              <a:rPr lang="es-ES" b="1" dirty="0">
                <a:latin typeface="Avenir Next LT Pro Light" panose="020B0304020202020204" pitchFamily="34" charset="0"/>
              </a:rPr>
              <a:t>OE2: </a:t>
            </a:r>
            <a:r>
              <a:rPr lang="es-ES" dirty="0">
                <a:latin typeface="Avenir Next LT Pro Light" panose="020B0304020202020204" pitchFamily="34" charset="0"/>
              </a:rPr>
              <a:t>Los análisis espaciales mostraron que los </a:t>
            </a:r>
            <a:r>
              <a:rPr lang="es-ES" b="1" dirty="0">
                <a:latin typeface="Avenir Next LT Pro Light" panose="020B0304020202020204" pitchFamily="34" charset="0"/>
              </a:rPr>
              <a:t>municipios con mayor presencia </a:t>
            </a:r>
            <a:r>
              <a:rPr lang="es-ES" dirty="0">
                <a:latin typeface="Avenir Next LT Pro Light" panose="020B0304020202020204" pitchFamily="34" charset="0"/>
              </a:rPr>
              <a:t>se encuentran en las </a:t>
            </a:r>
            <a:r>
              <a:rPr lang="es-ES" b="1" dirty="0">
                <a:latin typeface="Avenir Next LT Pro Light" panose="020B0304020202020204" pitchFamily="34" charset="0"/>
              </a:rPr>
              <a:t>subregiones del Pacífico, </a:t>
            </a:r>
            <a:r>
              <a:rPr lang="es-ES" b="1" dirty="0" err="1">
                <a:latin typeface="Avenir Next LT Pro Light" panose="020B0304020202020204" pitchFamily="34" charset="0"/>
              </a:rPr>
              <a:t>Sanquianga</a:t>
            </a:r>
            <a:r>
              <a:rPr lang="es-ES" b="1" dirty="0">
                <a:latin typeface="Avenir Next LT Pro Light" panose="020B0304020202020204" pitchFamily="34" charset="0"/>
              </a:rPr>
              <a:t> y </a:t>
            </a:r>
            <a:r>
              <a:rPr lang="es-ES" b="1" dirty="0" err="1">
                <a:latin typeface="Avenir Next LT Pro Light" panose="020B0304020202020204" pitchFamily="34" charset="0"/>
              </a:rPr>
              <a:t>Telembí</a:t>
            </a:r>
            <a:r>
              <a:rPr lang="es-ES" dirty="0">
                <a:latin typeface="Avenir Next LT Pro Light" panose="020B0304020202020204" pitchFamily="34" charset="0"/>
              </a:rPr>
              <a:t>. Esta distribución geográfica se mantuvo constante durante el período analizado. Los análisis de correlación espacial revelaron </a:t>
            </a:r>
            <a:r>
              <a:rPr lang="es-ES" b="1" dirty="0">
                <a:latin typeface="Avenir Next LT Pro Light" panose="020B0304020202020204" pitchFamily="34" charset="0"/>
              </a:rPr>
              <a:t>patrones de agrupación geográfica significativos</a:t>
            </a:r>
            <a:r>
              <a:rPr lang="es-ES" dirty="0">
                <a:latin typeface="Avenir Next LT Pro Light" panose="020B0304020202020204" pitchFamily="34" charset="0"/>
              </a:rPr>
              <a:t>, donde algunos municipios colindantes presentaron características similares en cuanto a la presencia de cultivos de coca y la proporción de población con NBI.</a:t>
            </a:r>
          </a:p>
          <a:p>
            <a:pPr algn="just"/>
            <a:endParaRPr lang="es-ES" dirty="0">
              <a:latin typeface="Avenir Next LT Pro Light" panose="020B0304020202020204" pitchFamily="34" charset="0"/>
            </a:endParaRPr>
          </a:p>
          <a:p>
            <a:pPr algn="just"/>
            <a:r>
              <a:rPr lang="es-ES" b="1" dirty="0">
                <a:latin typeface="Avenir Next LT Pro Light" panose="020B0304020202020204" pitchFamily="34" charset="0"/>
              </a:rPr>
              <a:t>OE3: </a:t>
            </a:r>
            <a:r>
              <a:rPr lang="es-ES" dirty="0">
                <a:latin typeface="Avenir Next LT Pro Light" panose="020B0304020202020204" pitchFamily="34" charset="0"/>
              </a:rPr>
              <a:t>Los resultados indicaron una </a:t>
            </a:r>
            <a:r>
              <a:rPr lang="es-ES" b="1" dirty="0">
                <a:latin typeface="Avenir Next LT Pro Light" panose="020B0304020202020204" pitchFamily="34" charset="0"/>
              </a:rPr>
              <a:t>correlación positiva moderada</a:t>
            </a:r>
            <a:r>
              <a:rPr lang="es-ES" dirty="0">
                <a:latin typeface="Avenir Next LT Pro Light" panose="020B0304020202020204" pitchFamily="34" charset="0"/>
              </a:rPr>
              <a:t>, aunque esta relación </a:t>
            </a:r>
            <a:r>
              <a:rPr lang="es-ES" u="sng" dirty="0">
                <a:latin typeface="Avenir Next LT Pro Light" panose="020B0304020202020204" pitchFamily="34" charset="0"/>
              </a:rPr>
              <a:t>no es perfecta ni lineal</a:t>
            </a:r>
            <a:r>
              <a:rPr lang="es-ES" dirty="0">
                <a:latin typeface="Avenir Next LT Pro Light" panose="020B0304020202020204" pitchFamily="34" charset="0"/>
              </a:rPr>
              <a:t>. La correlación fue </a:t>
            </a:r>
            <a:r>
              <a:rPr lang="es-ES" b="1" dirty="0">
                <a:latin typeface="Avenir Next LT Pro Light" panose="020B0304020202020204" pitchFamily="34" charset="0"/>
              </a:rPr>
              <a:t>más fuerte en las zonas rurales </a:t>
            </a:r>
            <a:r>
              <a:rPr lang="es-ES" dirty="0">
                <a:latin typeface="Avenir Next LT Pro Light" panose="020B0304020202020204" pitchFamily="34" charset="0"/>
              </a:rPr>
              <a:t>que en las cabeceras municipales. Adicionalmente, las pruebas de independencia entre las variables categóricas mostraron una </a:t>
            </a:r>
            <a:r>
              <a:rPr lang="es-ES" b="1" dirty="0">
                <a:latin typeface="Avenir Next LT Pro Light" panose="020B0304020202020204" pitchFamily="34" charset="0"/>
              </a:rPr>
              <a:t>asociación significativa</a:t>
            </a:r>
            <a:r>
              <a:rPr lang="es-ES" dirty="0">
                <a:latin typeface="Avenir Next LT Pro Light" panose="020B0304020202020204" pitchFamily="34" charset="0"/>
              </a:rPr>
              <a:t> entre la presencia de cultivos de coca y las categorías de NBI, tanto en 2021 como en el período completo analizado, lo cual refuerza la evidencia de una relación entre ambas variables.</a:t>
            </a:r>
            <a:endParaRPr lang="es-CO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5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56182-581C-3903-0A85-72E9C1B8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>
            <a:normAutofit/>
          </a:bodyPr>
          <a:lstStyle/>
          <a:p>
            <a:r>
              <a:rPr lang="es-ES" sz="3000" dirty="0">
                <a:latin typeface="Avenir Next LT Pro Light" panose="020B0304020202020204" pitchFamily="34" charset="0"/>
              </a:rPr>
              <a:t>Referencias </a:t>
            </a:r>
            <a:endParaRPr lang="es-CO" sz="3000" dirty="0">
              <a:latin typeface="Avenir Next LT Pro Light" panose="020B03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D0748-609D-0EFD-626D-B7FEA474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ES" sz="2000" i="0" dirty="0">
                <a:effectLst/>
                <a:latin typeface="Avenir Next LT Pro Light" panose="020B0304020202020204" pitchFamily="34" charset="0"/>
              </a:rPr>
              <a:t>Departamento Administrativo Nacional de Estadística (DANE). Censo Nacional de Población y Vivienda (CNPV). [</a:t>
            </a:r>
            <a:r>
              <a:rPr lang="es-ES" sz="2000" i="0" dirty="0" err="1">
                <a:effectLst/>
                <a:latin typeface="Avenir Next LT Pro Light" panose="020B0304020202020204" pitchFamily="34" charset="0"/>
              </a:rPr>
              <a:t>dataset</a:t>
            </a:r>
            <a:r>
              <a:rPr lang="es-ES" sz="2000" i="0" dirty="0">
                <a:effectLst/>
                <a:latin typeface="Avenir Next LT Pro Light" panose="020B0304020202020204" pitchFamily="34" charset="0"/>
              </a:rPr>
              <a:t>]. </a:t>
            </a:r>
            <a:r>
              <a:rPr lang="es-ES" sz="2000" b="0" i="0" dirty="0">
                <a:solidFill>
                  <a:srgbClr val="D5D5D5"/>
                </a:solidFill>
                <a:effectLst/>
                <a:latin typeface="Avenir Next LT Pro Light" panose="020B0304020202020204" pitchFamily="34" charset="0"/>
                <a:hlinkClick r:id="rId2"/>
              </a:rPr>
              <a:t>https://dane.maps.arcgis.com/apps/MapSeries/index.html?appid=dc3699bda82348859801cf3414516fec</a:t>
            </a:r>
            <a:endParaRPr lang="es-ES" sz="2000" b="0" i="0" dirty="0">
              <a:solidFill>
                <a:srgbClr val="D5D5D5"/>
              </a:solidFill>
              <a:effectLst/>
              <a:latin typeface="Avenir Next LT Pro Light" panose="020B0304020202020204" pitchFamily="34" charset="0"/>
            </a:endParaRPr>
          </a:p>
          <a:p>
            <a:pPr marL="0" indent="0" algn="l">
              <a:buNone/>
            </a:pPr>
            <a:endParaRPr lang="es-ES" sz="2000" b="0" i="0" dirty="0">
              <a:solidFill>
                <a:srgbClr val="D5D5D5"/>
              </a:solidFill>
              <a:effectLst/>
              <a:latin typeface="Avenir Next LT Pro Light" panose="020B0304020202020204" pitchFamily="34" charset="0"/>
            </a:endParaRPr>
          </a:p>
          <a:p>
            <a:pPr marL="0" indent="0" algn="l">
              <a:buNone/>
            </a:pPr>
            <a:r>
              <a:rPr lang="es-ES" sz="2000" b="0" i="0" dirty="0">
                <a:effectLst/>
                <a:latin typeface="Avenir Next LT Pro Light" panose="020B0304020202020204" pitchFamily="34" charset="0"/>
              </a:rPr>
              <a:t>Herramientas de inteligencia artificial utilizadas: Chat GPT (</a:t>
            </a:r>
            <a:r>
              <a:rPr lang="es-ES" sz="2000" b="0" i="0" dirty="0">
                <a:solidFill>
                  <a:srgbClr val="D5D5D5"/>
                </a:solidFill>
                <a:effectLst/>
                <a:latin typeface="Avenir Next LT Pro Light" panose="020B0304020202020204" pitchFamily="34" charset="0"/>
                <a:hlinkClick r:id="rId3"/>
              </a:rPr>
              <a:t>https://chatgpt.com/</a:t>
            </a:r>
            <a:r>
              <a:rPr lang="es-ES" sz="2000" b="0" i="0" dirty="0">
                <a:effectLst/>
                <a:latin typeface="Avenir Next LT Pro Light" panose="020B0304020202020204" pitchFamily="34" charset="0"/>
              </a:rPr>
              <a:t>), Claude (</a:t>
            </a:r>
            <a:r>
              <a:rPr lang="es-ES" sz="2000" b="0" i="0" dirty="0">
                <a:solidFill>
                  <a:srgbClr val="D5D5D5"/>
                </a:solidFill>
                <a:effectLst/>
                <a:latin typeface="Avenir Next LT Pro Light" panose="020B0304020202020204" pitchFamily="34" charset="0"/>
                <a:hlinkClick r:id="rId4"/>
              </a:rPr>
              <a:t>https://claude.ai</a:t>
            </a:r>
            <a:r>
              <a:rPr lang="es-ES" sz="2000" b="0" i="0" dirty="0">
                <a:solidFill>
                  <a:srgbClr val="D5D5D5"/>
                </a:solidFill>
                <a:effectLst/>
                <a:latin typeface="Avenir Next LT Pro Light" panose="020B0304020202020204" pitchFamily="34" charset="0"/>
              </a:rPr>
              <a:t>)</a:t>
            </a:r>
            <a:r>
              <a:rPr lang="es-ES" sz="2000" b="0" i="0" dirty="0">
                <a:effectLst/>
                <a:latin typeface="Avenir Next LT Pro Light" panose="020B0304020202020204" pitchFamily="34" charset="0"/>
              </a:rPr>
              <a:t> y </a:t>
            </a:r>
            <a:r>
              <a:rPr lang="es-ES" sz="2000" b="0" i="0" dirty="0" err="1">
                <a:effectLst/>
                <a:latin typeface="Avenir Next LT Pro Light" panose="020B0304020202020204" pitchFamily="34" charset="0"/>
              </a:rPr>
              <a:t>Copilot</a:t>
            </a:r>
            <a:r>
              <a:rPr lang="es-ES" sz="2000" b="0" i="0" dirty="0">
                <a:effectLst/>
                <a:latin typeface="Avenir Next LT Pro Light" panose="020B0304020202020204" pitchFamily="34" charset="0"/>
              </a:rPr>
              <a:t> (</a:t>
            </a:r>
            <a:r>
              <a:rPr lang="es-ES" sz="2000" b="0" i="0" dirty="0">
                <a:solidFill>
                  <a:srgbClr val="D5D5D5"/>
                </a:solidFill>
                <a:effectLst/>
                <a:latin typeface="Avenir Next LT Pro Light" panose="020B0304020202020204" pitchFamily="34" charset="0"/>
                <a:hlinkClick r:id="rId5"/>
              </a:rPr>
              <a:t>https://copilot.microsoft.com/</a:t>
            </a:r>
            <a:r>
              <a:rPr lang="es-ES" sz="2000" b="0" i="0" dirty="0">
                <a:effectLst/>
                <a:latin typeface="Avenir Next LT Pro Light" panose="020B0304020202020204" pitchFamily="34" charset="0"/>
              </a:rPr>
              <a:t>)</a:t>
            </a:r>
          </a:p>
          <a:p>
            <a:pPr marL="0" indent="0" algn="l">
              <a:buNone/>
            </a:pPr>
            <a:endParaRPr lang="es-ES" sz="2000" b="0" i="0" dirty="0">
              <a:effectLst/>
              <a:latin typeface="Avenir Next LT Pro Light" panose="020B0304020202020204" pitchFamily="34" charset="0"/>
            </a:endParaRPr>
          </a:p>
          <a:p>
            <a:pPr marL="0" indent="0" algn="l">
              <a:buNone/>
            </a:pPr>
            <a:r>
              <a:rPr lang="es-ES" sz="2000" b="0" i="0" dirty="0">
                <a:effectLst/>
                <a:latin typeface="Avenir Next LT Pro Light" panose="020B0304020202020204" pitchFamily="34" charset="0"/>
              </a:rPr>
              <a:t>Ministerio de Justicia de Colombia. Observatorio de Drogas. [</a:t>
            </a:r>
            <a:r>
              <a:rPr lang="es-ES" sz="2000" b="0" i="0" dirty="0" err="1">
                <a:effectLst/>
                <a:latin typeface="Avenir Next LT Pro Light" panose="020B0304020202020204" pitchFamily="34" charset="0"/>
              </a:rPr>
              <a:t>dataset</a:t>
            </a:r>
            <a:r>
              <a:rPr lang="es-ES" sz="2000" b="0" i="0" dirty="0">
                <a:effectLst/>
                <a:latin typeface="Avenir Next LT Pro Light" panose="020B0304020202020204" pitchFamily="34" charset="0"/>
              </a:rPr>
              <a:t>]. </a:t>
            </a:r>
            <a:r>
              <a:rPr lang="es-ES" sz="2000" b="0" i="0" dirty="0">
                <a:solidFill>
                  <a:srgbClr val="D5D5D5"/>
                </a:solidFill>
                <a:effectLst/>
                <a:latin typeface="Avenir Next LT Pro Light" panose="020B0304020202020204" pitchFamily="34" charset="0"/>
                <a:hlinkClick r:id="rId6"/>
              </a:rPr>
              <a:t>https://www.minjusticia.gov.co/programas-co/ODC/Paginas/SIDCO.aspx</a:t>
            </a:r>
            <a:endParaRPr lang="es-ES" sz="2000" b="0" i="0" dirty="0">
              <a:solidFill>
                <a:srgbClr val="D5D5D5"/>
              </a:solidFill>
              <a:effectLst/>
              <a:latin typeface="Avenir Next LT Pro Light" panose="020B0304020202020204" pitchFamily="34" charset="0"/>
            </a:endParaRPr>
          </a:p>
          <a:p>
            <a:pPr marL="0" indent="0" algn="l">
              <a:buNone/>
            </a:pPr>
            <a:endParaRPr lang="es-ES" sz="2000" b="0" i="0" dirty="0">
              <a:solidFill>
                <a:srgbClr val="D5D5D5"/>
              </a:solidFill>
              <a:effectLst/>
              <a:latin typeface="Avenir Next LT Pro Light" panose="020B0304020202020204" pitchFamily="34" charset="0"/>
            </a:endParaRPr>
          </a:p>
          <a:p>
            <a:pPr marL="0" indent="0" algn="l">
              <a:buNone/>
            </a:pPr>
            <a:r>
              <a:rPr lang="es-ES" sz="2000" b="0" i="0" dirty="0">
                <a:effectLst/>
                <a:latin typeface="Avenir Next LT Pro Light" panose="020B0304020202020204" pitchFamily="34" charset="0"/>
              </a:rPr>
              <a:t>Ministerio de Tecnologías de la Información y las Comunicaciones (MinTIC). Talento </a:t>
            </a:r>
            <a:r>
              <a:rPr lang="es-ES" sz="2000" b="0" i="0" dirty="0" err="1">
                <a:effectLst/>
                <a:latin typeface="Avenir Next LT Pro Light" panose="020B0304020202020204" pitchFamily="34" charset="0"/>
              </a:rPr>
              <a:t>Tech</a:t>
            </a:r>
            <a:r>
              <a:rPr lang="es-ES" sz="2000" b="0" i="0" dirty="0">
                <a:effectLst/>
                <a:latin typeface="Avenir Next LT Pro Light" panose="020B0304020202020204" pitchFamily="34" charset="0"/>
              </a:rPr>
              <a:t>. </a:t>
            </a:r>
            <a:r>
              <a:rPr lang="es-ES" sz="2000" b="0" i="0" dirty="0" err="1">
                <a:effectLst/>
                <a:latin typeface="Avenir Next LT Pro Light" panose="020B0304020202020204" pitchFamily="34" charset="0"/>
              </a:rPr>
              <a:t>Bootcamp</a:t>
            </a:r>
            <a:r>
              <a:rPr lang="es-ES" sz="2000" b="0" i="0" dirty="0">
                <a:effectLst/>
                <a:latin typeface="Avenir Next LT Pro Light" panose="020B0304020202020204" pitchFamily="34" charset="0"/>
              </a:rPr>
              <a:t>: Análisis de datos. </a:t>
            </a:r>
            <a:r>
              <a:rPr lang="es-ES" sz="2000" b="0" i="0" dirty="0">
                <a:solidFill>
                  <a:srgbClr val="D5D5D5"/>
                </a:solidFill>
                <a:effectLst/>
                <a:latin typeface="Avenir Next LT Pro Light" panose="020B0304020202020204" pitchFamily="34" charset="0"/>
                <a:hlinkClick r:id="rId7"/>
              </a:rPr>
              <a:t>https://talentotech.gov.co/portal/</a:t>
            </a:r>
            <a:endParaRPr lang="es-ES" sz="2000" b="0" i="0" dirty="0">
              <a:solidFill>
                <a:srgbClr val="D5D5D5"/>
              </a:solidFill>
              <a:effectLst/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9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29048-F416-1303-2D42-7F53FF38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474"/>
            <a:ext cx="10515600" cy="40867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700" dirty="0">
                <a:latin typeface="Avenir Next LT Pro Light" panose="020B0304020202020204" pitchFamily="34" charset="0"/>
              </a:rPr>
              <a:t>Este proyecto hace parte de las actividades de cierre del </a:t>
            </a:r>
            <a:r>
              <a:rPr lang="es-ES" sz="1700" dirty="0" err="1">
                <a:latin typeface="Avenir Next LT Pro Light" panose="020B0304020202020204" pitchFamily="34" charset="0"/>
              </a:rPr>
              <a:t>bootcamp</a:t>
            </a:r>
            <a:r>
              <a:rPr lang="es-ES" sz="1700" dirty="0">
                <a:latin typeface="Avenir Next LT Pro Light" panose="020B0304020202020204" pitchFamily="34" charset="0"/>
              </a:rPr>
              <a:t> de Análisis de Datos, en el nivel Innovador, que se llevó a cabo en el marco del proyecto </a:t>
            </a:r>
            <a:r>
              <a:rPr lang="es-ES" sz="1700" dirty="0">
                <a:latin typeface="Avenir Next LT Pro Light" panose="020B0304020202020204" pitchFamily="34" charset="0"/>
                <a:hlinkClick r:id="rId2"/>
              </a:rPr>
              <a:t>Talento </a:t>
            </a:r>
            <a:r>
              <a:rPr lang="es-ES" sz="1700" dirty="0" err="1">
                <a:latin typeface="Avenir Next LT Pro Light" panose="020B0304020202020204" pitchFamily="34" charset="0"/>
                <a:hlinkClick r:id="rId2"/>
              </a:rPr>
              <a:t>Tech</a:t>
            </a:r>
            <a:r>
              <a:rPr lang="es-ES" sz="1700" dirty="0">
                <a:latin typeface="Avenir Next LT Pro Light" panose="020B0304020202020204" pitchFamily="34" charset="0"/>
              </a:rPr>
              <a:t>, iniciativa impulsada por el Ministerio de Tecnologías de la Información y las Comunicaciones (MinTIC) de Colombia, durante el primer semestre del año 2024. </a:t>
            </a:r>
          </a:p>
          <a:p>
            <a:pPr marL="0" indent="0" algn="just">
              <a:buNone/>
            </a:pPr>
            <a:endParaRPr lang="es-ES" sz="1700" dirty="0">
              <a:latin typeface="Avenir Next LT Pro Light" panose="020B0304020202020204" pitchFamily="34" charset="0"/>
            </a:endParaRPr>
          </a:p>
          <a:p>
            <a:pPr marL="0" indent="0" algn="just">
              <a:buNone/>
            </a:pPr>
            <a:r>
              <a:rPr lang="es-ES" sz="1700" dirty="0">
                <a:latin typeface="Avenir Next LT Pro Light" panose="020B0304020202020204" pitchFamily="34" charset="0"/>
              </a:rPr>
              <a:t>En este sentido, el presente ejercicio de análisis tiene como propósito la aplicación de los contenidos abordados en el </a:t>
            </a:r>
            <a:r>
              <a:rPr lang="es-ES" sz="1700" dirty="0" err="1">
                <a:latin typeface="Avenir Next LT Pro Light" panose="020B0304020202020204" pitchFamily="34" charset="0"/>
              </a:rPr>
              <a:t>bootcamp</a:t>
            </a:r>
            <a:r>
              <a:rPr lang="es-ES" sz="1700" dirty="0">
                <a:latin typeface="Avenir Next LT Pro Light" panose="020B0304020202020204" pitchFamily="34" charset="0"/>
              </a:rPr>
              <a:t>, donde diferentes conceptos, códigos y materiales hacen parte integral de sus componentes y unidades.</a:t>
            </a:r>
          </a:p>
          <a:p>
            <a:pPr algn="just"/>
            <a:endParaRPr lang="es-ES" sz="1700" dirty="0">
              <a:latin typeface="Avenir Next LT Pro Light" panose="020B0304020202020204" pitchFamily="34" charset="0"/>
            </a:endParaRPr>
          </a:p>
          <a:p>
            <a:pPr marL="0" indent="0" algn="just">
              <a:buNone/>
            </a:pPr>
            <a:r>
              <a:rPr lang="es-ES" sz="1700" dirty="0">
                <a:latin typeface="Avenir Next LT Pro Light" panose="020B0304020202020204" pitchFamily="34" charset="0"/>
              </a:rPr>
              <a:t>Los contenidos y actividades desarrolladas en el marco del </a:t>
            </a:r>
            <a:r>
              <a:rPr lang="es-ES" sz="1700" dirty="0" err="1">
                <a:latin typeface="Avenir Next LT Pro Light" panose="020B0304020202020204" pitchFamily="34" charset="0"/>
              </a:rPr>
              <a:t>bootcamp</a:t>
            </a:r>
            <a:r>
              <a:rPr lang="es-ES" sz="1700" dirty="0">
                <a:latin typeface="Avenir Next LT Pro Light" panose="020B0304020202020204" pitchFamily="34" charset="0"/>
              </a:rPr>
              <a:t> están disponibles en el repositorio: </a:t>
            </a:r>
            <a:r>
              <a:rPr lang="es-ES" sz="1700" dirty="0">
                <a:latin typeface="Avenir Next LT Pro Light" panose="020B0304020202020204" pitchFamily="34" charset="0"/>
                <a:hlinkClick r:id="rId3"/>
              </a:rPr>
              <a:t>https://github.com/lidelbe/TalentoTech</a:t>
            </a:r>
            <a:r>
              <a:rPr lang="es-ES" sz="1700" dirty="0">
                <a:latin typeface="Avenir Next LT Pro Light" panose="020B03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s-ES" sz="1700" dirty="0">
                <a:latin typeface="Avenir Next LT Pro Light" panose="020B0304020202020204" pitchFamily="34" charset="0"/>
              </a:rPr>
              <a:t>De la misma forma, los resultados del presente análisis de caso se encuentran igualmente disponibles en el </a:t>
            </a:r>
            <a:r>
              <a:rPr lang="es-ES" sz="1700" dirty="0">
                <a:latin typeface="Avenir Next LT Pro Light" panose="020B0304020202020204" pitchFamily="34" charset="0"/>
                <a:hlinkClick r:id="rId3"/>
              </a:rPr>
              <a:t>repositorio</a:t>
            </a:r>
            <a:r>
              <a:rPr lang="es-ES" sz="1700" dirty="0">
                <a:latin typeface="Avenir Next LT Pro Light" panose="020B0304020202020204" pitchFamily="34" charset="0"/>
              </a:rPr>
              <a:t> mencionado.</a:t>
            </a:r>
            <a:endParaRPr lang="es-CO" sz="17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1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Marcador de texto 4">
            <a:extLst>
              <a:ext uri="{FF2B5EF4-FFF2-40B4-BE49-F238E27FC236}">
                <a16:creationId xmlns:a16="http://schemas.microsoft.com/office/drawing/2014/main" id="{DDDC9046-1F97-AB50-E95D-91E44A2C4F6E}"/>
              </a:ext>
            </a:extLst>
          </p:cNvPr>
          <p:cNvSpPr txBox="1">
            <a:spLocks/>
          </p:cNvSpPr>
          <p:nvPr/>
        </p:nvSpPr>
        <p:spPr>
          <a:xfrm>
            <a:off x="836612" y="8765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 dirty="0">
                <a:latin typeface="Avenir Next LT Pro Light" panose="020B0304020202020204" pitchFamily="34" charset="0"/>
              </a:rPr>
              <a:t>Objetivos</a:t>
            </a:r>
            <a:endParaRPr lang="es-CO" b="1" dirty="0">
              <a:latin typeface="Avenir Next LT Pro Light" panose="020B0304020202020204" pitchFamily="34" charset="0"/>
            </a:endParaRPr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344D718A-6E54-876D-EA59-135240DA24E5}"/>
              </a:ext>
            </a:extLst>
          </p:cNvPr>
          <p:cNvSpPr txBox="1">
            <a:spLocks/>
          </p:cNvSpPr>
          <p:nvPr/>
        </p:nvSpPr>
        <p:spPr>
          <a:xfrm>
            <a:off x="839788" y="2015412"/>
            <a:ext cx="5157787" cy="41742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700" b="1" i="1" dirty="0">
                <a:latin typeface="Avenir Next LT Pro Light" panose="020B0304020202020204" pitchFamily="34" charset="0"/>
              </a:rPr>
              <a:t>Objetivo General: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700" dirty="0">
                <a:latin typeface="Avenir Next LT Pro Light" panose="020B0304020202020204" pitchFamily="34" charset="0"/>
              </a:rPr>
              <a:t>Analizar la evolución de la presencia de los cultivos de coca en el departamento de Nariño desde el año 2000 hasta el 2022 y su posible relación con la proporción de población con Necesidades Básicas Insatisfechas (NBI).</a:t>
            </a:r>
          </a:p>
          <a:p>
            <a:pPr algn="just"/>
            <a:endParaRPr lang="es-ES" sz="1700" dirty="0">
              <a:latin typeface="Avenir Next LT Pro Light" panose="020B03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700" b="1" i="1" dirty="0">
                <a:latin typeface="Avenir Next LT Pro Light" panose="020B0304020202020204" pitchFamily="34" charset="0"/>
              </a:rPr>
              <a:t>Objetivos Específicos:</a:t>
            </a:r>
          </a:p>
          <a:p>
            <a:pPr algn="just"/>
            <a:r>
              <a:rPr lang="es-ES" sz="1700" dirty="0">
                <a:latin typeface="Avenir Next LT Pro Light" panose="020B0304020202020204" pitchFamily="34" charset="0"/>
              </a:rPr>
              <a:t>Describir la evolución de la presencia de cultivos de coca en Nariño entre 2000 y 2022.</a:t>
            </a:r>
          </a:p>
          <a:p>
            <a:pPr algn="just"/>
            <a:r>
              <a:rPr lang="es-ES" sz="1700" dirty="0">
                <a:latin typeface="Avenir Next LT Pro Light" panose="020B0304020202020204" pitchFamily="34" charset="0"/>
              </a:rPr>
              <a:t>Mapear la distribución geográfica de los cultivos de coca dentro del departamento de Nariño.</a:t>
            </a:r>
          </a:p>
          <a:p>
            <a:pPr algn="just"/>
            <a:r>
              <a:rPr lang="es-ES" sz="1700" dirty="0">
                <a:latin typeface="Avenir Next LT Pro Light" panose="020B0304020202020204" pitchFamily="34" charset="0"/>
              </a:rPr>
              <a:t>Analizar, a través de herramientas estadísticas, la posible correlación entre la presencia de cultivos de coca y las NBI en la población.</a:t>
            </a:r>
            <a:endParaRPr lang="es-CO" sz="1700" dirty="0">
              <a:latin typeface="Avenir Next LT Pro Light" panose="020B0304020202020204" pitchFamily="34" charset="0"/>
            </a:endParaRP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C53A10BD-05AF-D293-B501-95C006CBB48B}"/>
              </a:ext>
            </a:extLst>
          </p:cNvPr>
          <p:cNvSpPr txBox="1">
            <a:spLocks/>
          </p:cNvSpPr>
          <p:nvPr/>
        </p:nvSpPr>
        <p:spPr>
          <a:xfrm>
            <a:off x="6169024" y="876566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 dirty="0">
                <a:latin typeface="Avenir Next LT Pro Light" panose="020B0304020202020204" pitchFamily="34" charset="0"/>
              </a:rPr>
              <a:t>Hipótesis </a:t>
            </a:r>
            <a:endParaRPr lang="es-CO" b="1" dirty="0">
              <a:latin typeface="Avenir Next LT Pro Light" panose="020B0304020202020204" pitchFamily="34" charset="0"/>
            </a:endParaRPr>
          </a:p>
        </p:txBody>
      </p:sp>
      <p:sp>
        <p:nvSpPr>
          <p:cNvPr id="6" name="Marcador de contenido 7">
            <a:extLst>
              <a:ext uri="{FF2B5EF4-FFF2-40B4-BE49-F238E27FC236}">
                <a16:creationId xmlns:a16="http://schemas.microsoft.com/office/drawing/2014/main" id="{026AD8F8-5452-D200-5E57-3B43B8D329C4}"/>
              </a:ext>
            </a:extLst>
          </p:cNvPr>
          <p:cNvSpPr txBox="1">
            <a:spLocks/>
          </p:cNvSpPr>
          <p:nvPr/>
        </p:nvSpPr>
        <p:spPr>
          <a:xfrm>
            <a:off x="6169024" y="2146041"/>
            <a:ext cx="5183188" cy="40436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700" b="1" i="1" dirty="0">
                <a:latin typeface="Avenir Next LT Pro Light" panose="020B0304020202020204" pitchFamily="34" charset="0"/>
              </a:rPr>
              <a:t>Hipótesis de Investigación </a:t>
            </a:r>
            <a:r>
              <a:rPr lang="es-ES" sz="1700" dirty="0">
                <a:latin typeface="Avenir Next LT Pro Light" panose="020B0304020202020204" pitchFamily="34" charset="0"/>
              </a:rPr>
              <a:t>(H1): Existe una relación positiva entre el nivel de necesidades básicas insatisfechas (NBI) de la población y la presencia de cultivos de coca en el departamento de Nariño.</a:t>
            </a:r>
          </a:p>
          <a:p>
            <a:pPr algn="just"/>
            <a:endParaRPr lang="es-ES" sz="1700" dirty="0">
              <a:latin typeface="Avenir Next LT Pro Light" panose="020B03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700" b="1" i="1" dirty="0">
                <a:latin typeface="Avenir Next LT Pro Light" panose="020B0304020202020204" pitchFamily="34" charset="0"/>
              </a:rPr>
              <a:t>Hipótesis Nula </a:t>
            </a:r>
            <a:r>
              <a:rPr lang="es-ES" sz="1700" dirty="0">
                <a:latin typeface="Avenir Next LT Pro Light" panose="020B0304020202020204" pitchFamily="34" charset="0"/>
              </a:rPr>
              <a:t>(H0): La probabilidad de presencia de cultivos de coca no está relacionada con el nivel de necesidades básicas insatisfechas (NBI) de la población en las zonas del departamento de Nariño.</a:t>
            </a:r>
            <a:endParaRPr lang="es-CO" sz="17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4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6999FD-D8DA-5A75-6D56-017638753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11" y="29209"/>
            <a:ext cx="5157787" cy="823912"/>
          </a:xfrm>
        </p:spPr>
        <p:txBody>
          <a:bodyPr/>
          <a:lstStyle/>
          <a:p>
            <a:r>
              <a:rPr lang="es-ES" dirty="0">
                <a:latin typeface="Avenir Next LT Pro Light" panose="020B0304020202020204" pitchFamily="34" charset="0"/>
              </a:rPr>
              <a:t>Datos</a:t>
            </a:r>
            <a:endParaRPr lang="es-CO" dirty="0">
              <a:latin typeface="Avenir Next LT Pro Light" panose="020B03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6A67AC-6BF4-8726-1493-B81D3C736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37100"/>
            <a:ext cx="5157787" cy="491664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1600" dirty="0">
                <a:latin typeface="Avenir Next LT Pro Light" panose="020B0304020202020204" pitchFamily="34" charset="0"/>
              </a:rPr>
              <a:t>Observatorio de Drogas. </a:t>
            </a:r>
            <a:r>
              <a:rPr lang="es-ES" sz="1600" dirty="0" err="1">
                <a:latin typeface="Avenir Next LT Pro Light" panose="020B0304020202020204" pitchFamily="34" charset="0"/>
              </a:rPr>
              <a:t>MinJusticia</a:t>
            </a:r>
            <a:endParaRPr lang="es-ES" sz="1600" dirty="0">
              <a:latin typeface="Avenir Next LT Pro Light" panose="020B0304020202020204" pitchFamily="34" charset="0"/>
            </a:endParaRPr>
          </a:p>
          <a:p>
            <a:endParaRPr lang="es-ES" sz="1600" dirty="0">
              <a:latin typeface="Avenir Next LT Pro Light" panose="020B0304020202020204" pitchFamily="34" charset="0"/>
            </a:endParaRPr>
          </a:p>
          <a:p>
            <a:endParaRPr lang="es-ES" sz="1600" dirty="0">
              <a:latin typeface="Avenir Next LT Pro Light" panose="020B0304020202020204" pitchFamily="34" charset="0"/>
            </a:endParaRPr>
          </a:p>
          <a:p>
            <a:endParaRPr lang="es-ES" sz="1600" dirty="0">
              <a:latin typeface="Avenir Next LT Pro Light" panose="020B0304020202020204" pitchFamily="34" charset="0"/>
            </a:endParaRPr>
          </a:p>
          <a:p>
            <a:endParaRPr lang="es-ES" sz="1600" dirty="0">
              <a:latin typeface="Avenir Next LT Pro Light" panose="020B0304020202020204" pitchFamily="34" charset="0"/>
            </a:endParaRPr>
          </a:p>
          <a:p>
            <a:endParaRPr lang="es-ES" sz="1600" dirty="0">
              <a:latin typeface="Avenir Next LT Pro Light" panose="020B0304020202020204" pitchFamily="34" charset="0"/>
            </a:endParaRPr>
          </a:p>
          <a:p>
            <a:endParaRPr lang="es-ES" sz="1600" dirty="0">
              <a:latin typeface="Avenir Next LT Pro Light" panose="020B0304020202020204" pitchFamily="34" charset="0"/>
            </a:endParaRPr>
          </a:p>
          <a:p>
            <a:endParaRPr lang="es-ES" sz="1600" dirty="0">
              <a:latin typeface="Avenir Next LT Pro Light" panose="020B0304020202020204" pitchFamily="34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4C3ADE-AA12-6414-D3B9-F536368B3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3" y="3638029"/>
            <a:ext cx="5183188" cy="823912"/>
          </a:xfrm>
        </p:spPr>
        <p:txBody>
          <a:bodyPr/>
          <a:lstStyle/>
          <a:p>
            <a:r>
              <a:rPr lang="es-ES" dirty="0">
                <a:latin typeface="Avenir Next LT Pro Light" panose="020B0304020202020204" pitchFamily="34" charset="0"/>
              </a:rPr>
              <a:t>Métodos y procesos </a:t>
            </a:r>
            <a:endParaRPr lang="es-CO" dirty="0">
              <a:latin typeface="Avenir Next LT Pro Light" panose="020B03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BBB69CB-FCF5-56AA-B0FA-7704B3B2C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69" y="1264181"/>
            <a:ext cx="3296276" cy="252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B44D302-2FDB-4389-ADF9-594C7244A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260147"/>
            <a:ext cx="5222000" cy="2520000"/>
          </a:xfrm>
          <a:prstGeom prst="rect">
            <a:avLst/>
          </a:prstGeom>
        </p:spPr>
      </p:pic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9FC39DB5-3361-9686-5F8E-2588DBF8EFA5}"/>
              </a:ext>
            </a:extLst>
          </p:cNvPr>
          <p:cNvSpPr txBox="1">
            <a:spLocks/>
          </p:cNvSpPr>
          <p:nvPr/>
        </p:nvSpPr>
        <p:spPr>
          <a:xfrm>
            <a:off x="6172200" y="937100"/>
            <a:ext cx="5399800" cy="470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Avenir Next LT Pro Light" panose="020B0304020202020204" pitchFamily="34" charset="0"/>
              </a:rPr>
              <a:t>Censo Nacional de Población y Vivienda (CNPV). DANE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4D828CA-BA89-A40B-3792-E0E49EF31D1D}"/>
              </a:ext>
            </a:extLst>
          </p:cNvPr>
          <p:cNvSpPr txBox="1"/>
          <p:nvPr/>
        </p:nvSpPr>
        <p:spPr>
          <a:xfrm>
            <a:off x="836613" y="4580164"/>
            <a:ext cx="6670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venir Next LT Pro Light" panose="020B0304020202020204" pitchFamily="34" charset="0"/>
              </a:rPr>
              <a:t>Análisis estadístico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venir Next LT Pro Light" panose="020B0304020202020204" pitchFamily="34" charset="0"/>
              </a:rPr>
              <a:t>Estadística inferencial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venir Next LT Pro Light" panose="020B0304020202020204" pitchFamily="34" charset="0"/>
              </a:rPr>
              <a:t>Georreferenciación y análisis geoespacial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venir Next LT Pro Light" panose="020B0304020202020204" pitchFamily="34" charset="0"/>
              </a:rPr>
              <a:t>Análisis de variables categóricas y prueba de Chi Cuadrado</a:t>
            </a:r>
            <a:endParaRPr lang="es-CO" dirty="0">
              <a:latin typeface="Avenir Next LT Pro Light" panose="020B03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venir Next LT Pro Light" panose="020B0304020202020204" pitchFamily="34" charset="0"/>
              </a:rPr>
              <a:t>Visualización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44672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7EA744E3-95AB-BE06-6455-B9D0B760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52" y="452110"/>
            <a:ext cx="9795637" cy="6164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b="1" dirty="0">
                <a:latin typeface="Avenir Next LT Pro Light" panose="020B0304020202020204" pitchFamily="34" charset="0"/>
              </a:rPr>
              <a:t>OE1: </a:t>
            </a:r>
            <a:r>
              <a:rPr lang="es-ES" sz="2400" dirty="0">
                <a:latin typeface="Avenir Next LT Pro Light" panose="020B0304020202020204" pitchFamily="34" charset="0"/>
              </a:rPr>
              <a:t>Describir la evolución de la presencia de cultivos de coca en Nariño entre 2000 y 2022.</a:t>
            </a:r>
            <a:endParaRPr lang="en-US" sz="2400" dirty="0">
              <a:latin typeface="Avenir Next LT Pro Light" panose="020B0304020202020204" pitchFamily="34" charset="0"/>
            </a:endParaRPr>
          </a:p>
        </p:txBody>
      </p:sp>
      <p:pic>
        <p:nvPicPr>
          <p:cNvPr id="17" name="Marcador de contenido 1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A1BBEAB-56B4-0594-0BCA-F7FC4BCDC5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3413" y="1863523"/>
            <a:ext cx="5397535" cy="4398989"/>
          </a:xfrm>
          <a:prstGeom prst="rect">
            <a:avLst/>
          </a:prstGeom>
        </p:spPr>
      </p:pic>
      <p:pic>
        <p:nvPicPr>
          <p:cNvPr id="14" name="Marcador de contenido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22435CC-5BF9-5F1F-EF70-D821CDE843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872"/>
          <a:stretch/>
        </p:blipFill>
        <p:spPr>
          <a:xfrm>
            <a:off x="541052" y="1786736"/>
            <a:ext cx="517130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A29EC7-69AA-72AB-236F-18FB4DCC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10589312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Avenir Next LT Pro Light" panose="020B0304020202020204" pitchFamily="34" charset="0"/>
              </a:rPr>
              <a:t>OE2: </a:t>
            </a:r>
            <a:r>
              <a:rPr lang="es-ES" sz="2400" dirty="0">
                <a:latin typeface="Avenir Next LT Pro Light" panose="020B0304020202020204" pitchFamily="34" charset="0"/>
              </a:rPr>
              <a:t>Mapear la distribución geográfica de los cultivos de coca dentro del departamento de Nariño.</a:t>
            </a:r>
            <a:endParaRPr lang="en-US" sz="2400" dirty="0">
              <a:latin typeface="Avenir Next LT Pro Light" panose="020B03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Marcador de contenido 7" descr="Mapa&#10;&#10;Descripción generada automáticamente">
            <a:extLst>
              <a:ext uri="{FF2B5EF4-FFF2-40B4-BE49-F238E27FC236}">
                <a16:creationId xmlns:a16="http://schemas.microsoft.com/office/drawing/2014/main" id="{CE5958B4-8C5F-779F-33DA-02A4CAC829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6297" y="2198467"/>
            <a:ext cx="5176911" cy="4206240"/>
          </a:xfrm>
          <a:prstGeom prst="rect">
            <a:avLst/>
          </a:prstGeom>
        </p:spPr>
      </p:pic>
      <p:pic>
        <p:nvPicPr>
          <p:cNvPr id="6" name="Marcador de contenido 5" descr="Mapa&#10;&#10;Descripción generada automáticamente">
            <a:extLst>
              <a:ext uri="{FF2B5EF4-FFF2-40B4-BE49-F238E27FC236}">
                <a16:creationId xmlns:a16="http://schemas.microsoft.com/office/drawing/2014/main" id="{17BAC723-2023-AC1F-9611-E3D8F3125E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8792" y="2198467"/>
            <a:ext cx="5431536" cy="41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6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093A47-3BFA-33D1-76C8-D20E7C04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0"/>
            <a:ext cx="9795637" cy="8946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latin typeface="Avenir Next LT Pro Light" panose="020B0304020202020204" pitchFamily="34" charset="0"/>
              </a:rPr>
              <a:t>OE3: </a:t>
            </a:r>
            <a:r>
              <a:rPr lang="en-US" sz="2400" dirty="0" err="1">
                <a:latin typeface="Avenir Next LT Pro Light" panose="020B0304020202020204" pitchFamily="34" charset="0"/>
              </a:rPr>
              <a:t>Analizar</a:t>
            </a:r>
            <a:r>
              <a:rPr lang="en-US" sz="2400" dirty="0">
                <a:latin typeface="Avenir Next LT Pro Light" panose="020B0304020202020204" pitchFamily="34" charset="0"/>
              </a:rPr>
              <a:t> la </a:t>
            </a:r>
            <a:r>
              <a:rPr lang="en-US" sz="2400" dirty="0" err="1">
                <a:latin typeface="Avenir Next LT Pro Light" panose="020B0304020202020204" pitchFamily="34" charset="0"/>
              </a:rPr>
              <a:t>posible</a:t>
            </a:r>
            <a:r>
              <a:rPr lang="en-US" sz="2400" dirty="0">
                <a:latin typeface="Avenir Next LT Pro Light" panose="020B0304020202020204" pitchFamily="34" charset="0"/>
              </a:rPr>
              <a:t> </a:t>
            </a:r>
            <a:r>
              <a:rPr lang="en-US" sz="2400" dirty="0" err="1">
                <a:latin typeface="Avenir Next LT Pro Light" panose="020B0304020202020204" pitchFamily="34" charset="0"/>
              </a:rPr>
              <a:t>correlación</a:t>
            </a:r>
            <a:r>
              <a:rPr lang="en-US" sz="2400" dirty="0">
                <a:latin typeface="Avenir Next LT Pro Light" panose="020B0304020202020204" pitchFamily="34" charset="0"/>
              </a:rPr>
              <a:t> entre la </a:t>
            </a:r>
            <a:r>
              <a:rPr lang="en-US" sz="2400" dirty="0" err="1">
                <a:latin typeface="Avenir Next LT Pro Light" panose="020B0304020202020204" pitchFamily="34" charset="0"/>
              </a:rPr>
              <a:t>presencia</a:t>
            </a:r>
            <a:r>
              <a:rPr lang="en-US" sz="2400" dirty="0">
                <a:latin typeface="Avenir Next LT Pro Light" panose="020B0304020202020204" pitchFamily="34" charset="0"/>
              </a:rPr>
              <a:t> de </a:t>
            </a:r>
            <a:r>
              <a:rPr lang="en-US" sz="2400" dirty="0" err="1">
                <a:latin typeface="Avenir Next LT Pro Light" panose="020B0304020202020204" pitchFamily="34" charset="0"/>
              </a:rPr>
              <a:t>cultivos</a:t>
            </a:r>
            <a:r>
              <a:rPr lang="en-US" sz="2400" dirty="0">
                <a:latin typeface="Avenir Next LT Pro Light" panose="020B0304020202020204" pitchFamily="34" charset="0"/>
              </a:rPr>
              <a:t> de coca y las NBI </a:t>
            </a:r>
            <a:r>
              <a:rPr lang="en-US" sz="2400" dirty="0" err="1">
                <a:latin typeface="Avenir Next LT Pro Light" panose="020B0304020202020204" pitchFamily="34" charset="0"/>
              </a:rPr>
              <a:t>en</a:t>
            </a:r>
            <a:r>
              <a:rPr lang="en-US" sz="2400" dirty="0">
                <a:latin typeface="Avenir Next LT Pro Light" panose="020B0304020202020204" pitchFamily="34" charset="0"/>
              </a:rPr>
              <a:t> la población.</a:t>
            </a:r>
          </a:p>
        </p:txBody>
      </p:sp>
      <p:pic>
        <p:nvPicPr>
          <p:cNvPr id="6" name="Marcador de contenido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1C16409-9570-ABC4-F241-330036E8B5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204" b="2"/>
          <a:stretch/>
        </p:blipFill>
        <p:spPr>
          <a:xfrm>
            <a:off x="563780" y="2009001"/>
            <a:ext cx="5957363" cy="3661885"/>
          </a:xfrm>
          <a:prstGeom prst="rect">
            <a:avLst/>
          </a:prstGeom>
        </p:spPr>
      </p:pic>
      <p:pic>
        <p:nvPicPr>
          <p:cNvPr id="16" name="Marcador de contenido 5" descr="Mapa&#10;&#10;Descripción generada automáticamente">
            <a:extLst>
              <a:ext uri="{FF2B5EF4-FFF2-40B4-BE49-F238E27FC236}">
                <a16:creationId xmlns:a16="http://schemas.microsoft.com/office/drawing/2014/main" id="{1B72AF35-C0EA-4653-B7FF-2C00A2E7B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444" y="1451811"/>
            <a:ext cx="4566549" cy="422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5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51E84D4-7A96-C0F7-065D-E445DE92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/>
          </a:bodyPr>
          <a:lstStyle/>
          <a:p>
            <a:r>
              <a:rPr lang="es-CO" sz="2000" b="1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Coeficiente de correlación</a:t>
            </a:r>
            <a:r>
              <a:rPr lang="es-CO" sz="200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 </a:t>
            </a:r>
            <a:endParaRPr lang="es-CO" sz="2000" dirty="0">
              <a:latin typeface="Avenir Next LT Pro Light" panose="020B0304020202020204" pitchFamily="34" charset="0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36D275F-297B-17D9-E409-12774FA2E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593" y="895740"/>
            <a:ext cx="7606813" cy="5597134"/>
          </a:xfrm>
        </p:spPr>
      </p:pic>
    </p:spTree>
    <p:extLst>
      <p:ext uri="{BB962C8B-B14F-4D97-AF65-F5344CB8AC3E}">
        <p14:creationId xmlns:p14="http://schemas.microsoft.com/office/powerpoint/2010/main" val="297830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ACB36-87C5-5917-AA40-BB494DD4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801"/>
            <a:ext cx="10515600" cy="599489"/>
          </a:xfrm>
        </p:spPr>
        <p:txBody>
          <a:bodyPr>
            <a:normAutofit/>
          </a:bodyPr>
          <a:lstStyle/>
          <a:p>
            <a:r>
              <a:rPr lang="es-CO" sz="2000" dirty="0"/>
              <a:t>Gráficos de dispersión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05795E9-5E9F-9093-8598-EAC1E47FE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5347"/>
            <a:ext cx="10515600" cy="378418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032446-A0BB-D223-10BD-190AEBCA2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15"/>
          <a:stretch/>
        </p:blipFill>
        <p:spPr>
          <a:xfrm>
            <a:off x="838200" y="5474158"/>
            <a:ext cx="10429568" cy="1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43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1038</Words>
  <Application>Microsoft Office PowerPoint</Application>
  <PresentationFormat>Panorámica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Avenir Next LT Pro Light</vt:lpstr>
      <vt:lpstr>Calibri</vt:lpstr>
      <vt:lpstr>Calibri Light</vt:lpstr>
      <vt:lpstr>Tema de Office</vt:lpstr>
      <vt:lpstr>Análisis de la correlación entre la presencia de cultivos de coca y las Necesidades Básicas Insatisfechas en Nariño, período 2000-2022</vt:lpstr>
      <vt:lpstr>Presentación de PowerPoint</vt:lpstr>
      <vt:lpstr>Presentación de PowerPoint</vt:lpstr>
      <vt:lpstr>Presentación de PowerPoint</vt:lpstr>
      <vt:lpstr>OE1: Describir la evolución de la presencia de cultivos de coca en Nariño entre 2000 y 2022.</vt:lpstr>
      <vt:lpstr>OE2: Mapear la distribución geográfica de los cultivos de coca dentro del departamento de Nariño.</vt:lpstr>
      <vt:lpstr>OE3: Analizar la posible correlación entre la presencia de cultivos de coca y las NBI en la población.</vt:lpstr>
      <vt:lpstr>Coeficiente de correlación </vt:lpstr>
      <vt:lpstr>Gráficos de dispersión</vt:lpstr>
      <vt:lpstr>Coeficiente de correlación de Spearman</vt:lpstr>
      <vt:lpstr>Análisis geoespacial de datos</vt:lpstr>
      <vt:lpstr>Análisis de variables categóricas</vt:lpstr>
      <vt:lpstr>Prueba de chi-cuadrado  (periodo: 2000-2022)</vt:lpstr>
      <vt:lpstr>Prueba de chi-cuadrado (2021)</vt:lpstr>
      <vt:lpstr>Síntesis y conclusiones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correlación entre la presencia de cultivos de coca y las necesidades básicas insatisfechas en Nariño, período 2000-2022</dc:title>
  <dc:creator>Liliana  Delgado B.</dc:creator>
  <cp:lastModifiedBy>Liliana  Delgado B.</cp:lastModifiedBy>
  <cp:revision>10</cp:revision>
  <dcterms:created xsi:type="dcterms:W3CDTF">2024-05-28T10:44:55Z</dcterms:created>
  <dcterms:modified xsi:type="dcterms:W3CDTF">2024-05-28T23:34:54Z</dcterms:modified>
</cp:coreProperties>
</file>