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Override PartName="/ppt/notesSlides/notesSlide8.xml" ContentType="application/vnd.openxmlformats-officedocument.presentationml.notesSlide+xml"/>
  <Default Extension="png" ContentType="image/png"/>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Layouts/slideLayout14.xml" ContentType="application/vnd.openxmlformats-officedocument.presentationml.slideLayout+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slides/slide41.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Default Extension="tiff" ContentType="image/tiff"/>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907" r:id="rId1"/>
  </p:sldMasterIdLst>
  <p:notesMasterIdLst>
    <p:notesMasterId r:id="rId49"/>
  </p:notesMasterIdLst>
  <p:handoutMasterIdLst>
    <p:handoutMasterId r:id="rId50"/>
  </p:handoutMasterIdLst>
  <p:sldIdLst>
    <p:sldId id="256" r:id="rId2"/>
    <p:sldId id="334" r:id="rId3"/>
    <p:sldId id="350" r:id="rId4"/>
    <p:sldId id="341" r:id="rId5"/>
    <p:sldId id="342" r:id="rId6"/>
    <p:sldId id="344" r:id="rId7"/>
    <p:sldId id="343" r:id="rId8"/>
    <p:sldId id="352" r:id="rId9"/>
    <p:sldId id="370" r:id="rId10"/>
    <p:sldId id="258" r:id="rId11"/>
    <p:sldId id="260" r:id="rId12"/>
    <p:sldId id="264" r:id="rId13"/>
    <p:sldId id="354" r:id="rId14"/>
    <p:sldId id="369" r:id="rId15"/>
    <p:sldId id="391" r:id="rId16"/>
    <p:sldId id="276" r:id="rId17"/>
    <p:sldId id="393" r:id="rId18"/>
    <p:sldId id="395" r:id="rId19"/>
    <p:sldId id="281" r:id="rId20"/>
    <p:sldId id="363" r:id="rId21"/>
    <p:sldId id="362" r:id="rId22"/>
    <p:sldId id="373" r:id="rId23"/>
    <p:sldId id="349" r:id="rId24"/>
    <p:sldId id="374" r:id="rId25"/>
    <p:sldId id="284" r:id="rId26"/>
    <p:sldId id="360" r:id="rId27"/>
    <p:sldId id="286" r:id="rId28"/>
    <p:sldId id="367" r:id="rId29"/>
    <p:sldId id="366" r:id="rId30"/>
    <p:sldId id="287" r:id="rId31"/>
    <p:sldId id="288"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2822" autoAdjust="0"/>
    <p:restoredTop sz="94660"/>
  </p:normalViewPr>
  <p:slideViewPr>
    <p:cSldViewPr snapToGrid="0" snapToObjects="1">
      <p:cViewPr>
        <p:scale>
          <a:sx n="85" d="100"/>
          <a:sy n="85" d="100"/>
        </p:scale>
        <p:origin x="-1104" y="-432"/>
      </p:cViewPr>
      <p:guideLst>
        <p:guide orient="horz" pos="2160"/>
        <p:guide pos="2880"/>
      </p:guideLst>
    </p:cSldViewPr>
  </p:slideViewPr>
  <p:notesTextViewPr>
    <p:cViewPr>
      <p:scale>
        <a:sx n="140" d="100"/>
        <a:sy n="14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4A31CF-B90B-644D-925B-25EEAD43760D}" type="datetimeFigureOut">
              <a:rPr lang="en-US" smtClean="0"/>
              <a:pPr/>
              <a:t>3/8/12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452D8E-EF03-144E-86E2-C024CAE61A65}"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948199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4B848E-44BD-3D47-BD97-3385B16A7D1B}" type="datetimeFigureOut">
              <a:rPr lang="en-US" smtClean="0"/>
              <a:pPr/>
              <a:t>3/8/12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B0BCF-D6F5-5440-B39A-61846C61EBD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5558035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01200558"/>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0CB0BCF-D6F5-5440-B39A-61846C61EBD9}" type="slidenum">
              <a:rPr lang="en-US" smtClean="0"/>
              <a:pPr/>
              <a:t>14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35593015"/>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16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5841030"/>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17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5841030"/>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a:t>
            </a:r>
            <a:r>
              <a:rPr lang="en-US" baseline="0" dirty="0" smtClean="0"/>
              <a:t> this title to Challenges</a:t>
            </a:r>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19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92523525"/>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21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804620276"/>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23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80766883"/>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 slide, Dissemination is</a:t>
            </a:r>
            <a:r>
              <a:rPr lang="en-US" baseline="0" dirty="0" smtClean="0"/>
              <a:t> now the second challenge after the technical problems.</a:t>
            </a:r>
          </a:p>
          <a:p>
            <a:endParaRPr lang="en-US" baseline="0" dirty="0" smtClean="0"/>
          </a:p>
          <a:p>
            <a:r>
              <a:rPr lang="en-US" baseline="0" dirty="0" smtClean="0"/>
              <a:t>-One way you can list these challenges is to simply list them as Technical, Dissemination/Accessibility, Sustainability/</a:t>
            </a:r>
            <a:r>
              <a:rPr lang="en-US" baseline="0" dirty="0" err="1" smtClean="0"/>
              <a:t>lLicensing</a:t>
            </a:r>
            <a:r>
              <a:rPr lang="en-US" baseline="0" dirty="0" smtClean="0"/>
              <a:t> and allow a  click on them..  Make these hotspots that can be opened up as you pass over them.</a:t>
            </a:r>
          </a:p>
          <a:p>
            <a:endParaRPr lang="en-US" baseline="0" dirty="0" smtClean="0"/>
          </a:p>
          <a:p>
            <a:r>
              <a:rPr lang="en-US" baseline="0" dirty="0" smtClean="0"/>
              <a:t>-Edit the above and open as the last hot spot.  It should now pull together some of #50 and #52.  Change what %0 says in order to disseminate we must build a </a:t>
            </a:r>
            <a:r>
              <a:rPr lang="en-US" baseline="0" dirty="0" err="1" smtClean="0"/>
              <a:t>sustainabiltiy</a:t>
            </a:r>
            <a:r>
              <a:rPr lang="en-US" baseline="0" dirty="0" smtClean="0"/>
              <a:t> model.   Then add stuff from 52:  The </a:t>
            </a:r>
            <a:r>
              <a:rPr lang="en-US" baseline="0" dirty="0" err="1" smtClean="0"/>
              <a:t>sustainabillity</a:t>
            </a:r>
            <a:r>
              <a:rPr lang="en-US" baseline="0" dirty="0" smtClean="0"/>
              <a:t> model must include; the long-term storage and an infrastructure for long term management.</a:t>
            </a:r>
          </a:p>
          <a:p>
            <a:endParaRPr lang="en-US" baseline="0" dirty="0" smtClean="0"/>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25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98040249"/>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27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63979458"/>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28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63979458"/>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29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63979458"/>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02404065"/>
      </p:ext>
    </p:extLst>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tool first leads the user to enter detailed project-level information and metadata. The </a:t>
            </a:r>
            <a:r>
              <a:rPr lang="en-US" dirty="0" err="1" smtClean="0"/>
              <a:t>DTA’s</a:t>
            </a:r>
            <a:r>
              <a:rPr lang="en-US" dirty="0" smtClean="0"/>
              <a:t> Experiment Bank component collects all information related to a study (experimental or observational) in the same location.</a:t>
            </a:r>
          </a:p>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34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09757651"/>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A project can include one or more datasets.</a:t>
            </a:r>
          </a:p>
          <a:p>
            <a:r>
              <a:rPr lang="en-US" dirty="0" smtClean="0"/>
              <a:t>The user enters information on the datasets and on its sessions.</a:t>
            </a:r>
          </a:p>
        </p:txBody>
      </p:sp>
      <p:sp>
        <p:nvSpPr>
          <p:cNvPr id="4" name="Slide Number Placeholder 3"/>
          <p:cNvSpPr>
            <a:spLocks noGrp="1"/>
          </p:cNvSpPr>
          <p:nvPr>
            <p:ph type="sldNum" sz="quarter" idx="10"/>
          </p:nvPr>
        </p:nvSpPr>
        <p:spPr/>
        <p:txBody>
          <a:bodyPr/>
          <a:lstStyle/>
          <a:p>
            <a:fld id="{60CB0BCF-D6F5-5440-B39A-61846C61EBD9}" type="slidenum">
              <a:rPr lang="en-US" smtClean="0"/>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The subjects in a project can be used in one or more of the datasets and are linked to the dataset through their session information.</a:t>
            </a:r>
          </a:p>
          <a:p>
            <a:endParaRPr lang="es-E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hangingPunct="0"/>
            <a:r>
              <a:rPr lang="en-US" dirty="0" smtClean="0"/>
              <a:t>Each session has associated:</a:t>
            </a:r>
          </a:p>
          <a:p>
            <a:pPr lvl="1" hangingPunct="0"/>
            <a:r>
              <a:rPr lang="en-US" dirty="0" smtClean="0"/>
              <a:t>recordings screen</a:t>
            </a:r>
          </a:p>
          <a:p>
            <a:pPr lvl="1" hangingPunct="0"/>
            <a:r>
              <a:rPr lang="en-US" dirty="0" smtClean="0"/>
              <a:t>transcription screen</a:t>
            </a:r>
          </a:p>
          <a:p>
            <a:pPr lvl="1" hangingPunct="0"/>
            <a:r>
              <a:rPr lang="en-US" dirty="0" smtClean="0"/>
              <a:t>coding screen. </a:t>
            </a:r>
          </a:p>
          <a:p>
            <a:endParaRPr lang="es-E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37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hangingPunct="0"/>
            <a:r>
              <a:rPr lang="en-US" dirty="0" smtClean="0"/>
              <a:t>The recordings screen houses information on all available primary data for a given session:</a:t>
            </a:r>
          </a:p>
          <a:p>
            <a:pPr lvl="1" hangingPunct="0"/>
            <a:r>
              <a:rPr lang="en-US" dirty="0" smtClean="0">
                <a:solidFill>
                  <a:schemeClr val="bg1"/>
                </a:solidFill>
              </a:rPr>
              <a:t>audio or video files or previous transcripts in a number of formats</a:t>
            </a:r>
          </a:p>
          <a:p>
            <a:pPr lvl="1" hangingPunct="0"/>
            <a:r>
              <a:rPr lang="en-US" dirty="0" smtClean="0">
                <a:solidFill>
                  <a:schemeClr val="bg1"/>
                </a:solidFill>
              </a:rPr>
              <a:t>an inventory of the location of such files, and their backups.</a:t>
            </a:r>
          </a:p>
          <a:p>
            <a:pPr lvl="1" hangingPunct="0"/>
            <a:r>
              <a:rPr lang="en-US" dirty="0" smtClean="0">
                <a:solidFill>
                  <a:schemeClr val="bg1"/>
                </a:solidFill>
              </a:rPr>
              <a:t>Files supported by the JW Player, </a:t>
            </a:r>
            <a:r>
              <a:rPr lang="en-US" i="1" dirty="0" smtClean="0">
                <a:solidFill>
                  <a:schemeClr val="bg1"/>
                </a:solidFill>
              </a:rPr>
              <a:t>QuickTime</a:t>
            </a:r>
            <a:r>
              <a:rPr lang="en-US" dirty="0" smtClean="0">
                <a:solidFill>
                  <a:schemeClr val="bg1"/>
                </a:solidFill>
              </a:rPr>
              <a:t> player, PDF, HTML, and image files, and, with additional software, other file formats such as </a:t>
            </a:r>
            <a:r>
              <a:rPr lang="en-US" i="1" dirty="0" smtClean="0">
                <a:solidFill>
                  <a:schemeClr val="bg1"/>
                </a:solidFill>
              </a:rPr>
              <a:t>Microsoft Office</a:t>
            </a:r>
            <a:r>
              <a:rPr lang="en-US" dirty="0" smtClean="0">
                <a:solidFill>
                  <a:schemeClr val="bg1"/>
                </a:solidFill>
              </a:rPr>
              <a:t> files.</a:t>
            </a:r>
            <a:endParaRPr lang="es-ES" dirty="0" smtClean="0">
              <a:solidFill>
                <a:schemeClr val="bg1"/>
              </a:solidFill>
            </a:endParaRPr>
          </a:p>
          <a:p>
            <a:endParaRPr lang="es-E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38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CB0BCF-D6F5-5440-B39A-61846C61EBD9}" type="slidenum">
              <a:rPr lang="en-US" smtClean="0"/>
              <a:pPr/>
              <a:t>39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77727604"/>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This screen allows one to transcribe, switch between recordings, and time-align recordings and transcripts.</a:t>
            </a:r>
          </a:p>
        </p:txBody>
      </p:sp>
      <p:sp>
        <p:nvSpPr>
          <p:cNvPr id="4" name="Slide Number Placeholder 3"/>
          <p:cNvSpPr>
            <a:spLocks noGrp="1"/>
          </p:cNvSpPr>
          <p:nvPr>
            <p:ph type="sldNum" sz="quarter" idx="10"/>
          </p:nvPr>
        </p:nvSpPr>
        <p:spPr/>
        <p:txBody>
          <a:bodyPr/>
          <a:lstStyle/>
          <a:p>
            <a:fld id="{60CB0BCF-D6F5-5440-B39A-61846C61EBD9}" type="slidenum">
              <a:rPr lang="en-US" smtClean="0"/>
              <a:pPr/>
              <a:t>40</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99045696"/>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0">
              <a:lnSpc>
                <a:spcPct val="100000"/>
              </a:lnSpc>
              <a:spcBef>
                <a:spcPts val="0"/>
              </a:spcBef>
              <a:spcAft>
                <a:spcPts val="0"/>
              </a:spcAft>
              <a:buClrTx/>
              <a:buSzTx/>
              <a:buFontTx/>
              <a:buNone/>
              <a:tabLst/>
              <a:defRPr/>
            </a:pPr>
            <a:r>
              <a:rPr lang="en-US" dirty="0" smtClean="0"/>
              <a:t>Basic coding of an utterance of natural speech data of a Peruvian monolingual Spanish-speaking child from the “Spanish Natural Speech-Blume” corpus.  Such codings render the data ready for further analyses in connection with specific research questions.</a:t>
            </a:r>
            <a:endParaRPr lang="es-ES" dirty="0" smtClean="0"/>
          </a:p>
          <a:p>
            <a:pPr hangingPunct="0"/>
            <a:r>
              <a:rPr lang="en-US" dirty="0" smtClean="0"/>
              <a:t>Non-project-specific linguistic coding sets</a:t>
            </a:r>
          </a:p>
          <a:p>
            <a:pPr lvl="1" hangingPunct="0"/>
            <a:r>
              <a:rPr lang="en-US" dirty="0" smtClean="0"/>
              <a:t>an utterance level coding set (including a literal gloss and a general gloss as well as pragmatic context specification)</a:t>
            </a:r>
          </a:p>
          <a:p>
            <a:pPr lvl="1" hangingPunct="0"/>
            <a:r>
              <a:rPr lang="en-US" dirty="0" smtClean="0"/>
              <a:t>a speech act coding set (including speech act and speech mode)</a:t>
            </a:r>
          </a:p>
          <a:p>
            <a:pPr lvl="1" hangingPunct="0"/>
            <a:r>
              <a:rPr lang="en-US" dirty="0" smtClean="0"/>
              <a:t>basic linguistic coding set (including sentence codings and syllable, morpheme and word counts).</a:t>
            </a:r>
          </a:p>
          <a:p>
            <a:pPr hangingPunct="0"/>
            <a:r>
              <a:rPr lang="en-US" dirty="0" smtClean="0"/>
              <a:t>Users working on natural speech data are expected to use these basic codings, so that the data are calibrated across projects. A researcher working on an experimental project may select if </a:t>
            </a:r>
            <a:r>
              <a:rPr lang="en-US" dirty="0" err="1" smtClean="0"/>
              <a:t>s</a:t>
            </a:r>
            <a:r>
              <a:rPr lang="en-US" dirty="0" smtClean="0"/>
              <a:t>/he wants to use all, none or some of the established codings. Regardless of the project type, researchers can create new project-specific coding sets or global coding sets. </a:t>
            </a:r>
          </a:p>
          <a:p>
            <a:endParaRPr lang="es-E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41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An example of a project-specific coding created for an experimental task.</a:t>
            </a:r>
          </a:p>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42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49183361"/>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a research project is completed, results, and conclusions can be linked. Queries search properties of the data such as:</a:t>
            </a:r>
          </a:p>
          <a:p>
            <a:pPr lvl="1"/>
            <a:r>
              <a:rPr lang="en-US" dirty="0" smtClean="0"/>
              <a:t>MLU (Mean Length of Utterance) in words, syllables, and morphemes</a:t>
            </a:r>
          </a:p>
          <a:p>
            <a:pPr lvl="1"/>
            <a:r>
              <a:rPr lang="en-US" dirty="0" smtClean="0"/>
              <a:t>coded information on all subjects across projects who</a:t>
            </a:r>
          </a:p>
          <a:p>
            <a:pPr lvl="2"/>
            <a:r>
              <a:rPr lang="en-US" dirty="0" smtClean="0"/>
              <a:t>speak a particular language or have a certain age</a:t>
            </a:r>
          </a:p>
          <a:p>
            <a:pPr lvl="2"/>
            <a:r>
              <a:rPr lang="en-US" dirty="0" smtClean="0"/>
              <a:t>utterances that are sentences</a:t>
            </a:r>
          </a:p>
          <a:p>
            <a:pPr lvl="2"/>
            <a:r>
              <a:rPr lang="en-US" dirty="0" smtClean="0"/>
              <a:t>utterances that are NPs</a:t>
            </a:r>
          </a:p>
          <a:p>
            <a:pPr lvl="2"/>
            <a:r>
              <a:rPr lang="en-US" dirty="0" smtClean="0"/>
              <a:t>sentences with overt verbs</a:t>
            </a:r>
          </a:p>
          <a:p>
            <a:pPr lvl="2"/>
            <a:r>
              <a:rPr lang="en-US" dirty="0" smtClean="0"/>
              <a:t>simple vs. complex sentences</a:t>
            </a:r>
          </a:p>
          <a:p>
            <a:pPr lvl="2"/>
            <a:r>
              <a:rPr lang="en-US" dirty="0" smtClean="0"/>
              <a:t>specific speech acts or speech modes. \</a:t>
            </a:r>
          </a:p>
          <a:p>
            <a:pPr marL="914400" marR="0" lvl="2" indent="0" algn="l" defTabSz="457200" rtl="0" eaLnBrk="1" fontAlgn="auto" latinLnBrk="0" hangingPunct="1">
              <a:lnSpc>
                <a:spcPct val="100000"/>
              </a:lnSpc>
              <a:spcBef>
                <a:spcPts val="0"/>
              </a:spcBef>
              <a:spcAft>
                <a:spcPts val="0"/>
              </a:spcAft>
              <a:buClrTx/>
              <a:buSzTx/>
              <a:buFontTx/>
              <a:buNone/>
              <a:tabLst/>
              <a:defRPr/>
            </a:pPr>
            <a:r>
              <a:rPr lang="en-US" dirty="0" smtClean="0"/>
              <a:t>Queries can be run on all sessions that have been coded for the relevant features in all projects in the DTA tool, thus linking across sessions and subjects. </a:t>
            </a:r>
            <a:endParaRPr lang="es-ES" dirty="0" smtClean="0"/>
          </a:p>
          <a:p>
            <a:pPr lvl="2"/>
            <a:endParaRPr lang="es-ES" dirty="0" smtClean="0"/>
          </a:p>
        </p:txBody>
      </p:sp>
      <p:sp>
        <p:nvSpPr>
          <p:cNvPr id="4" name="Slide Number Placeholder 3"/>
          <p:cNvSpPr>
            <a:spLocks noGrp="1"/>
          </p:cNvSpPr>
          <p:nvPr>
            <p:ph type="sldNum" sz="quarter" idx="10"/>
          </p:nvPr>
        </p:nvSpPr>
        <p:spPr/>
        <p:txBody>
          <a:bodyPr/>
          <a:lstStyle/>
          <a:p>
            <a:fld id="{60CB0BCF-D6F5-5440-B39A-61846C61EBD9}" type="slidenum">
              <a:rPr lang="en-US" smtClean="0"/>
              <a:pPr/>
              <a:t>44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21834307"/>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11549573"/>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Data from the English Natural Speech Corpus-Lust and  the Spanish Natural Speech Corpus-Blume.</a:t>
            </a:r>
          </a:p>
        </p:txBody>
      </p:sp>
      <p:sp>
        <p:nvSpPr>
          <p:cNvPr id="4" name="Slide Number Placeholder 3"/>
          <p:cNvSpPr>
            <a:spLocks noGrp="1"/>
          </p:cNvSpPr>
          <p:nvPr>
            <p:ph type="sldNum" sz="quarter" idx="10"/>
          </p:nvPr>
        </p:nvSpPr>
        <p:spPr/>
        <p:txBody>
          <a:bodyPr/>
          <a:lstStyle/>
          <a:p>
            <a:fld id="{60CB0BCF-D6F5-5440-B39A-61846C61EBD9}" type="slidenum">
              <a:rPr lang="en-US" smtClean="0"/>
              <a:pPr/>
              <a:t>45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21834307"/>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Data from “</a:t>
            </a:r>
            <a:r>
              <a:rPr lang="en-US" dirty="0" smtClean="0"/>
              <a:t>Acquisition of relative clauses: Developmental changes in their heads-Flynn and Lust” and” First language acquisition of relative clauses in French-Foley” projects.</a:t>
            </a:r>
            <a:endParaRPr lang="es-ES" dirty="0" smtClean="0"/>
          </a:p>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46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13991148"/>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Data from “</a:t>
            </a:r>
            <a:r>
              <a:rPr lang="en-US" dirty="0" smtClean="0"/>
              <a:t>Acquisition of relative clauses: Developmental changes in their heads-Flynn and Lust” and” First language acquisition of relative clauses in French-Foley” projects.</a:t>
            </a:r>
            <a:endParaRPr lang="es-ES" dirty="0" smtClean="0"/>
          </a:p>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47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13991148"/>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09617058"/>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2505173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7</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9549017"/>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8</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37129678"/>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10</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01174702"/>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is just a title slide for the section</a:t>
            </a:r>
            <a:endParaRPr lang="en-US" dirty="0"/>
          </a:p>
        </p:txBody>
      </p:sp>
      <p:sp>
        <p:nvSpPr>
          <p:cNvPr id="4" name="Slide Number Placeholder 3"/>
          <p:cNvSpPr>
            <a:spLocks noGrp="1"/>
          </p:cNvSpPr>
          <p:nvPr>
            <p:ph type="sldNum" sz="quarter" idx="10"/>
          </p:nvPr>
        </p:nvSpPr>
        <p:spPr/>
        <p:txBody>
          <a:bodyPr/>
          <a:lstStyle/>
          <a:p>
            <a:fld id="{60CB0BCF-D6F5-5440-B39A-61846C61EBD9}" type="slidenum">
              <a:rPr lang="en-US" smtClean="0"/>
              <a:pPr/>
              <a:t>13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4507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344DEAB-AB60-6541-8476-5B0FA86B6835}" type="datetime1">
              <a:rPr lang="en-US" smtClean="0"/>
              <a:pPr/>
              <a:t>3/8/12</a:t>
            </a:fld>
            <a:endParaRPr lang="es-E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s-E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BBD4EBC8-EA5A-334F-89D2-7189A88BECD9}" type="datetime1">
              <a:rPr lang="en-US" smtClean="0"/>
              <a:pPr/>
              <a:t>3/8/12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B74BB71-1A19-574D-A5B3-177DA43AC5C1}" type="datetime1">
              <a:rPr lang="en-US" smtClean="0"/>
              <a:pPr/>
              <a:t>3/8/12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BCB71B4-4795-E147-B65C-6EE1357E5124}" type="slidenum">
              <a:rPr lang="es-ES" smtClean="0"/>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EE192A28-9FD4-8947-9A1E-02A319F7B0A7}" type="datetime1">
              <a:rPr lang="en-US" smtClean="0"/>
              <a:pPr/>
              <a:t>3/8/12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BCB71B4-4795-E147-B65C-6EE1357E5124}" type="slidenum">
              <a:rPr lang="es-ES" smtClean="0"/>
              <a:pPr/>
              <a:t>‹#›</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F3E6B5A-EFED-0748-BFF3-049DCA501007}" type="datetime1">
              <a:rPr lang="en-US" smtClean="0"/>
              <a:pPr/>
              <a:t>3/8/12</a:t>
            </a:fld>
            <a:endParaRPr lang="es-ES"/>
          </a:p>
        </p:txBody>
      </p:sp>
      <p:sp>
        <p:nvSpPr>
          <p:cNvPr id="6" name="Footer Placeholder 5"/>
          <p:cNvSpPr>
            <a:spLocks noGrp="1"/>
          </p:cNvSpPr>
          <p:nvPr>
            <p:ph type="ftr" sz="quarter" idx="11"/>
          </p:nvPr>
        </p:nvSpPr>
        <p:spPr>
          <a:xfrm>
            <a:off x="3859305" y="6423585"/>
            <a:ext cx="3316941" cy="365125"/>
          </a:xfrm>
        </p:spPr>
        <p:txBody>
          <a:bodyPr/>
          <a:lstStyle/>
          <a:p>
            <a:endParaRPr lang="es-E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D2EA19F-292F-E540-B998-94FD29D33498}" type="datetime1">
              <a:rPr lang="en-US" smtClean="0"/>
              <a:pPr/>
              <a:t>3/8/12</a:t>
            </a:fld>
            <a:endParaRPr lang="es-ES"/>
          </a:p>
        </p:txBody>
      </p:sp>
      <p:sp>
        <p:nvSpPr>
          <p:cNvPr id="6" name="Footer Placeholder 5"/>
          <p:cNvSpPr>
            <a:spLocks noGrp="1"/>
          </p:cNvSpPr>
          <p:nvPr>
            <p:ph type="ftr" sz="quarter" idx="11"/>
          </p:nvPr>
        </p:nvSpPr>
        <p:spPr>
          <a:xfrm>
            <a:off x="4191000" y="6423585"/>
            <a:ext cx="3005138" cy="365125"/>
          </a:xfrm>
        </p:spPr>
        <p:txBody>
          <a:body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9BF85-2B5B-3348-B2DF-15D1B5D6958B}" type="datetime1">
              <a:rPr lang="en-US" smtClean="0"/>
              <a:pPr/>
              <a:t>3/8/12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BD813D12-0B1D-EC48-BCB4-E2C18443CD08}" type="datetime1">
              <a:rPr lang="en-US" smtClean="0"/>
              <a:pPr/>
              <a:t>3/8/12</a:t>
            </a:fld>
            <a:endParaRPr lang="es-E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F506B63-CB34-6A47-837D-9B4561A3CDD7}" type="datetime1">
              <a:rPr lang="en-US" smtClean="0"/>
              <a:pPr/>
              <a:t>3/8/12</a:t>
            </a:fld>
            <a:endParaRPr lang="es-E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96924E0-B61A-564B-9BE2-6663BEA881E6}" type="datetime1">
              <a:rPr lang="en-US" smtClean="0"/>
              <a:pPr/>
              <a:t>3/8/12</a:t>
            </a:fld>
            <a:endParaRPr lang="es-ES"/>
          </a:p>
        </p:txBody>
      </p:sp>
      <p:sp>
        <p:nvSpPr>
          <p:cNvPr id="6" name="Footer Placeholder 5"/>
          <p:cNvSpPr>
            <a:spLocks noGrp="1"/>
          </p:cNvSpPr>
          <p:nvPr>
            <p:ph type="ftr" sz="quarter" idx="11"/>
          </p:nvPr>
        </p:nvSpPr>
        <p:spPr>
          <a:xfrm>
            <a:off x="4191000" y="6423585"/>
            <a:ext cx="3005138" cy="365125"/>
          </a:xfrm>
        </p:spPr>
        <p:txBody>
          <a:body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730216F-EC88-D043-A309-156A246F9F9C}" type="datetime1">
              <a:rPr lang="en-US" smtClean="0"/>
              <a:pPr/>
              <a:t>3/8/12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BCB71B4-4795-E147-B65C-6EE1357E5124}"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A2FCBC7-6347-1244-B968-CCB8D7303FC9}" type="datetime1">
              <a:rPr lang="en-US" smtClean="0"/>
              <a:pPr/>
              <a:t>3/8/12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BCB71B4-4795-E147-B65C-6EE1357E5124}" type="slidenum">
              <a:rPr lang="es-ES" smtClean="0"/>
              <a:pPr/>
              <a:t>‹#›</a:t>
            </a:fld>
            <a:endParaRPr lang="es-E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0B1C779-79DB-A245-9212-05165961C83C}" type="datetime1">
              <a:rPr lang="en-US" smtClean="0"/>
              <a:pPr/>
              <a:t>3/8/12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BCB71B4-4795-E147-B65C-6EE1357E5124}" type="slidenum">
              <a:rPr lang="es-ES" smtClean="0"/>
              <a:pPr/>
              <a:t>‹#›</a:t>
            </a:fld>
            <a:endParaRPr lang="es-E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434AB45-0174-9840-A7F9-E81DA96480E1}" type="datetime1">
              <a:rPr lang="en-US" smtClean="0"/>
              <a:pPr/>
              <a:t>3/8/12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BCB71B4-4795-E147-B65C-6EE1357E5124}" type="slidenum">
              <a:rPr lang="es-ES" smtClean="0"/>
              <a:pPr/>
              <a:t>‹#›</a:t>
            </a:fld>
            <a:endParaRPr lang="es-E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7DFC281-D795-104F-9B13-3636F566CFAE}" type="datetime1">
              <a:rPr lang="en-US" smtClean="0"/>
              <a:pPr/>
              <a:t>3/8/12</a:t>
            </a:fld>
            <a:endParaRPr lang="es-E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s-E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352C5593-83C9-B849-A85C-5119D68D8C59}" type="datetime1">
              <a:rPr lang="en-US" smtClean="0"/>
              <a:pPr/>
              <a:t>3/8/12</a:t>
            </a:fld>
            <a:endParaRPr lang="es-E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s-ES"/>
          </a:p>
        </p:txBody>
      </p:sp>
      <p:sp>
        <p:nvSpPr>
          <p:cNvPr id="6" name="Slide Number Placeholder 5"/>
          <p:cNvSpPr>
            <a:spLocks noGrp="1"/>
          </p:cNvSpPr>
          <p:nvPr>
            <p:ph type="sldNum" sz="quarter" idx="12"/>
          </p:nvPr>
        </p:nvSpPr>
        <p:spPr>
          <a:xfrm>
            <a:off x="8305800" y="6248774"/>
            <a:ext cx="554038" cy="365125"/>
          </a:xfrm>
        </p:spPr>
        <p:txBody>
          <a:bodyPr/>
          <a:lstStyle/>
          <a:p>
            <a:fld id="{CBCB71B4-4795-E147-B65C-6EE1357E5124}" type="slidenum">
              <a:rPr lang="es-ES" smtClean="0"/>
              <a:pPr/>
              <a:t>‹#›</a:t>
            </a:fld>
            <a:endParaRPr lang="es-E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736757F-D3BA-B647-B4C6-AF5D87ED679C}" type="datetime1">
              <a:rPr lang="en-US" smtClean="0"/>
              <a:pPr/>
              <a:t>3/8/12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4FE2067-F83F-224A-A02F-60345415E56F}" type="datetime1">
              <a:rPr lang="en-US" smtClean="0"/>
              <a:pPr/>
              <a:t>3/8/12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BCB71B4-4795-E147-B65C-6EE1357E5124}" type="slidenum">
              <a:rPr lang="es-ES" smtClean="0"/>
              <a:pPr/>
              <a:t>‹#›</a:t>
            </a:fld>
            <a:endParaRPr lang="es-E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0BD77FF-9754-7440-98CE-5F883676901A}" type="datetime1">
              <a:rPr lang="en-US" smtClean="0"/>
              <a:pPr/>
              <a:t>3/8/12</a:t>
            </a:fld>
            <a:endParaRPr lang="es-ES"/>
          </a:p>
        </p:txBody>
      </p:sp>
      <p:sp>
        <p:nvSpPr>
          <p:cNvPr id="6" name="Footer Placeholder 5"/>
          <p:cNvSpPr>
            <a:spLocks noGrp="1"/>
          </p:cNvSpPr>
          <p:nvPr>
            <p:ph type="ftr" sz="quarter" idx="11"/>
          </p:nvPr>
        </p:nvSpPr>
        <p:spPr/>
        <p:txBody>
          <a:bodyPr/>
          <a:lstStyle/>
          <a:p>
            <a:endParaRPr lang="es-E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CBCB71B4-4795-E147-B65C-6EE1357E5124}"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FA95CBE-E76F-114C-BB62-07D2E609F333}" type="datetime1">
              <a:rPr lang="en-US" smtClean="0"/>
              <a:pPr/>
              <a:t>3/8/12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BCB71B4-4795-E147-B65C-6EE1357E5124}" type="slidenum">
              <a:rPr lang="es-ES" smtClean="0"/>
              <a:pPr/>
              <a:t>‹#›</a:t>
            </a:fld>
            <a:endParaRPr lang="es-E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CAD1C8BD-8925-B74B-8CD1-F3AD4FBB15F0}" type="datetime1">
              <a:rPr lang="en-US" smtClean="0"/>
              <a:pPr/>
              <a:t>3/8/12</a:t>
            </a:fld>
            <a:endParaRPr lang="es-E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CBCB71B4-4795-E147-B65C-6EE1357E5124}"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925" r:id="rId18"/>
    <p:sldLayoutId id="2147483926" r:id="rId19"/>
    <p:sldLayoutId id="2147483927" r:id="rId20"/>
  </p:sldLayoutIdLst>
  <p:hf sldNum="0"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ethnologue.com/codes/default.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tastar.mannlib.cornell.edu/display/n6291" TargetMode="External"/><Relationship Id="rId3" Type="http://schemas.openxmlformats.org/officeDocument/2006/relationships/hyperlink" Target="http://www.news.cornell.edu/stories/Oct11/SinhalaTool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www.eva.mpg.de/lingua/resources/glossing-rules.php" TargetMode="External"/><Relationship Id="rId4" Type="http://schemas.openxmlformats.org/officeDocument/2006/relationships/hyperlink" Target="http://www.springerlink.com/content/q0825vj78ul38712/" TargetMode="External"/><Relationship Id="rId1" Type="http://schemas.openxmlformats.org/officeDocument/2006/relationships/slideLayout" Target="../slideLayouts/slideLayout2.xml"/><Relationship Id="rId2" Type="http://schemas.openxmlformats.org/officeDocument/2006/relationships/hyperlink" Target="http://en.wikipedia.org/wiki/Linked_dat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anguage-archives.org/" TargetMode="External"/><Relationship Id="rId3" Type="http://schemas.openxmlformats.org/officeDocument/2006/relationships/hyperlink" Target="http://docs.lib.purdue.edu/iatul2010/conf/day2/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ebdta.clal.cornell.ed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6.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7.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8.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9.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0.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1.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2.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b="1" dirty="0" smtClean="0"/>
              <a:t>Linked Data in Linguistics, March 7 – 9, 2012, Frankfurt/Main, Germany</a:t>
            </a:r>
            <a:r>
              <a:rPr lang="en-US" sz="1400" b="1" dirty="0" smtClean="0"/>
              <a:t/>
            </a:r>
            <a:br>
              <a:rPr lang="en-US" sz="1400" b="1" dirty="0" smtClean="0"/>
            </a:br>
            <a:r>
              <a:rPr lang="es-ES" sz="1400" dirty="0" smtClean="0"/>
              <a:t/>
            </a:r>
            <a:br>
              <a:rPr lang="es-ES" sz="1400" dirty="0" smtClean="0"/>
            </a:br>
            <a:endParaRPr lang="es-ES" sz="1400" dirty="0"/>
          </a:p>
        </p:txBody>
      </p:sp>
      <p:sp>
        <p:nvSpPr>
          <p:cNvPr id="3" name="Subtitle 2"/>
          <p:cNvSpPr>
            <a:spLocks noGrp="1"/>
          </p:cNvSpPr>
          <p:nvPr>
            <p:ph type="subTitle" idx="1"/>
          </p:nvPr>
        </p:nvSpPr>
        <p:spPr>
          <a:xfrm>
            <a:off x="4635500" y="2423979"/>
            <a:ext cx="2082800" cy="1681905"/>
          </a:xfrm>
        </p:spPr>
        <p:txBody>
          <a:bodyPr>
            <a:noAutofit/>
          </a:bodyPr>
          <a:lstStyle/>
          <a:p>
            <a:r>
              <a:rPr lang="en-US" sz="2000" dirty="0" smtClean="0">
                <a:solidFill>
                  <a:schemeClr val="accent1"/>
                </a:solidFill>
              </a:rPr>
              <a:t>Achievements and Challenges of a new Virtual Linguistics Lab</a:t>
            </a:r>
            <a:endParaRPr lang="es-ES" sz="2000" dirty="0">
              <a:solidFill>
                <a:schemeClr val="accent1"/>
              </a:solidFill>
            </a:endParaRPr>
          </a:p>
        </p:txBody>
      </p:sp>
      <p:sp>
        <p:nvSpPr>
          <p:cNvPr id="4" name="TextBox 3"/>
          <p:cNvSpPr txBox="1"/>
          <p:nvPr/>
        </p:nvSpPr>
        <p:spPr>
          <a:xfrm>
            <a:off x="183607" y="4899628"/>
            <a:ext cx="4007393" cy="1754327"/>
          </a:xfrm>
          <a:prstGeom prst="rect">
            <a:avLst/>
          </a:prstGeom>
          <a:noFill/>
        </p:spPr>
        <p:txBody>
          <a:bodyPr wrap="square" rtlCol="0">
            <a:spAutoFit/>
          </a:bodyPr>
          <a:lstStyle/>
          <a:p>
            <a:r>
              <a:rPr lang="es-ES" b="1" dirty="0" smtClean="0"/>
              <a:t>María Blume</a:t>
            </a:r>
            <a:r>
              <a:rPr lang="es-ES" b="1" baseline="30000" dirty="0" smtClean="0"/>
              <a:t>1</a:t>
            </a:r>
            <a:r>
              <a:rPr lang="es-ES" b="1" dirty="0" smtClean="0"/>
              <a:t>, Suzanne Flynn</a:t>
            </a:r>
            <a:r>
              <a:rPr lang="es-ES" b="1" baseline="30000" dirty="0" smtClean="0"/>
              <a:t>2</a:t>
            </a:r>
            <a:r>
              <a:rPr lang="es-ES" b="1" dirty="0" smtClean="0"/>
              <a:t>, and </a:t>
            </a:r>
            <a:r>
              <a:rPr lang="es-ES" b="1" dirty="0" err="1" smtClean="0"/>
              <a:t>Barbara</a:t>
            </a:r>
            <a:r>
              <a:rPr lang="es-ES" b="1" dirty="0" smtClean="0"/>
              <a:t> Lust</a:t>
            </a:r>
            <a:r>
              <a:rPr lang="es-ES" b="1" baseline="30000" dirty="0" smtClean="0"/>
              <a:t>3</a:t>
            </a:r>
            <a:endParaRPr lang="es-ES" b="1" dirty="0" smtClean="0"/>
          </a:p>
          <a:p>
            <a:r>
              <a:rPr lang="en-US" dirty="0"/>
              <a:t>University of Texas at El </a:t>
            </a:r>
            <a:r>
              <a:rPr lang="en-US" dirty="0" smtClean="0"/>
              <a:t>Paso</a:t>
            </a:r>
            <a:r>
              <a:rPr lang="en-US" baseline="30000" dirty="0" smtClean="0"/>
              <a:t>1</a:t>
            </a:r>
            <a:r>
              <a:rPr lang="en-US" dirty="0" smtClean="0"/>
              <a:t>, </a:t>
            </a:r>
            <a:r>
              <a:rPr lang="en-US" dirty="0"/>
              <a:t>Massachusetts Institute of </a:t>
            </a:r>
            <a:r>
              <a:rPr lang="en-US" dirty="0" smtClean="0"/>
              <a:t>Technology</a:t>
            </a:r>
            <a:r>
              <a:rPr lang="en-US" baseline="30000" dirty="0" smtClean="0"/>
              <a:t>2</a:t>
            </a:r>
            <a:r>
              <a:rPr lang="en-US" dirty="0" smtClean="0"/>
              <a:t>, and Cornell University</a:t>
            </a:r>
            <a:r>
              <a:rPr lang="en-US" baseline="30000" dirty="0" smtClean="0"/>
              <a:t>3</a:t>
            </a:r>
            <a:endParaRPr lang="es-ES" b="1" dirty="0" smtClean="0"/>
          </a:p>
        </p:txBody>
      </p:sp>
      <p:sp>
        <p:nvSpPr>
          <p:cNvPr id="5" name="TextBox 4"/>
          <p:cNvSpPr txBox="1"/>
          <p:nvPr/>
        </p:nvSpPr>
        <p:spPr>
          <a:xfrm>
            <a:off x="374208" y="362887"/>
            <a:ext cx="4059590" cy="4031873"/>
          </a:xfrm>
          <a:prstGeom prst="rect">
            <a:avLst/>
          </a:prstGeom>
          <a:noFill/>
        </p:spPr>
        <p:txBody>
          <a:bodyPr wrap="square" rtlCol="0">
            <a:spAutoFit/>
          </a:bodyPr>
          <a:lstStyle/>
          <a:p>
            <a:endParaRPr lang="en-US" sz="3200" dirty="0" smtClean="0">
              <a:solidFill>
                <a:schemeClr val="bg1"/>
              </a:solidFill>
            </a:endParaRPr>
          </a:p>
          <a:p>
            <a:r>
              <a:rPr lang="en-US" sz="3200" dirty="0" smtClean="0">
                <a:solidFill>
                  <a:schemeClr val="bg1"/>
                </a:solidFill>
              </a:rPr>
              <a:t>Creating Linked Data for the Interdisciplinary International Collaborative study of Language Acquisition and Use </a:t>
            </a:r>
            <a:endParaRPr lang="es-ES" sz="3200" dirty="0">
              <a:solidFill>
                <a:schemeClr val="bg1"/>
              </a:solidFill>
            </a:endParaRPr>
          </a:p>
        </p:txBody>
      </p:sp>
      <p:sp>
        <p:nvSpPr>
          <p:cNvPr id="6" name="TextBox 5"/>
          <p:cNvSpPr txBox="1"/>
          <p:nvPr/>
        </p:nvSpPr>
        <p:spPr>
          <a:xfrm>
            <a:off x="4800600" y="2717800"/>
            <a:ext cx="1625600" cy="369332"/>
          </a:xfrm>
          <a:prstGeom prst="rect">
            <a:avLst/>
          </a:prstGeom>
          <a:noFill/>
        </p:spPr>
        <p:txBody>
          <a:bodyPr wrap="square" rtlCol="0">
            <a:spAutoFit/>
          </a:bodyPr>
          <a:lstStyle/>
          <a:p>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392153"/>
            <a:ext cx="7556313" cy="1718002"/>
          </a:xfrm>
        </p:spPr>
        <p:txBody>
          <a:bodyPr>
            <a:normAutofit fontScale="90000"/>
          </a:bodyPr>
          <a:lstStyle/>
          <a:p>
            <a:r>
              <a:rPr lang="es-ES" dirty="0" smtClean="0"/>
              <a:t/>
            </a:r>
            <a:br>
              <a:rPr lang="es-ES" dirty="0" smtClean="0"/>
            </a:br>
            <a:r>
              <a:rPr lang="es-ES" dirty="0" err="1" smtClean="0"/>
              <a:t>Why</a:t>
            </a:r>
            <a:r>
              <a:rPr lang="es-ES" dirty="0" smtClean="0"/>
              <a:t> do </a:t>
            </a:r>
            <a:r>
              <a:rPr lang="es-ES" dirty="0" err="1" smtClean="0"/>
              <a:t>we</a:t>
            </a:r>
            <a:r>
              <a:rPr lang="es-ES" dirty="0" smtClean="0"/>
              <a:t> </a:t>
            </a:r>
            <a:r>
              <a:rPr lang="es-ES" dirty="0" err="1" smtClean="0"/>
              <a:t>need</a:t>
            </a:r>
            <a:r>
              <a:rPr lang="es-ES" dirty="0" smtClean="0"/>
              <a:t> </a:t>
            </a:r>
            <a:r>
              <a:rPr lang="es-ES" dirty="0" err="1" smtClean="0"/>
              <a:t>the</a:t>
            </a:r>
            <a:r>
              <a:rPr lang="es-ES" dirty="0" smtClean="0"/>
              <a:t> DTA </a:t>
            </a:r>
            <a:r>
              <a:rPr lang="es-ES" dirty="0" err="1" smtClean="0"/>
              <a:t>tool</a:t>
            </a:r>
            <a:r>
              <a:rPr lang="es-ES" dirty="0" smtClean="0"/>
              <a:t> in </a:t>
            </a:r>
            <a:r>
              <a:rPr lang="es-ES" dirty="0" err="1" smtClean="0"/>
              <a:t>the</a:t>
            </a:r>
            <a:r>
              <a:rPr lang="es-ES" dirty="0" smtClean="0"/>
              <a:t> </a:t>
            </a:r>
            <a:r>
              <a:rPr lang="es-ES" dirty="0" err="1" smtClean="0"/>
              <a:t>study</a:t>
            </a:r>
            <a:r>
              <a:rPr lang="es-ES" dirty="0" smtClean="0"/>
              <a:t> of </a:t>
            </a:r>
            <a:r>
              <a:rPr lang="es-ES" dirty="0" err="1" smtClean="0"/>
              <a:t>language</a:t>
            </a:r>
            <a:r>
              <a:rPr lang="es-ES" dirty="0" smtClean="0"/>
              <a:t> </a:t>
            </a:r>
            <a:r>
              <a:rPr lang="es-ES" dirty="0" err="1" smtClean="0"/>
              <a:t>acquisition</a:t>
            </a:r>
            <a:r>
              <a:rPr lang="es-ES" dirty="0" smtClean="0"/>
              <a:t> and use?</a:t>
            </a:r>
            <a:endParaRPr lang="es-ES" dirty="0"/>
          </a:p>
        </p:txBody>
      </p:sp>
      <p:sp>
        <p:nvSpPr>
          <p:cNvPr id="3" name="Content Placeholder 2"/>
          <p:cNvSpPr>
            <a:spLocks noGrp="1"/>
          </p:cNvSpPr>
          <p:nvPr>
            <p:ph idx="1"/>
          </p:nvPr>
        </p:nvSpPr>
        <p:spPr>
          <a:xfrm>
            <a:off x="498474" y="2539654"/>
            <a:ext cx="7556313" cy="3586509"/>
          </a:xfrm>
        </p:spPr>
        <p:txBody>
          <a:bodyPr>
            <a:normAutofit lnSpcReduction="10000"/>
          </a:bodyPr>
          <a:lstStyle/>
          <a:p>
            <a:r>
              <a:rPr lang="es-ES" dirty="0" smtClean="0"/>
              <a:t>Multiple languages</a:t>
            </a:r>
          </a:p>
          <a:p>
            <a:r>
              <a:rPr lang="es-ES" dirty="0" smtClean="0"/>
              <a:t>Multiple formats</a:t>
            </a:r>
          </a:p>
          <a:p>
            <a:r>
              <a:rPr lang="es-ES" dirty="0" smtClean="0"/>
              <a:t>Multiple methods of data collection</a:t>
            </a:r>
          </a:p>
          <a:p>
            <a:pPr lvl="1"/>
            <a:r>
              <a:rPr lang="es-ES" dirty="0" smtClean="0"/>
              <a:t>observational vs. experimental,</a:t>
            </a:r>
          </a:p>
          <a:p>
            <a:pPr lvl="1"/>
            <a:r>
              <a:rPr lang="es-ES" dirty="0" smtClean="0"/>
              <a:t>cross-sectional or longitudinal.</a:t>
            </a:r>
          </a:p>
          <a:p>
            <a:r>
              <a:rPr lang="es-ES" dirty="0" smtClean="0"/>
              <a:t>Multiple aspects of metadata</a:t>
            </a:r>
          </a:p>
          <a:p>
            <a:pPr lvl="1"/>
            <a:r>
              <a:rPr lang="es-ES" dirty="0" smtClean="0"/>
              <a:t>age and/or developmental/cognitive stage of speaker.</a:t>
            </a:r>
          </a:p>
          <a:p>
            <a:pPr lvl="1"/>
            <a:r>
              <a:rPr lang="es-ES" dirty="0" smtClean="0"/>
              <a:t>social and pragmatic context</a:t>
            </a:r>
          </a:p>
          <a:p>
            <a:pPr lvl="1"/>
            <a:r>
              <a:rPr lang="es-ES" dirty="0" smtClean="0"/>
              <a:t>culture.</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smtClean="0">
                <a:solidFill>
                  <a:srgbClr val="663366"/>
                </a:solidFill>
              </a:rPr>
              <a:t>Data management and use </a:t>
            </a:r>
            <a:endParaRPr lang="es-ES" dirty="0">
              <a:solidFill>
                <a:srgbClr val="663366"/>
              </a:solidFill>
            </a:endParaRPr>
          </a:p>
        </p:txBody>
      </p:sp>
      <p:sp>
        <p:nvSpPr>
          <p:cNvPr id="3" name="Content Placeholder 2"/>
          <p:cNvSpPr>
            <a:spLocks noGrp="1"/>
          </p:cNvSpPr>
          <p:nvPr>
            <p:ph idx="1"/>
          </p:nvPr>
        </p:nvSpPr>
        <p:spPr/>
        <p:txBody>
          <a:bodyPr>
            <a:normAutofit/>
          </a:bodyPr>
          <a:lstStyle/>
          <a:p>
            <a:r>
              <a:rPr lang="es-ES" dirty="0" smtClean="0"/>
              <a:t>Different labs practice distinct forms of data management.</a:t>
            </a:r>
          </a:p>
          <a:p>
            <a:r>
              <a:rPr lang="en-US" dirty="0" smtClean="0"/>
              <a:t>The scientific use of any single record requires access to many levels of data, ranging from raw (establishing provenance) to structured and analyzed data (establishing intellectual worth).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smtClean="0"/>
              <a:t>The DTA </a:t>
            </a:r>
            <a:r>
              <a:rPr lang="es-ES" dirty="0" smtClean="0"/>
              <a:t>Tool</a:t>
            </a:r>
            <a:endParaRPr lang="es-ES" dirty="0"/>
          </a:p>
        </p:txBody>
      </p:sp>
      <p:sp>
        <p:nvSpPr>
          <p:cNvPr id="3" name="Content Placeholder 2"/>
          <p:cNvSpPr>
            <a:spLocks noGrp="1"/>
          </p:cNvSpPr>
          <p:nvPr>
            <p:ph idx="1"/>
          </p:nvPr>
        </p:nvSpPr>
        <p:spPr/>
        <p:txBody>
          <a:bodyPr>
            <a:normAutofit fontScale="92500" lnSpcReduction="10000"/>
          </a:bodyPr>
          <a:lstStyle/>
          <a:p>
            <a:r>
              <a:rPr lang="en-US" dirty="0" smtClean="0"/>
              <a:t>It provides the user with a structured annotation scheme for the representation of layers of metadata related to language data (i.e., the actual utterances) as well as for representation of</a:t>
            </a:r>
            <a:r>
              <a:rPr lang="en-US" dirty="0" smtClean="0"/>
              <a:t> transcriptions </a:t>
            </a:r>
            <a:r>
              <a:rPr lang="en-US" dirty="0" smtClean="0"/>
              <a:t>and analyses of the utterances themselves.</a:t>
            </a:r>
          </a:p>
          <a:p>
            <a:r>
              <a:rPr lang="en-US" dirty="0" smtClean="0"/>
              <a:t>It can handle either naturalistic or experimental language data</a:t>
            </a:r>
            <a:r>
              <a:rPr lang="en-US" dirty="0" smtClean="0"/>
              <a:t> which </a:t>
            </a:r>
            <a:r>
              <a:rPr lang="en-US" dirty="0" smtClean="0"/>
              <a:t>can be accessed, connected and queried in linked fashion.</a:t>
            </a:r>
          </a:p>
          <a:p>
            <a:r>
              <a:rPr lang="en-US" dirty="0"/>
              <a:t>Data entry through this tool automatically feeds a structured, calibrated, and infinitely expandable cross-linguistic relational </a:t>
            </a:r>
            <a:r>
              <a:rPr lang="en-US" dirty="0" smtClean="0"/>
              <a:t>database and an experiment bank. </a:t>
            </a:r>
          </a:p>
          <a:p>
            <a:r>
              <a:rPr lang="es-ES" dirty="0" smtClean="0"/>
              <a:t>The DTA tool conforms with USA government requirements that funded projects have a data management plan.</a:t>
            </a:r>
            <a:endParaRPr lang="en-US" dirty="0" smtClean="0"/>
          </a:p>
          <a:p>
            <a:endParaRPr lang="en-US" dirty="0" smtClean="0"/>
          </a:p>
          <a:p>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Design and architecture</a:t>
            </a:r>
            <a:endParaRPr lang="es-E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WebDTA tool basic structure.</a:t>
            </a:r>
            <a:endParaRPr lang="es-ES" dirty="0"/>
          </a:p>
        </p:txBody>
      </p:sp>
      <p:pic>
        <p:nvPicPr>
          <p:cNvPr id="5" name="Picture 4"/>
          <p:cNvPicPr>
            <a:picLocks noChangeAspect="1"/>
          </p:cNvPicPr>
          <p:nvPr/>
        </p:nvPicPr>
        <p:blipFill>
          <a:blip r:embed="rId3"/>
          <a:stretch>
            <a:fillRect/>
          </a:stretch>
        </p:blipFill>
        <p:spPr>
          <a:xfrm>
            <a:off x="896478" y="1057513"/>
            <a:ext cx="6471023" cy="56557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Structure</a:t>
            </a:r>
            <a:endParaRPr lang="es-ES" dirty="0"/>
          </a:p>
        </p:txBody>
      </p:sp>
      <p:sp>
        <p:nvSpPr>
          <p:cNvPr id="3" name="Content Placeholder 2"/>
          <p:cNvSpPr>
            <a:spLocks noGrp="1"/>
          </p:cNvSpPr>
          <p:nvPr>
            <p:ph idx="1"/>
          </p:nvPr>
        </p:nvSpPr>
        <p:spPr/>
        <p:txBody>
          <a:bodyPr>
            <a:normAutofit/>
          </a:bodyPr>
          <a:lstStyle/>
          <a:p>
            <a:r>
              <a:rPr lang="en-US" dirty="0" smtClean="0"/>
              <a:t>The </a:t>
            </a:r>
            <a:r>
              <a:rPr lang="en-US" dirty="0" smtClean="0"/>
              <a:t>current version of the WebDTA tool is built on </a:t>
            </a:r>
            <a:r>
              <a:rPr lang="en-US" dirty="0" err="1" smtClean="0"/>
              <a:t>Yii</a:t>
            </a:r>
            <a:r>
              <a:rPr lang="en-US" dirty="0" smtClean="0"/>
              <a:t>, a PHP web development framework that uses the "Model-View-Controller" pattern to structure the application and the "Active Record" pattern to manage records from the </a:t>
            </a:r>
            <a:r>
              <a:rPr lang="en-US" dirty="0" smtClean="0"/>
              <a:t>database.</a:t>
            </a:r>
          </a:p>
          <a:p>
            <a:r>
              <a:rPr lang="en-US" dirty="0" err="1" smtClean="0"/>
              <a:t>MySQL</a:t>
            </a:r>
            <a:r>
              <a:rPr lang="en-US" dirty="0" smtClean="0"/>
              <a:t> </a:t>
            </a:r>
            <a:r>
              <a:rPr lang="en-US" dirty="0" smtClean="0"/>
              <a:t>is used for the database </a:t>
            </a:r>
            <a:r>
              <a:rPr lang="en-US" dirty="0" smtClean="0"/>
              <a:t>platform.</a:t>
            </a:r>
          </a:p>
          <a:p>
            <a:r>
              <a:rPr lang="en-US" dirty="0" smtClean="0"/>
              <a:t>All </a:t>
            </a:r>
            <a:r>
              <a:rPr lang="en-US" dirty="0" smtClean="0"/>
              <a:t>are open source technologies.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Summary</a:t>
            </a:r>
            <a:endParaRPr lang="es-ES" dirty="0"/>
          </a:p>
        </p:txBody>
      </p:sp>
      <p:sp>
        <p:nvSpPr>
          <p:cNvPr id="3" name="Content Placeholder 2"/>
          <p:cNvSpPr>
            <a:spLocks noGrp="1"/>
          </p:cNvSpPr>
          <p:nvPr>
            <p:ph idx="1"/>
          </p:nvPr>
        </p:nvSpPr>
        <p:spPr/>
        <p:txBody>
          <a:bodyPr>
            <a:normAutofit/>
          </a:bodyPr>
          <a:lstStyle/>
          <a:p>
            <a:pPr hangingPunct="0"/>
            <a:r>
              <a:rPr lang="en-US" dirty="0" smtClean="0"/>
              <a:t>DTA tool is a </a:t>
            </a:r>
            <a:r>
              <a:rPr lang="en-US" i="1" dirty="0" smtClean="0"/>
              <a:t>primary</a:t>
            </a:r>
            <a:r>
              <a:rPr lang="en-US" dirty="0" smtClean="0"/>
              <a:t> research tool, guiding the researcher and/or student in data collection and management. Users complete a series of tables through a graphical user interface whose screens facilitate and structure data and metadata entry.</a:t>
            </a:r>
          </a:p>
          <a:p>
            <a:pPr hangingPunct="0"/>
            <a:r>
              <a:rPr lang="en-US" dirty="0" smtClean="0"/>
              <a:t>It provides a rich, continually growing archive allowing present and future collaboration on shared data, potentially long distance and interdisciplinary.</a:t>
            </a:r>
          </a:p>
          <a:p>
            <a:pPr hangingPunct="0"/>
            <a:r>
              <a:rPr lang="en-US" dirty="0" smtClean="0"/>
              <a:t>Its usability extends from specific research projects to use in educational domains. </a:t>
            </a: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Summary</a:t>
            </a:r>
            <a:endParaRPr lang="es-ES" dirty="0"/>
          </a:p>
        </p:txBody>
      </p:sp>
      <p:sp>
        <p:nvSpPr>
          <p:cNvPr id="3" name="Content Placeholder 2"/>
          <p:cNvSpPr>
            <a:spLocks noGrp="1"/>
          </p:cNvSpPr>
          <p:nvPr>
            <p:ph idx="1"/>
          </p:nvPr>
        </p:nvSpPr>
        <p:spPr/>
        <p:txBody>
          <a:bodyPr>
            <a:normAutofit/>
          </a:bodyPr>
          <a:lstStyle/>
          <a:p>
            <a:pPr hangingPunct="0"/>
            <a:r>
              <a:rPr lang="en-US" dirty="0" smtClean="0"/>
              <a:t>The DTA tool’s database can be linked to a wide intellectual knowledge base, e.g., linking published forms of research to the actual data and data methods used to create the results reported.</a:t>
            </a:r>
            <a:endParaRPr lang="en-US" dirty="0" smtClean="0"/>
          </a:p>
          <a:p>
            <a:pPr hangingPunct="0"/>
            <a:r>
              <a:rPr lang="en-US" dirty="0" smtClean="0"/>
              <a:t>It is </a:t>
            </a:r>
            <a:r>
              <a:rPr lang="en-US" dirty="0" smtClean="0"/>
              <a:t>designed to maximize the possibility for linked data by integrating with field standards.</a:t>
            </a:r>
            <a:r>
              <a:rPr lang="en-US" dirty="0" smtClean="0"/>
              <a:t> </a:t>
            </a:r>
          </a:p>
          <a:p>
            <a:pPr lvl="1" hangingPunct="0"/>
            <a:r>
              <a:rPr lang="en-US" dirty="0" smtClean="0"/>
              <a:t>UTF-8 encoding to store text, which can represent any language.</a:t>
            </a:r>
          </a:p>
          <a:p>
            <a:pPr lvl="1" hangingPunct="0"/>
            <a:r>
              <a:rPr lang="en-US" dirty="0" smtClean="0"/>
              <a:t>ISO 639-3 standard language codes, which lists over 7000 languages, developed by Ethnologue/SIL </a:t>
            </a:r>
          </a:p>
          <a:p>
            <a:pPr lvl="1" hangingPunct="0"/>
            <a:r>
              <a:rPr lang="en-US" dirty="0" smtClean="0"/>
              <a:t>(</a:t>
            </a:r>
            <a:r>
              <a:rPr lang="en-US" u="sng" dirty="0" smtClean="0">
                <a:hlinkClick r:id="rId3"/>
              </a:rPr>
              <a:t>http://www.ethnologue.com/codes/default.asp</a:t>
            </a:r>
            <a:r>
              <a:rPr lang="en-US" dirty="0" smtClean="0"/>
              <a:t>)</a:t>
            </a:r>
          </a:p>
          <a:p>
            <a:pPr lvl="1" hangingPunct="0"/>
            <a:r>
              <a:rPr lang="en-US" dirty="0" smtClean="0"/>
              <a:t>It links to </a:t>
            </a:r>
            <a:r>
              <a:rPr lang="en-US" dirty="0" err="1" smtClean="0"/>
              <a:t>GeoNames.org</a:t>
            </a:r>
            <a:r>
              <a:rPr lang="en-US" dirty="0" smtClean="0"/>
              <a:t> in geographic reference. </a:t>
            </a:r>
          </a:p>
          <a:p>
            <a:pPr hangingPunct="0"/>
            <a:endParaRPr lang="en-US" dirty="0" smtClean="0"/>
          </a:p>
          <a:p>
            <a:pPr hangingPunct="0"/>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External links</a:t>
            </a:r>
            <a:endParaRPr lang="es-ES" dirty="0"/>
          </a:p>
        </p:txBody>
      </p:sp>
      <p:sp>
        <p:nvSpPr>
          <p:cNvPr id="3" name="Content Placeholder 2"/>
          <p:cNvSpPr>
            <a:spLocks noGrp="1"/>
          </p:cNvSpPr>
          <p:nvPr>
            <p:ph idx="1"/>
          </p:nvPr>
        </p:nvSpPr>
        <p:spPr/>
        <p:txBody>
          <a:bodyPr>
            <a:normAutofit fontScale="77500" lnSpcReduction="20000"/>
          </a:bodyPr>
          <a:lstStyle/>
          <a:p>
            <a:r>
              <a:rPr lang="en-US" dirty="0" smtClean="0"/>
              <a:t>We are collaborating with Cornell University’s Albert Mann Library in their current pilot</a:t>
            </a:r>
            <a:r>
              <a:rPr lang="es-ES" dirty="0" smtClean="0"/>
              <a:t> </a:t>
            </a:r>
            <a:r>
              <a:rPr lang="en-US" dirty="0" smtClean="0"/>
              <a:t>program, DataStaR (Data Staging Repository) intended to help researchers create high quality metadata in the formats required by external repositories…”(Steinhart 2010: 1) (Funded by the National Science Foundation (Grant No. 111-0712989)</a:t>
            </a:r>
          </a:p>
          <a:p>
            <a:r>
              <a:rPr lang="en-US" dirty="0" smtClean="0"/>
              <a:t>The program adopts a semantic web approach to metadata.</a:t>
            </a:r>
          </a:p>
          <a:p>
            <a:r>
              <a:rPr lang="en-US" dirty="0" smtClean="0"/>
              <a:t>At present, one VCLA dataset (Sinhala language) from more than 400 children studied in Sri Lanka has been entered in DataStaR, linking the VCLA database to the Library staging repository, and is available for collaborative use through this repository.</a:t>
            </a:r>
          </a:p>
          <a:p>
            <a:pPr hangingPunct="0"/>
            <a:r>
              <a:rPr lang="en-US" dirty="0" smtClean="0"/>
              <a:t>DataStaR uses RDF (Resource Description Framework (RDF)) statements and OWL (Web Ontology Language) classes in order to integrate different metadata frameworks across disciplines. </a:t>
            </a:r>
          </a:p>
          <a:p>
            <a:pPr hangingPunct="0"/>
            <a:r>
              <a:rPr lang="en-US" u="sng" dirty="0" smtClean="0">
                <a:hlinkClick r:id="rId2"/>
              </a:rPr>
              <a:t>http://datastar.mannlib.cornell.edu/display/n6291</a:t>
            </a:r>
            <a:r>
              <a:rPr lang="en-US" dirty="0" smtClean="0"/>
              <a:t> and </a:t>
            </a:r>
            <a:r>
              <a:rPr lang="en-US" u="sng" dirty="0" smtClean="0">
                <a:hlinkClick r:id="rId3"/>
              </a:rPr>
              <a:t>http://www.news.cornell.edu/stories/Oct11/SinhalaTools.html</a:t>
            </a:r>
            <a:endParaRPr lang="en-US" dirty="0" smtClean="0"/>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Challenges</a:t>
            </a:r>
            <a:endParaRPr lang="es-ES" dirty="0"/>
          </a:p>
        </p:txBody>
      </p:sp>
      <p:sp>
        <p:nvSpPr>
          <p:cNvPr id="5" name="Text Placeholder 4"/>
          <p:cNvSpPr>
            <a:spLocks noGrp="1"/>
          </p:cNvSpPr>
          <p:nvPr>
            <p:ph type="body" idx="1"/>
          </p:nvPr>
        </p:nvSpPr>
        <p:spPr>
          <a:xfrm>
            <a:off x="2286000" y="4510741"/>
            <a:ext cx="5638800" cy="1500187"/>
          </a:xfrm>
        </p:spPr>
        <p:txBody>
          <a:bodyPr/>
          <a:lstStyle/>
          <a:p>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Organization of this talk</a:t>
            </a:r>
            <a:endParaRPr lang="es-E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s-ES" dirty="0" err="1" smtClean="0"/>
              <a:t>Purpose</a:t>
            </a:r>
            <a:r>
              <a:rPr lang="es-ES" dirty="0" smtClean="0"/>
              <a:t> and </a:t>
            </a:r>
            <a:r>
              <a:rPr lang="es-ES" dirty="0" err="1" smtClean="0"/>
              <a:t>goals</a:t>
            </a:r>
            <a:r>
              <a:rPr lang="es-ES" dirty="0" smtClean="0"/>
              <a:t>.</a:t>
            </a:r>
          </a:p>
          <a:p>
            <a:pPr marL="514350" indent="-514350">
              <a:buFont typeface="+mj-lt"/>
              <a:buAutoNum type="arabicPeriod"/>
            </a:pPr>
            <a:r>
              <a:rPr lang="es-ES" dirty="0" err="1" smtClean="0"/>
              <a:t>Cybertool</a:t>
            </a:r>
            <a:r>
              <a:rPr lang="es-ES" dirty="0" smtClean="0"/>
              <a:t>: The Data Transcription and Analysis Tool.</a:t>
            </a:r>
          </a:p>
          <a:p>
            <a:pPr marL="777240" lvl="1" indent="-457200"/>
            <a:r>
              <a:rPr lang="es-ES" dirty="0" smtClean="0"/>
              <a:t>Necessity of a cybertool for data documentation, management, and analysis.</a:t>
            </a:r>
          </a:p>
          <a:p>
            <a:pPr marL="777240" lvl="1" indent="-457200"/>
            <a:r>
              <a:rPr lang="es-ES" dirty="0" smtClean="0"/>
              <a:t>Design and architecture.</a:t>
            </a:r>
          </a:p>
          <a:p>
            <a:pPr marL="777240" lvl="1" indent="-457200"/>
            <a:r>
              <a:rPr lang="es-ES" dirty="0" smtClean="0"/>
              <a:t>Examples of data and data-linking capabilities.</a:t>
            </a:r>
          </a:p>
          <a:p>
            <a:pPr marL="514350" indent="-514350">
              <a:buFont typeface="+mj-lt"/>
              <a:buAutoNum type="arabicPeriod"/>
            </a:pPr>
            <a:r>
              <a:rPr lang="es-ES" dirty="0" smtClean="0"/>
              <a:t>Discussion.</a:t>
            </a:r>
          </a:p>
          <a:p>
            <a:pPr marL="777240" lvl="1" indent="-457200"/>
            <a:r>
              <a:rPr lang="es-ES" dirty="0" smtClean="0"/>
              <a:t>Dissemination, accessibility, licensing related issues.</a:t>
            </a:r>
          </a:p>
          <a:p>
            <a:pPr lvl="1"/>
            <a:endParaRPr lang="es-ES" dirty="0" smtClean="0"/>
          </a:p>
          <a:p>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Challenges</a:t>
            </a:r>
            <a:endParaRPr lang="es-ES" dirty="0"/>
          </a:p>
        </p:txBody>
      </p:sp>
      <p:sp>
        <p:nvSpPr>
          <p:cNvPr id="5" name="Content Placeholder 4"/>
          <p:cNvSpPr>
            <a:spLocks noGrp="1"/>
          </p:cNvSpPr>
          <p:nvPr>
            <p:ph idx="1"/>
          </p:nvPr>
        </p:nvSpPr>
        <p:spPr/>
        <p:txBody>
          <a:bodyPr/>
          <a:lstStyle/>
          <a:p>
            <a:r>
              <a:rPr lang="es-ES" dirty="0" smtClean="0"/>
              <a:t>Technical</a:t>
            </a:r>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Technical challenges</a:t>
            </a:r>
            <a:endParaRPr lang="es-ES" dirty="0"/>
          </a:p>
        </p:txBody>
      </p:sp>
      <p:sp>
        <p:nvSpPr>
          <p:cNvPr id="3" name="Content Placeholder 2"/>
          <p:cNvSpPr>
            <a:spLocks noGrp="1"/>
          </p:cNvSpPr>
          <p:nvPr>
            <p:ph idx="1"/>
          </p:nvPr>
        </p:nvSpPr>
        <p:spPr/>
        <p:txBody>
          <a:bodyPr>
            <a:normAutofit/>
          </a:bodyPr>
          <a:lstStyle/>
          <a:p>
            <a:pPr marL="457200" indent="-457200"/>
            <a:r>
              <a:rPr lang="en-US" dirty="0" smtClean="0"/>
              <a:t>We are currently working with Cornell Information Technologies to pursue the possibility for alternative video and audio streaming.</a:t>
            </a:r>
          </a:p>
          <a:p>
            <a:pPr marL="457200" indent="-457200"/>
            <a:r>
              <a:rPr lang="en-US" dirty="0" smtClean="0"/>
              <a:t>A version of the tool allowing asynchronous uploading of data</a:t>
            </a:r>
            <a:r>
              <a:rPr lang="en-US" dirty="0" smtClean="0"/>
              <a:t> to </a:t>
            </a:r>
            <a:r>
              <a:rPr lang="en-US" dirty="0" smtClean="0"/>
              <a:t>facilitate work in field situations, e.g., cross-linguistic work without Internet access.</a:t>
            </a:r>
          </a:p>
          <a:p>
            <a:pPr marL="457200" indent="-457200"/>
            <a:r>
              <a:rPr lang="en-US" dirty="0" smtClean="0"/>
              <a:t>We need an export function to other software such as SPSS, and Excel.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Challenges</a:t>
            </a:r>
            <a:endParaRPr lang="es-ES" dirty="0"/>
          </a:p>
        </p:txBody>
      </p:sp>
      <p:sp>
        <p:nvSpPr>
          <p:cNvPr id="5" name="Content Placeholder 4"/>
          <p:cNvSpPr>
            <a:spLocks noGrp="1"/>
          </p:cNvSpPr>
          <p:nvPr>
            <p:ph idx="1"/>
          </p:nvPr>
        </p:nvSpPr>
        <p:spPr/>
        <p:txBody>
          <a:bodyPr/>
          <a:lstStyle/>
          <a:p>
            <a:r>
              <a:rPr lang="es-ES" dirty="0" smtClean="0"/>
              <a:t>Technical</a:t>
            </a:r>
          </a:p>
          <a:p>
            <a:r>
              <a:rPr lang="es-ES" dirty="0" smtClean="0"/>
              <a:t>Dissemination/Accessibility</a:t>
            </a: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Dissemination/ accessibility</a:t>
            </a:r>
            <a:endParaRPr lang="es-ES" dirty="0"/>
          </a:p>
        </p:txBody>
      </p:sp>
      <p:sp>
        <p:nvSpPr>
          <p:cNvPr id="3" name="Content Placeholder 2"/>
          <p:cNvSpPr>
            <a:spLocks noGrp="1"/>
          </p:cNvSpPr>
          <p:nvPr>
            <p:ph idx="1"/>
          </p:nvPr>
        </p:nvSpPr>
        <p:spPr/>
        <p:txBody>
          <a:bodyPr>
            <a:normAutofit/>
          </a:bodyPr>
          <a:lstStyle/>
          <a:p>
            <a:pPr marL="514350" indent="-514350"/>
            <a:r>
              <a:rPr lang="en-US" dirty="0" smtClean="0"/>
              <a:t>To widely extend the DTA tool to new users, we must establish a set of principles for “use” viz.,  agreements involving the shared use of materials and data. </a:t>
            </a:r>
          </a:p>
          <a:p>
            <a:pPr marL="514350" indent="-514350"/>
            <a:r>
              <a:rPr lang="en-US" dirty="0" smtClean="0"/>
              <a:t>We must also establish PI rights with respect to their data</a:t>
            </a:r>
            <a:r>
              <a:rPr lang="en-US" dirty="0"/>
              <a:t> </a:t>
            </a:r>
            <a:r>
              <a:rPr lang="en-US" dirty="0" smtClean="0"/>
              <a:t>and users’ responsibilities when sharing or using these data. </a:t>
            </a:r>
          </a:p>
          <a:p>
            <a:pPr marL="514350" indent="-514350"/>
            <a:r>
              <a:rPr lang="en-US" dirty="0" smtClean="0"/>
              <a:t>We must establish a “leveled”  set of permissions, e.g., read only, write and read, etc.  </a:t>
            </a:r>
          </a:p>
          <a:p>
            <a:pPr marL="514350" indent="-514350"/>
            <a:r>
              <a:rPr lang="en-US" dirty="0" smtClean="0"/>
              <a:t>We must preserve the anonymity of the subjects’ identities while maintaining selective access to this information.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Challenges</a:t>
            </a:r>
            <a:endParaRPr lang="es-ES" dirty="0"/>
          </a:p>
        </p:txBody>
      </p:sp>
      <p:sp>
        <p:nvSpPr>
          <p:cNvPr id="5" name="Content Placeholder 4"/>
          <p:cNvSpPr>
            <a:spLocks noGrp="1"/>
          </p:cNvSpPr>
          <p:nvPr>
            <p:ph idx="1"/>
          </p:nvPr>
        </p:nvSpPr>
        <p:spPr/>
        <p:txBody>
          <a:bodyPr/>
          <a:lstStyle/>
          <a:p>
            <a:r>
              <a:rPr lang="es-ES" dirty="0" smtClean="0"/>
              <a:t>Technical</a:t>
            </a:r>
          </a:p>
          <a:p>
            <a:r>
              <a:rPr lang="es-ES" dirty="0" smtClean="0"/>
              <a:t>Dissemination/Accessibility</a:t>
            </a:r>
          </a:p>
          <a:p>
            <a:r>
              <a:rPr lang="es-ES" dirty="0" smtClean="0"/>
              <a:t>Sustainability/Licensing</a:t>
            </a:r>
            <a:endParaRPr lang="es-E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Sustainability/licensing</a:t>
            </a:r>
            <a:endParaRPr lang="es-ES" dirty="0"/>
          </a:p>
        </p:txBody>
      </p:sp>
      <p:sp>
        <p:nvSpPr>
          <p:cNvPr id="3" name="Content Placeholder 2"/>
          <p:cNvSpPr>
            <a:spLocks noGrp="1"/>
          </p:cNvSpPr>
          <p:nvPr>
            <p:ph idx="1"/>
          </p:nvPr>
        </p:nvSpPr>
        <p:spPr/>
        <p:txBody>
          <a:bodyPr>
            <a:normAutofit/>
          </a:bodyPr>
          <a:lstStyle/>
          <a:p>
            <a:pPr marL="514350" indent="-514350"/>
            <a:r>
              <a:rPr lang="en-US" dirty="0" smtClean="0"/>
              <a:t>In order disseminate, we must build a sustainability model.</a:t>
            </a:r>
          </a:p>
          <a:p>
            <a:pPr marL="514350" indent="-514350"/>
            <a:r>
              <a:rPr lang="en-US" dirty="0" smtClean="0"/>
              <a:t>This model must include:</a:t>
            </a:r>
          </a:p>
          <a:p>
            <a:pPr marL="742950" lvl="1" indent="-514350"/>
            <a:r>
              <a:rPr lang="en-US" dirty="0" smtClean="0"/>
              <a:t>Provisions for long-term storage of the database. </a:t>
            </a:r>
          </a:p>
          <a:p>
            <a:pPr marL="742950" lvl="1" indent="-514350"/>
            <a:r>
              <a:rPr lang="en-US" dirty="0"/>
              <a:t>A</a:t>
            </a:r>
            <a:r>
              <a:rPr lang="en-US" dirty="0" smtClean="0"/>
              <a:t>n infrastructure for long-term management of the tool</a:t>
            </a:r>
            <a:r>
              <a:rPr lang="en-US" dirty="0"/>
              <a:t> </a:t>
            </a:r>
            <a:r>
              <a:rPr lang="en-US" dirty="0" smtClean="0"/>
              <a:t>and the data-base.</a:t>
            </a:r>
          </a:p>
          <a:p>
            <a:pPr marL="971550" lvl="2" indent="-514350"/>
            <a:r>
              <a:rPr lang="en-US" dirty="0" smtClean="0"/>
              <a:t>One potential source of sustainability would be to create a licensing model.</a:t>
            </a:r>
          </a:p>
          <a:p>
            <a:pPr marL="514350" indent="-514350"/>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and suggestions</a:t>
            </a:r>
            <a:endParaRPr lang="en-US" dirty="0"/>
          </a:p>
        </p:txBody>
      </p:sp>
      <p:sp>
        <p:nvSpPr>
          <p:cNvPr id="3" name="Content Placeholder 2"/>
          <p:cNvSpPr>
            <a:spLocks noGrp="1"/>
          </p:cNvSpPr>
          <p:nvPr>
            <p:ph idx="1"/>
          </p:nvPr>
        </p:nvSpPr>
        <p:spPr/>
        <p:txBody>
          <a:bodyPr/>
          <a:lstStyle/>
          <a:p>
            <a:r>
              <a:rPr lang="en-US" dirty="0" smtClean="0"/>
              <a:t>How should this licensing work?</a:t>
            </a:r>
          </a:p>
          <a:p>
            <a:r>
              <a:rPr lang="en-US" dirty="0" smtClean="0"/>
              <a:t>What principles for data and tool sharing should be put into place?</a:t>
            </a:r>
          </a:p>
          <a:p>
            <a:r>
              <a:rPr lang="en-US" dirty="0" smtClean="0"/>
              <a:t>How can we build a federated infrastructure rather than one that relies on one institution alone? </a:t>
            </a:r>
          </a:p>
          <a:p>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535155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Acknowledgments</a:t>
            </a:r>
            <a:endParaRPr lang="es-ES" dirty="0"/>
          </a:p>
        </p:txBody>
      </p:sp>
      <p:sp>
        <p:nvSpPr>
          <p:cNvPr id="4" name="Content Placeholder 3"/>
          <p:cNvSpPr>
            <a:spLocks noGrp="1"/>
          </p:cNvSpPr>
          <p:nvPr>
            <p:ph idx="1"/>
          </p:nvPr>
        </p:nvSpPr>
        <p:spPr>
          <a:xfrm>
            <a:off x="498474" y="1234150"/>
            <a:ext cx="7556313" cy="5369850"/>
          </a:xfrm>
        </p:spPr>
        <p:txBody>
          <a:bodyPr>
            <a:normAutofit fontScale="92500" lnSpcReduction="10000"/>
          </a:bodyPr>
          <a:lstStyle/>
          <a:p>
            <a:pPr>
              <a:spcBef>
                <a:spcPts val="600"/>
              </a:spcBef>
            </a:pPr>
            <a:r>
              <a:rPr lang="en-US" dirty="0" smtClean="0"/>
              <a:t>María Blume and Barbara Lust. 2008. Transforming the Primary Research Process Through Cybertool Dissemination: An Implementation of a Virtual Center for the Study of Language Acquisition. NSF OCI-0753415 </a:t>
            </a:r>
          </a:p>
          <a:p>
            <a:pPr>
              <a:spcBef>
                <a:spcPts val="600"/>
              </a:spcBef>
            </a:pPr>
            <a:r>
              <a:rPr lang="en-US" dirty="0" smtClean="0"/>
              <a:t>Lust, Barbara. 2003. Planning Grant: A Virtual Center for Child Language Acquisition Research. National Science Foundation. NSF BCS-0126546 </a:t>
            </a:r>
          </a:p>
          <a:p>
            <a:pPr>
              <a:spcBef>
                <a:spcPts val="600"/>
              </a:spcBef>
            </a:pPr>
            <a:r>
              <a:rPr lang="en-US" dirty="0" smtClean="0"/>
              <a:t>VCLA founding members:</a:t>
            </a:r>
          </a:p>
          <a:p>
            <a:pPr lvl="1"/>
            <a:r>
              <a:rPr lang="en-US" sz="2000" dirty="0" smtClean="0"/>
              <a:t>Cornell: </a:t>
            </a:r>
            <a:r>
              <a:rPr lang="en-US" sz="2000" dirty="0" err="1" smtClean="0"/>
              <a:t>Marianella</a:t>
            </a:r>
            <a:r>
              <a:rPr lang="en-US" sz="2000" dirty="0" smtClean="0"/>
              <a:t> </a:t>
            </a:r>
            <a:r>
              <a:rPr lang="en-US" sz="2000" dirty="0" err="1" smtClean="0"/>
              <a:t>Casasola</a:t>
            </a:r>
            <a:r>
              <a:rPr lang="en-US" sz="2000" dirty="0" smtClean="0"/>
              <a:t>, Claire </a:t>
            </a:r>
            <a:r>
              <a:rPr lang="en-US" sz="2000" dirty="0" err="1" smtClean="0"/>
              <a:t>Cardie</a:t>
            </a:r>
            <a:r>
              <a:rPr lang="en-US" sz="2000" dirty="0" smtClean="0"/>
              <a:t>, James </a:t>
            </a:r>
            <a:r>
              <a:rPr lang="en-US" sz="2000" dirty="0" err="1" smtClean="0"/>
              <a:t>Gair</a:t>
            </a:r>
            <a:r>
              <a:rPr lang="en-US" sz="2000" dirty="0" smtClean="0"/>
              <a:t>, and </a:t>
            </a:r>
            <a:r>
              <a:rPr lang="en-US" sz="2000" dirty="0" err="1" smtClean="0"/>
              <a:t>Qi</a:t>
            </a:r>
            <a:r>
              <a:rPr lang="en-US" sz="2000" dirty="0" smtClean="0"/>
              <a:t> Wang.</a:t>
            </a:r>
          </a:p>
          <a:p>
            <a:pPr lvl="1"/>
            <a:r>
              <a:rPr lang="en-US" sz="2000" dirty="0" err="1" smtClean="0"/>
              <a:t>NeuroFocus</a:t>
            </a:r>
            <a:r>
              <a:rPr lang="en-US" sz="2000" dirty="0" smtClean="0"/>
              <a:t>: Elise Temple</a:t>
            </a:r>
          </a:p>
          <a:p>
            <a:pPr lvl="1"/>
            <a:r>
              <a:rPr lang="en-US" sz="2000" dirty="0" smtClean="0"/>
              <a:t>Boston College: Claire Foley</a:t>
            </a:r>
          </a:p>
          <a:p>
            <a:pPr lvl="1"/>
            <a:r>
              <a:rPr lang="en-US" sz="2000" dirty="0" smtClean="0"/>
              <a:t>Rutgers University at New </a:t>
            </a:r>
            <a:r>
              <a:rPr lang="en-US" sz="2000" dirty="0" err="1" smtClean="0"/>
              <a:t>Brusnwick</a:t>
            </a:r>
            <a:r>
              <a:rPr lang="en-US" sz="2000" dirty="0" smtClean="0"/>
              <a:t>: </a:t>
            </a:r>
            <a:r>
              <a:rPr lang="en-US" sz="2000" dirty="0" err="1" smtClean="0"/>
              <a:t>Liliana</a:t>
            </a:r>
            <a:r>
              <a:rPr lang="en-US" sz="2000" dirty="0" smtClean="0"/>
              <a:t> Sánchez.</a:t>
            </a:r>
          </a:p>
          <a:p>
            <a:pPr lvl="1"/>
            <a:r>
              <a:rPr lang="en-US" sz="2000" dirty="0" smtClean="0"/>
              <a:t>Rutgers University at Newark: Jennifer Austin</a:t>
            </a:r>
          </a:p>
          <a:p>
            <a:pPr lvl="1"/>
            <a:r>
              <a:rPr lang="en-US" sz="2000" dirty="0" smtClean="0"/>
              <a:t>California State University at San Bernardino: YuChin </a:t>
            </a:r>
            <a:r>
              <a:rPr lang="en-US" sz="2000" dirty="0" err="1" smtClean="0"/>
              <a:t>Chien</a:t>
            </a:r>
            <a:r>
              <a:rPr lang="en-US" sz="2000" dirty="0" smtClean="0"/>
              <a:t>.</a:t>
            </a:r>
          </a:p>
          <a:p>
            <a:pPr lvl="1"/>
            <a:r>
              <a:rPr lang="en-US" sz="2000" dirty="0" smtClean="0"/>
              <a:t>Southern Illinois University at Carbondale: Usha Lakshmanan.  </a:t>
            </a:r>
          </a:p>
          <a:p>
            <a:pPr>
              <a:spcBef>
                <a:spcPts val="600"/>
              </a:spcBef>
              <a:buNone/>
            </a:pPr>
            <a:endParaRPr lang="en-US" dirty="0" smtClean="0"/>
          </a:p>
          <a:p>
            <a:pPr>
              <a:spcBef>
                <a:spcPts val="600"/>
              </a:spcBef>
            </a:pPr>
            <a:endParaRPr lang="en-US" dirty="0" smtClean="0"/>
          </a:p>
          <a:p>
            <a:pPr>
              <a:spcBef>
                <a:spcPts val="600"/>
              </a:spcBef>
            </a:pPr>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Acknowledgments</a:t>
            </a:r>
            <a:endParaRPr lang="es-ES" dirty="0"/>
          </a:p>
        </p:txBody>
      </p:sp>
      <p:sp>
        <p:nvSpPr>
          <p:cNvPr id="5" name="Content Placeholder 4"/>
          <p:cNvSpPr>
            <a:spLocks noGrp="1"/>
          </p:cNvSpPr>
          <p:nvPr>
            <p:ph idx="1"/>
          </p:nvPr>
        </p:nvSpPr>
        <p:spPr>
          <a:xfrm>
            <a:off x="498474" y="1368619"/>
            <a:ext cx="7556313" cy="5056087"/>
          </a:xfrm>
        </p:spPr>
        <p:txBody>
          <a:bodyPr/>
          <a:lstStyle/>
          <a:p>
            <a:r>
              <a:rPr lang="en-US" dirty="0" smtClean="0"/>
              <a:t>VCLA affiliates:</a:t>
            </a:r>
          </a:p>
          <a:p>
            <a:pPr lvl="1"/>
            <a:r>
              <a:rPr lang="en-US" dirty="0" smtClean="0"/>
              <a:t>City University of New </a:t>
            </a:r>
            <a:r>
              <a:rPr lang="en-US" dirty="0" err="1" smtClean="0"/>
              <a:t>Yors</a:t>
            </a:r>
            <a:r>
              <a:rPr lang="en-US" dirty="0" smtClean="0"/>
              <a:t>: </a:t>
            </a:r>
            <a:r>
              <a:rPr lang="en-US" dirty="0" err="1" smtClean="0"/>
              <a:t>Gita</a:t>
            </a:r>
            <a:r>
              <a:rPr lang="en-US" dirty="0" smtClean="0"/>
              <a:t> </a:t>
            </a:r>
            <a:r>
              <a:rPr lang="en-US" dirty="0" err="1" smtClean="0"/>
              <a:t>Martohardjono</a:t>
            </a:r>
            <a:r>
              <a:rPr lang="en-US" dirty="0" smtClean="0"/>
              <a:t>, Valerie Shafer, and Isabelle </a:t>
            </a:r>
            <a:r>
              <a:rPr lang="en-US" dirty="0" err="1" smtClean="0"/>
              <a:t>Barrière</a:t>
            </a:r>
            <a:r>
              <a:rPr lang="en-US" dirty="0" smtClean="0"/>
              <a:t> .</a:t>
            </a:r>
          </a:p>
          <a:p>
            <a:pPr lvl="1"/>
            <a:r>
              <a:rPr lang="en-US" dirty="0" smtClean="0"/>
              <a:t>Newcastle University: Cristina Dye.</a:t>
            </a:r>
          </a:p>
          <a:p>
            <a:pPr lvl="1"/>
            <a:r>
              <a:rPr lang="en-US" dirty="0" smtClean="0"/>
              <a:t>Ben </a:t>
            </a:r>
            <a:r>
              <a:rPr lang="en-US" dirty="0" err="1" smtClean="0"/>
              <a:t>Gurion</a:t>
            </a:r>
            <a:r>
              <a:rPr lang="en-US" dirty="0" smtClean="0"/>
              <a:t> University at the Negev:  </a:t>
            </a:r>
            <a:r>
              <a:rPr lang="en-US" dirty="0" err="1" smtClean="0"/>
              <a:t>Yarden</a:t>
            </a:r>
            <a:r>
              <a:rPr lang="en-US" dirty="0" smtClean="0"/>
              <a:t> </a:t>
            </a:r>
            <a:r>
              <a:rPr lang="en-US" dirty="0" err="1" smtClean="0"/>
              <a:t>Kedar</a:t>
            </a:r>
            <a:endParaRPr lang="en-US" dirty="0" smtClean="0"/>
          </a:p>
          <a:p>
            <a:pPr lvl="1"/>
            <a:r>
              <a:rPr lang="en-US" dirty="0" smtClean="0"/>
              <a:t>Tyndale University College and Seminary: </a:t>
            </a:r>
            <a:r>
              <a:rPr lang="en-US" dirty="0" err="1" smtClean="0"/>
              <a:t>Sujin</a:t>
            </a:r>
            <a:r>
              <a:rPr lang="en-US" dirty="0" smtClean="0"/>
              <a:t> Yang.</a:t>
            </a:r>
          </a:p>
          <a:p>
            <a:pPr lvl="1"/>
            <a:r>
              <a:rPr lang="en-US" dirty="0" smtClean="0"/>
              <a:t>Columbia University: Joy Hirsch.</a:t>
            </a:r>
          </a:p>
          <a:p>
            <a:pPr lvl="1"/>
            <a:r>
              <a:rPr lang="en-US" dirty="0" smtClean="0"/>
              <a:t>University of Texas at El Paso: Ellen Courtney and Alfredo Urzúa.</a:t>
            </a:r>
          </a:p>
          <a:p>
            <a:pPr lvl="1"/>
            <a:r>
              <a:rPr lang="en-US" dirty="0" smtClean="0"/>
              <a:t>University of California at San Diego: Sarah Callahan.</a:t>
            </a:r>
          </a:p>
          <a:p>
            <a:pPr lvl="1"/>
            <a:r>
              <a:rPr lang="en-US" dirty="0" smtClean="0"/>
              <a:t>Pontificia Universidad Católica Del Perú: Jorge Iván Pérez Silva</a:t>
            </a:r>
          </a:p>
          <a:p>
            <a:pPr lvl="1"/>
            <a:r>
              <a:rPr lang="en-US" dirty="0" err="1" smtClean="0"/>
              <a:t>Kyungsung</a:t>
            </a:r>
            <a:r>
              <a:rPr lang="en-US" dirty="0" smtClean="0"/>
              <a:t> University:  </a:t>
            </a:r>
            <a:r>
              <a:rPr lang="en-US" dirty="0" err="1" smtClean="0"/>
              <a:t>Kwee</a:t>
            </a:r>
            <a:r>
              <a:rPr lang="en-US" dirty="0" smtClean="0"/>
              <a:t> </a:t>
            </a:r>
            <a:r>
              <a:rPr lang="en-US" dirty="0" err="1" smtClean="0"/>
              <a:t>Ock</a:t>
            </a:r>
            <a:r>
              <a:rPr lang="en-US" dirty="0" smtClean="0"/>
              <a:t> Lee</a:t>
            </a:r>
          </a:p>
          <a:p>
            <a:pPr lvl="1"/>
            <a:r>
              <a:rPr lang="en-US" dirty="0" smtClean="0"/>
              <a:t>Central Institute of English and Foreign Languages: R. </a:t>
            </a:r>
            <a:r>
              <a:rPr lang="en-US" dirty="0" err="1" smtClean="0"/>
              <a:t>Amritavalli</a:t>
            </a:r>
            <a:endParaRPr lang="en-US" dirty="0" smtClean="0"/>
          </a:p>
          <a:p>
            <a:pPr lvl="1"/>
            <a:r>
              <a:rPr lang="en-US" dirty="0" err="1" smtClean="0"/>
              <a:t>Osmania</a:t>
            </a:r>
            <a:r>
              <a:rPr lang="en-US" dirty="0" smtClean="0"/>
              <a:t> University:  A. Usha </a:t>
            </a:r>
            <a:r>
              <a:rPr lang="en-US" dirty="0" err="1" smtClean="0"/>
              <a:t>Rani</a:t>
            </a:r>
            <a:r>
              <a:rPr lang="en-US" dirty="0" smtClean="0"/>
              <a:t>.</a:t>
            </a:r>
          </a:p>
          <a:p>
            <a:pPr lvl="1"/>
            <a:endParaRPr lang="es-E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Acknowledgments</a:t>
            </a:r>
            <a:endParaRPr lang="es-ES" dirty="0"/>
          </a:p>
        </p:txBody>
      </p:sp>
      <p:sp>
        <p:nvSpPr>
          <p:cNvPr id="4" name="Content Placeholder 3"/>
          <p:cNvSpPr>
            <a:spLocks noGrp="1"/>
          </p:cNvSpPr>
          <p:nvPr>
            <p:ph sz="half" idx="1"/>
          </p:nvPr>
        </p:nvSpPr>
        <p:spPr>
          <a:xfrm>
            <a:off x="498518" y="1308100"/>
            <a:ext cx="3657600" cy="4818063"/>
          </a:xfrm>
        </p:spPr>
        <p:txBody>
          <a:bodyPr>
            <a:normAutofit lnSpcReduction="10000"/>
          </a:bodyPr>
          <a:lstStyle/>
          <a:p>
            <a:pPr>
              <a:spcBef>
                <a:spcPts val="600"/>
              </a:spcBef>
            </a:pPr>
            <a:endParaRPr lang="en-US" dirty="0" smtClean="0"/>
          </a:p>
          <a:p>
            <a:pPr>
              <a:spcBef>
                <a:spcPts val="600"/>
              </a:spcBef>
            </a:pPr>
            <a:r>
              <a:rPr lang="en-US" dirty="0" smtClean="0"/>
              <a:t>Janet McCue and Barbara Lust 2004-2006. National Science Foundation Award: Planning Information Infrastructure Through a New Library-Research Partnership. (SGER=Small Grant for Exploratory Research)</a:t>
            </a:r>
          </a:p>
          <a:p>
            <a:pPr>
              <a:spcBef>
                <a:spcPts val="600"/>
              </a:spcBef>
            </a:pPr>
            <a:r>
              <a:rPr lang="en-US" dirty="0" smtClean="0"/>
              <a:t>American Institute for Sri Lankan Studies, Cornell University Einaudi Center.</a:t>
            </a:r>
          </a:p>
          <a:p>
            <a:pPr>
              <a:spcBef>
                <a:spcPts val="600"/>
              </a:spcBef>
            </a:pPr>
            <a:r>
              <a:rPr lang="en-US" dirty="0" smtClean="0"/>
              <a:t> Cornell University Faculty Innovation in Teaching Awards, Cornell Institute for Social and Economic Research (CISER).</a:t>
            </a:r>
          </a:p>
          <a:p>
            <a:pPr>
              <a:spcBef>
                <a:spcPts val="600"/>
              </a:spcBef>
            </a:pPr>
            <a:endParaRPr lang="en-US" dirty="0" smtClean="0"/>
          </a:p>
          <a:p>
            <a:pPr>
              <a:spcBef>
                <a:spcPts val="600"/>
              </a:spcBef>
            </a:pPr>
            <a:endParaRPr lang="es-ES" dirty="0"/>
          </a:p>
        </p:txBody>
      </p:sp>
      <p:sp>
        <p:nvSpPr>
          <p:cNvPr id="5" name="Content Placeholder 4"/>
          <p:cNvSpPr>
            <a:spLocks noGrp="1"/>
          </p:cNvSpPr>
          <p:nvPr>
            <p:ph sz="half" idx="2"/>
          </p:nvPr>
        </p:nvSpPr>
        <p:spPr>
          <a:xfrm>
            <a:off x="4399878" y="978187"/>
            <a:ext cx="3657600" cy="4140200"/>
          </a:xfrm>
        </p:spPr>
        <p:txBody>
          <a:bodyPr>
            <a:noAutofit/>
          </a:bodyPr>
          <a:lstStyle/>
          <a:p>
            <a:pPr>
              <a:spcBef>
                <a:spcPts val="0"/>
              </a:spcBef>
            </a:pPr>
            <a:r>
              <a:rPr lang="en-US" dirty="0" smtClean="0"/>
              <a:t>New York State Hatch grant.</a:t>
            </a:r>
          </a:p>
          <a:p>
            <a:pPr>
              <a:spcBef>
                <a:spcPts val="0"/>
              </a:spcBef>
            </a:pPr>
            <a:r>
              <a:rPr lang="en-US" dirty="0" smtClean="0"/>
              <a:t>Our application developers Ted Caldwell and Greg Kops (GORGES).</a:t>
            </a:r>
          </a:p>
          <a:p>
            <a:pPr>
              <a:spcBef>
                <a:spcPts val="0"/>
              </a:spcBef>
            </a:pPr>
            <a:r>
              <a:rPr lang="en-US" dirty="0" smtClean="0"/>
              <a:t>Our consultants Cliff Crawford and Tommy Cusick;</a:t>
            </a:r>
          </a:p>
          <a:p>
            <a:pPr>
              <a:spcBef>
                <a:spcPts val="0"/>
              </a:spcBef>
            </a:pPr>
            <a:r>
              <a:rPr lang="en-US" dirty="0" smtClean="0"/>
              <a:t>Our student RAs: Darlin Alberto, Gabriel Clandorf, Natalia Buitrago, Poornima Guna, Jennie Lin, and Jordan Whitlock  formerly at Cornell now MIT, and Marina Kalashnikova. Martha Rayas Tanaka, Lizzeth Pattison, María Jiménez, and Mónica Martínez at UTEP.</a:t>
            </a:r>
          </a:p>
          <a:p>
            <a:pPr>
              <a:spcBef>
                <a:spcPts val="0"/>
              </a:spcBef>
            </a:pPr>
            <a:r>
              <a:rPr lang="en-US" dirty="0" smtClean="0"/>
              <a:t>The students at all the participating institutions that helped us with comments and suggestions.</a:t>
            </a:r>
          </a:p>
          <a:p>
            <a:pPr>
              <a:spcBef>
                <a:spcPts val="600"/>
              </a:spcBef>
            </a:pP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s-ES" dirty="0" smtClean="0"/>
              <a:t>Purpose and goals</a:t>
            </a:r>
            <a:endParaRPr lang="es-ES" dirty="0"/>
          </a:p>
        </p:txBody>
      </p:sp>
      <p:sp>
        <p:nvSpPr>
          <p:cNvPr id="14" name="Text Placeholder 13"/>
          <p:cNvSpPr>
            <a:spLocks noGrp="1"/>
          </p:cNvSpPr>
          <p:nvPr>
            <p:ph type="body" idx="1"/>
          </p:nvPr>
        </p:nvSpPr>
        <p:spPr/>
        <p:txBody>
          <a:bodyPr/>
          <a:lstStyle/>
          <a:p>
            <a:endParaRPr lang="es-E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References</a:t>
            </a:r>
            <a:endParaRPr lang="es-ES" dirty="0"/>
          </a:p>
        </p:txBody>
      </p:sp>
      <p:sp>
        <p:nvSpPr>
          <p:cNvPr id="3" name="Content Placeholder 2"/>
          <p:cNvSpPr>
            <a:spLocks noGrp="1"/>
          </p:cNvSpPr>
          <p:nvPr>
            <p:ph idx="1"/>
          </p:nvPr>
        </p:nvSpPr>
        <p:spPr/>
        <p:txBody>
          <a:bodyPr>
            <a:normAutofit fontScale="70000" lnSpcReduction="20000"/>
          </a:bodyPr>
          <a:lstStyle/>
          <a:p>
            <a:pPr hangingPunct="0">
              <a:spcBef>
                <a:spcPts val="600"/>
              </a:spcBef>
            </a:pPr>
            <a:r>
              <a:rPr lang="en-US" dirty="0" smtClean="0"/>
              <a:t>Berners-Lee, Tim. .3/2009. Ted Lecture. Tim Berners-Lee on the next Web. </a:t>
            </a:r>
            <a:r>
              <a:rPr lang="en-US" u="sng" dirty="0" smtClean="0">
                <a:hlinkClick r:id="rId2"/>
              </a:rPr>
              <a:t>http://en.wikipedia.org/wiki/Linked_data</a:t>
            </a:r>
            <a:r>
              <a:rPr lang="en-US" dirty="0" smtClean="0"/>
              <a:t>.</a:t>
            </a:r>
          </a:p>
          <a:p>
            <a:pPr hangingPunct="0">
              <a:spcBef>
                <a:spcPts val="600"/>
              </a:spcBef>
            </a:pPr>
            <a:r>
              <a:rPr lang="en-US" dirty="0" smtClean="0"/>
              <a:t>Bickel, Balthasar, Bernard Comrie, and Martin Haspelmath. 2008. Leipzig Glossing Rules: Conventions for Interlinear Morpheme-by-Morpheme Glosses. Available online at </a:t>
            </a:r>
            <a:r>
              <a:rPr lang="en-US" u="sng" dirty="0" smtClean="0">
                <a:hlinkClick r:id="rId3"/>
              </a:rPr>
              <a:t>http://www.eva.mpg.de/lingua/resources/glossing-rules.php</a:t>
            </a:r>
            <a:r>
              <a:rPr lang="en-US" dirty="0" smtClean="0"/>
              <a:t>. </a:t>
            </a:r>
          </a:p>
          <a:p>
            <a:pPr hangingPunct="0">
              <a:spcBef>
                <a:spcPts val="600"/>
              </a:spcBef>
            </a:pPr>
            <a:r>
              <a:rPr lang="en-US" dirty="0" smtClean="0"/>
              <a:t>Blume, María and Barbara Lust, 2011a and in prep. Data Transcription and Analysis Tool User’s Manual. (with the collaboration of Shamitha Somashekar, and Tina Ogden).</a:t>
            </a:r>
          </a:p>
          <a:p>
            <a:pPr hangingPunct="0">
              <a:spcBef>
                <a:spcPts val="600"/>
              </a:spcBef>
            </a:pPr>
            <a:r>
              <a:rPr lang="en-US" dirty="0" smtClean="0"/>
              <a:t>Blume, María and Barbara Lust. 2011b. Presentation to the National Science Foundation. CI Team Principal Investigator’s Meeting. University of Illinois at Urbana Champaign, Ill. May 24-26. Transforming the Primary Research Process Through Cybertool Dissemination: An Implementation of a Virtual Center for the Study of Language Acquisition. NSF OCI-0753415.</a:t>
            </a:r>
          </a:p>
          <a:p>
            <a:pPr hangingPunct="0">
              <a:spcBef>
                <a:spcPts val="600"/>
              </a:spcBef>
            </a:pPr>
            <a:r>
              <a:rPr lang="en-US" dirty="0" smtClean="0"/>
              <a:t>Farrar, S.O. and Langendoen, D.T. 2003 A linguistic ontology for the semantic web. GLOT International, 7(3) 97-100.</a:t>
            </a:r>
          </a:p>
          <a:p>
            <a:pPr hangingPunct="0">
              <a:spcBef>
                <a:spcPts val="600"/>
              </a:spcBef>
            </a:pPr>
            <a:r>
              <a:rPr lang="en-US" dirty="0" smtClean="0"/>
              <a:t>Khan, Huda, Brian Caruso, Brian Lowe, Jon Corson-Rikert, Diane Dietrich and Gail Steinhart. 2011. DataStaR: Using the Semantic Web approach for Data Curation. International Journal of Digital Curation 2(6): 209-221.</a:t>
            </a:r>
          </a:p>
          <a:p>
            <a:pPr hangingPunct="0">
              <a:spcBef>
                <a:spcPts val="600"/>
              </a:spcBef>
            </a:pPr>
            <a:r>
              <a:rPr lang="en-US" dirty="0" smtClean="0"/>
              <a:t>Lowe, Brian. 2009. DataStaR: Bridging XML and OWL in Science Metadata Management. Metadata and Semantics Research 46: 141-150. </a:t>
            </a:r>
            <a:r>
              <a:rPr lang="en-US" u="sng" dirty="0" smtClean="0">
                <a:hlinkClick r:id="rId4"/>
              </a:rPr>
              <a:t>http://www.springerlink.com/content/q0825vj78ul38712/</a:t>
            </a:r>
            <a:endParaRPr lang="en-US" dirty="0" smtClean="0"/>
          </a:p>
          <a:p>
            <a:pPr>
              <a:spcBef>
                <a:spcPts val="600"/>
              </a:spcBef>
            </a:pPr>
            <a:endParaRPr lang="es-E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ES" dirty="0" err="1" smtClean="0"/>
              <a:t>References</a:t>
            </a:r>
            <a:endParaRPr lang="es-ES" dirty="0"/>
          </a:p>
        </p:txBody>
      </p:sp>
      <p:sp>
        <p:nvSpPr>
          <p:cNvPr id="6" name="Content Placeholder 5"/>
          <p:cNvSpPr>
            <a:spLocks noGrp="1"/>
          </p:cNvSpPr>
          <p:nvPr>
            <p:ph idx="1"/>
          </p:nvPr>
        </p:nvSpPr>
        <p:spPr/>
        <p:txBody>
          <a:bodyPr>
            <a:normAutofit fontScale="70000" lnSpcReduction="20000"/>
          </a:bodyPr>
          <a:lstStyle/>
          <a:p>
            <a:pPr hangingPunct="0">
              <a:spcBef>
                <a:spcPts val="600"/>
              </a:spcBef>
            </a:pPr>
            <a:r>
              <a:rPr lang="en-US" dirty="0" smtClean="0"/>
              <a:t>Lust, Barbara, Suzanne Flynn, María Blume, Elaine Westbrooks, and Theresa Tobin. (2010). Constructing Adequate Documentation for Multi-faceted Cross Linguistic Language Data: A Case Study from a Virtual Center for Study of Language Acquisition. In Grenoble, Lenore and Louanna Furbee, (eds.), </a:t>
            </a:r>
            <a:r>
              <a:rPr lang="en-US" i="1" dirty="0" smtClean="0"/>
              <a:t>Language Documentation: Theory, Practice and Values</a:t>
            </a:r>
            <a:r>
              <a:rPr lang="en-US" dirty="0" smtClean="0"/>
              <a:t>.  pp. 127-152. Amsterdam/Philadelphia: John Benjamins.</a:t>
            </a:r>
          </a:p>
          <a:p>
            <a:pPr hangingPunct="0">
              <a:spcBef>
                <a:spcPts val="600"/>
              </a:spcBef>
            </a:pPr>
            <a:r>
              <a:rPr lang="en-US" dirty="0" smtClean="0"/>
              <a:t>Open Archives Initiative (OAI), </a:t>
            </a:r>
            <a:r>
              <a:rPr lang="en-US" u="sng" dirty="0" smtClean="0"/>
              <a:t>http://www.openarchives.org/</a:t>
            </a:r>
            <a:r>
              <a:rPr lang="en-US" dirty="0" smtClean="0"/>
              <a:t> (15 Mar. 2005).</a:t>
            </a:r>
          </a:p>
          <a:p>
            <a:pPr hangingPunct="0">
              <a:spcBef>
                <a:spcPts val="600"/>
              </a:spcBef>
            </a:pPr>
            <a:r>
              <a:rPr lang="en-US" dirty="0" smtClean="0"/>
              <a:t>Open Language Archives Community (OLAC), </a:t>
            </a:r>
            <a:r>
              <a:rPr lang="en-US" u="sng" dirty="0" smtClean="0">
                <a:hlinkClick r:id="rId2"/>
              </a:rPr>
              <a:t>http://www.language-archives.org/</a:t>
            </a:r>
            <a:r>
              <a:rPr lang="en-US" dirty="0" smtClean="0"/>
              <a:t> (24 Feb. 2011).</a:t>
            </a:r>
          </a:p>
          <a:p>
            <a:pPr hangingPunct="0">
              <a:spcBef>
                <a:spcPts val="600"/>
              </a:spcBef>
            </a:pPr>
            <a:r>
              <a:rPr lang="en-US" dirty="0" smtClean="0"/>
              <a:t>Simons, G. Farrar, JS., Fitzsimons, B., Lewis, W., Langendoen, D.T. and Gonzalez, H. 2004a. The semantics of markup: Mapping legacy markup schemas to a common semantics.</a:t>
            </a:r>
          </a:p>
          <a:p>
            <a:pPr hangingPunct="0">
              <a:spcBef>
                <a:spcPts val="600"/>
              </a:spcBef>
            </a:pPr>
            <a:r>
              <a:rPr lang="en-US" dirty="0" smtClean="0"/>
              <a:t>Simons, G., Fitzsimons, B., Langendoen, D.T., Lewis, Wm., Farrar, S., Lanham, A., Basham, R. and Gonzalez H. 2004b. http://emeld.org/workshop/2004/langendoen-paper.html </a:t>
            </a:r>
          </a:p>
          <a:p>
            <a:pPr>
              <a:spcBef>
                <a:spcPts val="600"/>
              </a:spcBef>
            </a:pPr>
            <a:r>
              <a:rPr lang="en-US" dirty="0" smtClean="0"/>
              <a:t>Steinhart, Gail. 2010. DataStaR: A Data Staging Repository to Support the Sharing and Publication of Research Data. 31st Annual IATUL Conference - The Evolving World of e-Science: Impact and Implications for Science and Technology Libraries. June 20-24, 2010. West Lafayette, IN. </a:t>
            </a:r>
            <a:r>
              <a:rPr lang="en-US" u="sng" dirty="0" smtClean="0">
                <a:hlinkClick r:id="rId3"/>
              </a:rPr>
              <a:t>http://docs.lib.purdue.edu/iatul2010/conf/day2/8/</a:t>
            </a:r>
            <a:r>
              <a:rPr lang="en-US" dirty="0" smtClean="0"/>
              <a:t>. </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smtClean="0"/>
              <a:t>APPENDIX: DTA SCREENS</a:t>
            </a:r>
            <a:endParaRPr lang="es-ES" dirty="0"/>
          </a:p>
        </p:txBody>
      </p:sp>
      <p:sp>
        <p:nvSpPr>
          <p:cNvPr id="5" name="Text Placeholder 4"/>
          <p:cNvSpPr>
            <a:spLocks noGrp="1"/>
          </p:cNvSpPr>
          <p:nvPr>
            <p:ph type="body" idx="1"/>
          </p:nvPr>
        </p:nvSpPr>
        <p:spPr/>
        <p:txBody>
          <a:bodyPr/>
          <a:lstStyle/>
          <a:p>
            <a:endParaRPr lang="es-E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smtClean="0"/>
              <a:t>Entering MetaData in the </a:t>
            </a:r>
            <a:r>
              <a:rPr lang="es-ES" smtClean="0"/>
              <a:t>DTA Tool </a:t>
            </a:r>
            <a:r>
              <a:rPr lang="es-ES" smtClean="0">
                <a:hlinkClick r:id="rId2"/>
              </a:rPr>
              <a:t>http://webdta.clal.cornell.edu</a:t>
            </a:r>
            <a:endParaRPr lang="es-ES" dirty="0"/>
          </a:p>
        </p:txBody>
      </p:sp>
      <p:sp>
        <p:nvSpPr>
          <p:cNvPr id="5" name="Text Placeholder 4"/>
          <p:cNvSpPr>
            <a:spLocks noGrp="1"/>
          </p:cNvSpPr>
          <p:nvPr>
            <p:ph type="body" idx="1"/>
          </p:nvPr>
        </p:nvSpPr>
        <p:spPr/>
        <p:txBody>
          <a:bodyPr/>
          <a:lstStyle/>
          <a:p>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Project level metadata</a:t>
            </a:r>
            <a:endParaRPr lang="es-ES" dirty="0"/>
          </a:p>
        </p:txBody>
      </p:sp>
      <p:pic>
        <p:nvPicPr>
          <p:cNvPr id="8" name="Content Placeholder 7" descr="Subject.jpg"/>
          <p:cNvPicPr>
            <a:picLocks noGrp="1" noChangeAspect="1"/>
          </p:cNvPicPr>
          <p:nvPr>
            <p:ph idx="1"/>
          </p:nvPr>
        </p:nvPicPr>
        <p:blipFill>
          <a:blip r:embed="rId3"/>
          <a:srcRect l="-48512" r="-48512"/>
          <a:stretch>
            <a:fillRect/>
          </a:stretch>
        </p:blipFill>
        <p:spPr>
          <a:xfrm>
            <a:off x="498474" y="1333500"/>
            <a:ext cx="9168287" cy="50292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Dataset metadata </a:t>
            </a:r>
            <a:endParaRPr lang="es-ES" dirty="0"/>
          </a:p>
        </p:txBody>
      </p:sp>
      <p:pic>
        <p:nvPicPr>
          <p:cNvPr id="4" name="Content Placeholder 3" descr="Dataset Main Info filled.tiff"/>
          <p:cNvPicPr>
            <a:picLocks noGrp="1" noChangeAspect="1"/>
          </p:cNvPicPr>
          <p:nvPr>
            <p:ph idx="1"/>
          </p:nvPr>
        </p:nvPicPr>
        <p:blipFill>
          <a:blip r:embed="rId3"/>
          <a:srcRect l="-16591" r="-16591"/>
          <a:stretch>
            <a:fillRect/>
          </a:stretch>
        </p:blipFill>
        <p:spPr>
          <a:xfrm>
            <a:off x="536574" y="1981200"/>
            <a:ext cx="7556313" cy="4144963"/>
          </a:xfr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36001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Participant metadata</a:t>
            </a:r>
            <a:endParaRPr lang="es-ES" dirty="0"/>
          </a:p>
        </p:txBody>
      </p:sp>
      <p:pic>
        <p:nvPicPr>
          <p:cNvPr id="6" name="Content Placeholder 5" descr="Subject filled 1.tiff"/>
          <p:cNvPicPr>
            <a:picLocks noGrp="1" noChangeAspect="1"/>
          </p:cNvPicPr>
          <p:nvPr>
            <p:ph idx="1"/>
          </p:nvPr>
        </p:nvPicPr>
        <p:blipFill>
          <a:blip r:embed="rId3"/>
          <a:srcRect l="-38433" r="-38433"/>
          <a:stretch>
            <a:fillRect/>
          </a:stretch>
        </p:blip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Session metadata</a:t>
            </a:r>
            <a:endParaRPr lang="es-ES" dirty="0"/>
          </a:p>
        </p:txBody>
      </p:sp>
      <p:pic>
        <p:nvPicPr>
          <p:cNvPr id="9" name="Content Placeholder 8" descr="Session info 1.tiff"/>
          <p:cNvPicPr>
            <a:picLocks noGrp="1" noChangeAspect="1"/>
          </p:cNvPicPr>
          <p:nvPr>
            <p:ph idx="1"/>
          </p:nvPr>
        </p:nvPicPr>
        <p:blipFill>
          <a:blip r:embed="rId3"/>
          <a:srcRect l="-12781" r="-12781"/>
          <a:stretch>
            <a:fillRect/>
          </a:stretch>
        </p:blipFill>
        <p:spPr/>
      </p:pic>
      <p:sp>
        <p:nvSpPr>
          <p:cNvPr id="10" name="Text Placeholder 9"/>
          <p:cNvSpPr>
            <a:spLocks noGrp="1"/>
          </p:cNvSpPr>
          <p:nvPr>
            <p:ph type="body" sz="half" idx="2"/>
          </p:nvPr>
        </p:nvSpPr>
        <p:spPr/>
        <p:txBody>
          <a:bodyPr/>
          <a:lstStyle/>
          <a:p>
            <a:r>
              <a:rPr lang="es-ES" dirty="0" smtClean="0"/>
              <a:t>This screen provides info for every time a subject was recorded for a given dataset.</a:t>
            </a:r>
          </a:p>
          <a:p>
            <a:endParaRPr lang="es-ES" dirty="0" smtClean="0"/>
          </a:p>
        </p:txBody>
      </p:sp>
    </p:spTree>
  </p:cSld>
  <p:clrMapOvr>
    <a:masterClrMapping/>
  </p:clrMapOvr>
  <p:transition advTm="6049"/>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Link recordings</a:t>
            </a:r>
            <a:br>
              <a:rPr lang="es-ES" smtClean="0"/>
            </a:br>
            <a:endParaRPr lang="es-ES" dirty="0"/>
          </a:p>
        </p:txBody>
      </p:sp>
      <p:pic>
        <p:nvPicPr>
          <p:cNvPr id="6" name="Content Placeholder 5" descr="Recordings 1.tiff"/>
          <p:cNvPicPr>
            <a:picLocks noGrp="1" noChangeAspect="1"/>
          </p:cNvPicPr>
          <p:nvPr>
            <p:ph idx="1"/>
          </p:nvPr>
        </p:nvPicPr>
        <p:blipFill>
          <a:blip r:embed="rId3"/>
          <a:srcRect t="-9664" b="-9664"/>
          <a:stretch>
            <a:fillRect/>
          </a:stretch>
        </p:blipFill>
        <p:spPr/>
      </p:pic>
      <p:sp>
        <p:nvSpPr>
          <p:cNvPr id="8" name="Text Placeholder 7"/>
          <p:cNvSpPr>
            <a:spLocks noGrp="1"/>
          </p:cNvSpPr>
          <p:nvPr>
            <p:ph type="body" sz="half" idx="2"/>
          </p:nvPr>
        </p:nvSpPr>
        <p:spPr/>
        <p:txBody>
          <a:bodyPr/>
          <a:lstStyle/>
          <a:p>
            <a:endParaRPr lang="es-ES"/>
          </a:p>
        </p:txBody>
      </p:sp>
    </p:spTree>
  </p:cSld>
  <p:clrMapOvr>
    <a:masterClrMapping/>
  </p:clrMapOvr>
  <p:transition advTm="62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s-ES" dirty="0" err="1" smtClean="0"/>
              <a:t>How</a:t>
            </a:r>
            <a:r>
              <a:rPr lang="es-ES" dirty="0" smtClean="0"/>
              <a:t> </a:t>
            </a:r>
            <a:r>
              <a:rPr lang="es-ES" dirty="0" err="1" smtClean="0"/>
              <a:t>to</a:t>
            </a:r>
            <a:r>
              <a:rPr lang="es-ES" dirty="0" smtClean="0"/>
              <a:t> </a:t>
            </a:r>
            <a:r>
              <a:rPr lang="es-ES" dirty="0" err="1" smtClean="0"/>
              <a:t>enter</a:t>
            </a:r>
            <a:r>
              <a:rPr lang="es-ES" dirty="0" smtClean="0"/>
              <a:t>, </a:t>
            </a:r>
            <a:r>
              <a:rPr lang="es-ES" dirty="0" err="1" smtClean="0"/>
              <a:t>analyze</a:t>
            </a:r>
            <a:r>
              <a:rPr lang="es-ES" dirty="0" smtClean="0"/>
              <a:t>, and </a:t>
            </a:r>
            <a:r>
              <a:rPr lang="es-ES" dirty="0" err="1" smtClean="0"/>
              <a:t>query</a:t>
            </a:r>
            <a:r>
              <a:rPr lang="es-ES" dirty="0" smtClean="0"/>
              <a:t> data</a:t>
            </a:r>
            <a:endParaRPr lang="es-ES"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Purpose</a:t>
            </a:r>
            <a:r>
              <a:rPr lang="es-ES" dirty="0" smtClean="0"/>
              <a:t> and goals</a:t>
            </a:r>
            <a:endParaRPr lang="es-ES" dirty="0"/>
          </a:p>
        </p:txBody>
      </p:sp>
      <p:sp>
        <p:nvSpPr>
          <p:cNvPr id="4" name="Content Placeholder 3"/>
          <p:cNvSpPr>
            <a:spLocks noGrp="1"/>
          </p:cNvSpPr>
          <p:nvPr>
            <p:ph sz="half" idx="2"/>
          </p:nvPr>
        </p:nvSpPr>
        <p:spPr/>
        <p:txBody>
          <a:bodyPr>
            <a:normAutofit/>
          </a:bodyPr>
          <a:lstStyle/>
          <a:p>
            <a:r>
              <a:rPr lang="es-ES" dirty="0" smtClean="0"/>
              <a:t>To create a culture of national and international collaboration among researchers and their labs.</a:t>
            </a:r>
            <a:endParaRPr lang="en-US" dirty="0" smtClean="0"/>
          </a:p>
          <a:p>
            <a:r>
              <a:rPr lang="en-US" dirty="0" smtClean="0"/>
              <a:t>to create shared principles and methods </a:t>
            </a:r>
            <a:r>
              <a:rPr lang="en-US" dirty="0" smtClean="0"/>
              <a:t>of data documentation, management and </a:t>
            </a:r>
            <a:r>
              <a:rPr lang="en-US" dirty="0" smtClean="0"/>
              <a:t>collaboration</a:t>
            </a:r>
            <a:endParaRPr lang="en-US" dirty="0" smtClean="0"/>
          </a:p>
          <a:p>
            <a:r>
              <a:rPr lang="en-US" dirty="0" smtClean="0"/>
              <a:t> </a:t>
            </a:r>
            <a:r>
              <a:rPr lang="en-US" dirty="0" smtClean="0"/>
              <a:t>to enable the practice of these principles and methods through the use of cybertools.</a:t>
            </a:r>
          </a:p>
        </p:txBody>
      </p:sp>
      <p:sp>
        <p:nvSpPr>
          <p:cNvPr id="10" name="Content Placeholder 9"/>
          <p:cNvSpPr>
            <a:spLocks noGrp="1"/>
          </p:cNvSpPr>
          <p:nvPr>
            <p:ph sz="quarter" idx="4"/>
          </p:nvPr>
        </p:nvSpPr>
        <p:spPr/>
        <p:txBody>
          <a:bodyPr>
            <a:normAutofit/>
          </a:bodyPr>
          <a:lstStyle/>
          <a:p>
            <a:pPr lvl="0"/>
            <a:r>
              <a:rPr lang="en-US" dirty="0" smtClean="0"/>
              <a:t>To provide a new generation of researchers and students, including those with diverse disciplinary, geographical and cultural backgrounds, with a solid foundation in these principles and methods through the use of  these new </a:t>
            </a:r>
            <a:r>
              <a:rPr lang="en-US" dirty="0" err="1" smtClean="0"/>
              <a:t>cybertools</a:t>
            </a:r>
            <a:r>
              <a:rPr lang="en-US" dirty="0" smtClean="0"/>
              <a:t>. </a:t>
            </a:r>
            <a:endParaRPr lang="es-ES" dirty="0" smtClean="0"/>
          </a:p>
        </p:txBody>
      </p:sp>
      <p:sp>
        <p:nvSpPr>
          <p:cNvPr id="9" name="Text Placeholder 8"/>
          <p:cNvSpPr>
            <a:spLocks noGrp="1"/>
          </p:cNvSpPr>
          <p:nvPr>
            <p:ph type="body" sz="quarter" idx="3"/>
          </p:nvPr>
        </p:nvSpPr>
        <p:spPr/>
        <p:txBody>
          <a:bodyPr/>
          <a:lstStyle/>
          <a:p>
            <a:r>
              <a:rPr lang="es-ES" dirty="0" err="1" smtClean="0"/>
              <a:t>Goal</a:t>
            </a:r>
            <a:endParaRPr lang="es-ES" dirty="0"/>
          </a:p>
        </p:txBody>
      </p:sp>
      <p:sp>
        <p:nvSpPr>
          <p:cNvPr id="3" name="Text Placeholder 2"/>
          <p:cNvSpPr>
            <a:spLocks noGrp="1"/>
          </p:cNvSpPr>
          <p:nvPr>
            <p:ph type="body" idx="1"/>
          </p:nvPr>
        </p:nvSpPr>
        <p:spPr/>
        <p:txBody>
          <a:bodyPr/>
          <a:lstStyle/>
          <a:p>
            <a:r>
              <a:rPr lang="en-US" dirty="0" smtClean="0"/>
              <a:t>Purpose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smtClean="0"/>
              <a:t>Data transcription</a:t>
            </a:r>
            <a:endParaRPr lang="es-ES" dirty="0"/>
          </a:p>
        </p:txBody>
      </p:sp>
      <p:pic>
        <p:nvPicPr>
          <p:cNvPr id="4" name="Content Placeholder 3" descr="Transcription 1.tiff"/>
          <p:cNvPicPr>
            <a:picLocks noGrp="1" noChangeAspect="1"/>
          </p:cNvPicPr>
          <p:nvPr>
            <p:ph idx="1"/>
          </p:nvPr>
        </p:nvPicPr>
        <p:blipFill>
          <a:blip r:embed="rId3"/>
          <a:srcRect t="-7279" b="-7279"/>
          <a:stretch>
            <a:fillRect/>
          </a:stretch>
        </p:blipFill>
        <p:spPr/>
      </p:pic>
      <p:sp>
        <p:nvSpPr>
          <p:cNvPr id="5" name="Text Placeholder 4"/>
          <p:cNvSpPr>
            <a:spLocks noGrp="1"/>
          </p:cNvSpPr>
          <p:nvPr>
            <p:ph type="body" sz="half" idx="2"/>
          </p:nvPr>
        </p:nvSpPr>
        <p:spPr/>
        <p:txBody>
          <a:bodyPr/>
          <a:lstStyle/>
          <a:p>
            <a:endParaRPr lang="es-ES" dirty="0"/>
          </a:p>
        </p:txBody>
      </p:sp>
    </p:spTree>
  </p:cSld>
  <p:clrMapOvr>
    <a:masterClrMapping/>
  </p:clrMapOvr>
  <p:transition advTm="6583"/>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smtClean="0"/>
              <a:t>Coding Natural Speech data</a:t>
            </a:r>
            <a:endParaRPr lang="es-ES" dirty="0"/>
          </a:p>
        </p:txBody>
      </p:sp>
      <p:pic>
        <p:nvPicPr>
          <p:cNvPr id="6" name="Content Placeholder 5" descr="Coding screen 2.tiff"/>
          <p:cNvPicPr>
            <a:picLocks noGrp="1" noChangeAspect="1"/>
          </p:cNvPicPr>
          <p:nvPr>
            <p:ph idx="1"/>
          </p:nvPr>
        </p:nvPicPr>
        <p:blipFill>
          <a:blip r:embed="rId3"/>
          <a:srcRect t="-84" b="-84"/>
          <a:stretch>
            <a:fillRect/>
          </a:stretch>
        </p:blipFill>
        <p:spPr/>
      </p:pic>
      <p:sp>
        <p:nvSpPr>
          <p:cNvPr id="5" name="Text Placeholder 4"/>
          <p:cNvSpPr>
            <a:spLocks noGrp="1"/>
          </p:cNvSpPr>
          <p:nvPr>
            <p:ph type="body" sz="half" idx="2"/>
          </p:nvPr>
        </p:nvSpPr>
        <p:spPr/>
        <p:txBody>
          <a:bodyPr/>
          <a:lstStyle/>
          <a:p>
            <a:endParaRPr lang="es-ES" dirty="0"/>
          </a:p>
        </p:txBody>
      </p:sp>
    </p:spTree>
  </p:cSld>
  <p:clrMapOvr>
    <a:masterClrMapping/>
  </p:clrMapOvr>
  <p:transition advTm="6533"/>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smtClean="0"/>
              <a:t>Coding experimental data</a:t>
            </a:r>
            <a:endParaRPr lang="es-ES" dirty="0"/>
          </a:p>
        </p:txBody>
      </p:sp>
      <p:pic>
        <p:nvPicPr>
          <p:cNvPr id="8" name="Content Placeholder 7" descr="GJ coding.tiff"/>
          <p:cNvPicPr>
            <a:picLocks noGrp="1" noChangeAspect="1"/>
          </p:cNvPicPr>
          <p:nvPr>
            <p:ph idx="1"/>
          </p:nvPr>
        </p:nvPicPr>
        <p:blipFill>
          <a:blip r:embed="rId3"/>
          <a:srcRect t="-34650" b="-34650"/>
          <a:stretch>
            <a:fillRect/>
          </a:stretch>
        </p:blipFill>
        <p:spPr/>
      </p:pic>
      <p:sp>
        <p:nvSpPr>
          <p:cNvPr id="5" name="Text Placeholder 4"/>
          <p:cNvSpPr>
            <a:spLocks noGrp="1"/>
          </p:cNvSpPr>
          <p:nvPr>
            <p:ph type="body" sz="half" idx="2"/>
          </p:nvPr>
        </p:nvSpPr>
        <p:spPr/>
        <p:txBody>
          <a:bodyPr/>
          <a:lstStyle/>
          <a:p>
            <a:endParaRPr lang="es-ES" dirty="0"/>
          </a:p>
        </p:txBody>
      </p:sp>
    </p:spTree>
  </p:cSld>
  <p:clrMapOvr>
    <a:masterClrMapping/>
  </p:clrMapOvr>
  <p:transition advTm="765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err="1" smtClean="0"/>
              <a:t>How</a:t>
            </a:r>
            <a:r>
              <a:rPr lang="es-ES" dirty="0" smtClean="0"/>
              <a:t> </a:t>
            </a:r>
            <a:r>
              <a:rPr lang="es-ES" dirty="0" err="1" smtClean="0"/>
              <a:t>does</a:t>
            </a:r>
            <a:r>
              <a:rPr lang="es-ES" dirty="0" smtClean="0"/>
              <a:t> </a:t>
            </a:r>
            <a:r>
              <a:rPr lang="es-ES" dirty="0" err="1" smtClean="0"/>
              <a:t>one</a:t>
            </a:r>
            <a:r>
              <a:rPr lang="es-ES" dirty="0" smtClean="0"/>
              <a:t> </a:t>
            </a:r>
            <a:r>
              <a:rPr lang="es-ES" dirty="0" err="1" smtClean="0"/>
              <a:t>query</a:t>
            </a:r>
            <a:r>
              <a:rPr lang="es-ES" dirty="0" smtClean="0"/>
              <a:t> </a:t>
            </a:r>
            <a:r>
              <a:rPr lang="es-ES" dirty="0" err="1" smtClean="0"/>
              <a:t>linked</a:t>
            </a:r>
            <a:r>
              <a:rPr lang="es-ES" dirty="0" smtClean="0"/>
              <a:t> data?</a:t>
            </a:r>
            <a:endParaRPr lang="es-ES" dirty="0"/>
          </a:p>
        </p:txBody>
      </p:sp>
      <p:sp>
        <p:nvSpPr>
          <p:cNvPr id="5" name="Text Placeholder 4"/>
          <p:cNvSpPr>
            <a:spLocks noGrp="1"/>
          </p:cNvSpPr>
          <p:nvPr>
            <p:ph type="body" idx="1"/>
          </p:nvPr>
        </p:nvSpPr>
        <p:spPr/>
        <p:txBody>
          <a:bodyPr/>
          <a:lstStyle/>
          <a:p>
            <a:endParaRPr lang="es-E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0555" y="2580385"/>
            <a:ext cx="2547916" cy="1795878"/>
          </a:xfrm>
        </p:spPr>
        <p:txBody>
          <a:bodyPr>
            <a:normAutofit fontScale="90000"/>
          </a:bodyPr>
          <a:lstStyle/>
          <a:p>
            <a:r>
              <a:rPr lang="es-ES" dirty="0" smtClean="0"/>
              <a:t>Example of a query on Natural Speech data: MLUs by 2-year-olds speakers of Spanish and English</a:t>
            </a:r>
            <a:endParaRPr lang="es-ES" dirty="0"/>
          </a:p>
        </p:txBody>
      </p:sp>
      <p:pic>
        <p:nvPicPr>
          <p:cNvPr id="23" name="Content Placeholder 22" descr="MLU-morphemes.tiff"/>
          <p:cNvPicPr>
            <a:picLocks noGrp="1" noChangeAspect="1"/>
          </p:cNvPicPr>
          <p:nvPr>
            <p:ph idx="1"/>
          </p:nvPr>
        </p:nvPicPr>
        <p:blipFill>
          <a:blip r:embed="rId3"/>
          <a:srcRect t="-16147" b="-16147"/>
          <a:stretch>
            <a:fillRect/>
          </a:stretch>
        </p:blip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smtClean="0"/>
              <a:t>Wh-question emergence in 2-year-olds speakers of Spanish and English</a:t>
            </a:r>
            <a:endParaRPr lang="es-ES" dirty="0"/>
          </a:p>
        </p:txBody>
      </p:sp>
      <p:pic>
        <p:nvPicPr>
          <p:cNvPr id="5" name="Content Placeholder 4" descr="Wh-questions1.tiff"/>
          <p:cNvPicPr>
            <a:picLocks noGrp="1" noChangeAspect="1"/>
          </p:cNvPicPr>
          <p:nvPr>
            <p:ph idx="1"/>
          </p:nvPr>
        </p:nvPicPr>
        <p:blipFill>
          <a:blip r:embed="rId3"/>
          <a:srcRect t="-16162" b="-16162"/>
          <a:stretch>
            <a:fillRect/>
          </a:stretch>
        </p:blipFill>
        <p:spPr/>
      </p:pic>
      <p:sp>
        <p:nvSpPr>
          <p:cNvPr id="7" name="Text Placeholder 6"/>
          <p:cNvSpPr>
            <a:spLocks noGrp="1"/>
          </p:cNvSpPr>
          <p:nvPr>
            <p:ph type="body" sz="half" idx="2"/>
          </p:nvPr>
        </p:nvSpPr>
        <p:spPr/>
        <p:txBody>
          <a:bodyPr/>
          <a:lstStyle/>
          <a:p>
            <a:r>
              <a:rPr lang="es-ES" dirty="0" smtClean="0"/>
              <a:t>Example of a query on Natural Speech data: </a:t>
            </a:r>
            <a:endParaRPr lang="es-E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smtClean="0"/>
              <a:t>Relative clauses in French and English</a:t>
            </a:r>
            <a:endParaRPr lang="es-ES" dirty="0"/>
          </a:p>
        </p:txBody>
      </p:sp>
      <p:sp>
        <p:nvSpPr>
          <p:cNvPr id="6" name="Text Placeholder 5"/>
          <p:cNvSpPr>
            <a:spLocks noGrp="1"/>
          </p:cNvSpPr>
          <p:nvPr>
            <p:ph type="body" sz="half" idx="2"/>
          </p:nvPr>
        </p:nvSpPr>
        <p:spPr/>
        <p:txBody>
          <a:bodyPr/>
          <a:lstStyle/>
          <a:p>
            <a:r>
              <a:rPr lang="es-ES" dirty="0" smtClean="0"/>
              <a:t>Incorrect Imitation of lexically-headed relative clauses in English</a:t>
            </a:r>
          </a:p>
          <a:p>
            <a:endParaRPr lang="es-ES" dirty="0" smtClean="0"/>
          </a:p>
          <a:p>
            <a:r>
              <a:rPr lang="es-ES" dirty="0" smtClean="0"/>
              <a:t>Example of a query on experimental Elicited Imitation data</a:t>
            </a:r>
            <a:endParaRPr lang="es-ES" dirty="0"/>
          </a:p>
        </p:txBody>
      </p:sp>
      <p:pic>
        <p:nvPicPr>
          <p:cNvPr id="9" name="Content Placeholder 8" descr="English RC Incorrect Type 1.tif"/>
          <p:cNvPicPr>
            <a:picLocks noGrp="1" noChangeAspect="1"/>
          </p:cNvPicPr>
          <p:nvPr>
            <p:ph idx="1"/>
          </p:nvPr>
        </p:nvPicPr>
        <p:blipFill>
          <a:blip r:embed="rId3"/>
          <a:srcRect l="-22307" r="-22307"/>
          <a:stretch>
            <a:fillRect/>
          </a:stretch>
        </p:blipFill>
        <p:spPr>
          <a:xfrm>
            <a:off x="4168775" y="273050"/>
            <a:ext cx="4975225" cy="6334137"/>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smtClean="0"/>
              <a:t>Relative clauses in French and English</a:t>
            </a:r>
            <a:endParaRPr lang="es-ES" dirty="0"/>
          </a:p>
        </p:txBody>
      </p:sp>
      <p:pic>
        <p:nvPicPr>
          <p:cNvPr id="7" name="Content Placeholder 6" descr="French RC Incorrect Type 1.tiff"/>
          <p:cNvPicPr>
            <a:picLocks noGrp="1" noChangeAspect="1"/>
          </p:cNvPicPr>
          <p:nvPr>
            <p:ph idx="1"/>
          </p:nvPr>
        </p:nvPicPr>
        <p:blipFill>
          <a:blip r:embed="rId3"/>
          <a:srcRect t="-14582" b="-14582"/>
          <a:stretch>
            <a:fillRect/>
          </a:stretch>
        </p:blipFill>
        <p:spPr/>
      </p:pic>
      <p:sp>
        <p:nvSpPr>
          <p:cNvPr id="6" name="Text Placeholder 5"/>
          <p:cNvSpPr>
            <a:spLocks noGrp="1"/>
          </p:cNvSpPr>
          <p:nvPr>
            <p:ph type="body" sz="half" idx="2"/>
          </p:nvPr>
        </p:nvSpPr>
        <p:spPr/>
        <p:txBody>
          <a:bodyPr/>
          <a:lstStyle/>
          <a:p>
            <a:r>
              <a:rPr lang="es-ES" dirty="0" smtClean="0"/>
              <a:t>Incorrect Imitation of lexically-headed relative clauses in French</a:t>
            </a:r>
          </a:p>
          <a:p>
            <a:endParaRPr lang="es-ES" dirty="0" smtClean="0"/>
          </a:p>
          <a:p>
            <a:r>
              <a:rPr lang="es-ES" dirty="0" smtClean="0"/>
              <a:t>Example of a query on experimental Elicited Imitation data: </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Purpose</a:t>
            </a:r>
            <a:r>
              <a:rPr lang="es-ES" dirty="0" smtClean="0"/>
              <a:t> and goals</a:t>
            </a:r>
            <a:endParaRPr lang="es-ES" dirty="0"/>
          </a:p>
        </p:txBody>
      </p:sp>
      <p:sp>
        <p:nvSpPr>
          <p:cNvPr id="4" name="Content Placeholder 3"/>
          <p:cNvSpPr>
            <a:spLocks noGrp="1"/>
          </p:cNvSpPr>
          <p:nvPr>
            <p:ph sz="half" idx="2"/>
          </p:nvPr>
        </p:nvSpPr>
        <p:spPr/>
        <p:txBody>
          <a:bodyPr>
            <a:normAutofit/>
          </a:bodyPr>
          <a:lstStyle/>
          <a:p>
            <a:r>
              <a:rPr lang="es-ES" dirty="0"/>
              <a:t>To create a tool for collaboration that can allow for the </a:t>
            </a:r>
            <a:r>
              <a:rPr lang="es-ES" dirty="0" smtClean="0"/>
              <a:t>management, documentation </a:t>
            </a:r>
            <a:r>
              <a:rPr lang="es-ES" dirty="0"/>
              <a:t>and analysis of</a:t>
            </a:r>
            <a:r>
              <a:rPr lang="es-ES" dirty="0" smtClean="0"/>
              <a:t> crosslinguistic language data.</a:t>
            </a:r>
            <a:endParaRPr lang="en-US" dirty="0" smtClean="0"/>
          </a:p>
        </p:txBody>
      </p:sp>
      <p:sp>
        <p:nvSpPr>
          <p:cNvPr id="10" name="Content Placeholder 9"/>
          <p:cNvSpPr>
            <a:spLocks noGrp="1"/>
          </p:cNvSpPr>
          <p:nvPr>
            <p:ph sz="quarter" idx="4"/>
          </p:nvPr>
        </p:nvSpPr>
        <p:spPr/>
        <p:txBody>
          <a:bodyPr>
            <a:normAutofit/>
          </a:bodyPr>
          <a:lstStyle/>
          <a:p>
            <a:r>
              <a:rPr lang="en-US" dirty="0" smtClean="0"/>
              <a:t>To </a:t>
            </a:r>
            <a:r>
              <a:rPr lang="en-US" dirty="0"/>
              <a:t>provide a resource that allows users to manage data across datasets and projects, including the ability to reuse previously collected data.</a:t>
            </a:r>
            <a:endParaRPr lang="es-ES" dirty="0"/>
          </a:p>
          <a:p>
            <a:endParaRPr lang="en-US" dirty="0" smtClean="0"/>
          </a:p>
        </p:txBody>
      </p:sp>
      <p:sp>
        <p:nvSpPr>
          <p:cNvPr id="8" name="Text Placeholder 7"/>
          <p:cNvSpPr>
            <a:spLocks noGrp="1"/>
          </p:cNvSpPr>
          <p:nvPr>
            <p:ph type="body" idx="1"/>
          </p:nvPr>
        </p:nvSpPr>
        <p:spPr/>
        <p:txBody>
          <a:bodyPr/>
          <a:lstStyle/>
          <a:p>
            <a:r>
              <a:rPr lang="es-ES" dirty="0" err="1" smtClean="0"/>
              <a:t>Purpose</a:t>
            </a:r>
            <a:endParaRPr lang="es-ES" dirty="0"/>
          </a:p>
        </p:txBody>
      </p:sp>
      <p:sp>
        <p:nvSpPr>
          <p:cNvPr id="9" name="Text Placeholder 8"/>
          <p:cNvSpPr>
            <a:spLocks noGrp="1"/>
          </p:cNvSpPr>
          <p:nvPr>
            <p:ph type="body" sz="quarter" idx="3"/>
          </p:nvPr>
        </p:nvSpPr>
        <p:spPr/>
        <p:txBody>
          <a:bodyPr/>
          <a:lstStyle/>
          <a:p>
            <a:r>
              <a:rPr lang="es-ES" dirty="0" err="1" smtClean="0"/>
              <a:t>Goal</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ES" dirty="0" smtClean="0"/>
              <a:t>The Virtual Center for Language Acquisition Research</a:t>
            </a:r>
            <a:endParaRPr lang="es-ES" dirty="0"/>
          </a:p>
        </p:txBody>
      </p:sp>
      <p:sp>
        <p:nvSpPr>
          <p:cNvPr id="5" name="Content Placeholder 4"/>
          <p:cNvSpPr>
            <a:spLocks noGrp="1"/>
          </p:cNvSpPr>
          <p:nvPr>
            <p:ph idx="1"/>
          </p:nvPr>
        </p:nvSpPr>
        <p:spPr/>
        <p:txBody>
          <a:bodyPr>
            <a:normAutofit/>
          </a:bodyPr>
          <a:lstStyle/>
          <a:p>
            <a:pPr hangingPunct="0"/>
            <a:r>
              <a:rPr lang="en-US" dirty="0" smtClean="0"/>
              <a:t>A community of researchers that are linked in their assumption that the most fundamental questions of language acquisition require interdisciplinary collaboration, both theoretical and empirical methods, and a cross-linguistic approach.</a:t>
            </a:r>
            <a:endParaRPr lang="en-US" dirty="0" smtClean="0"/>
          </a:p>
          <a:p>
            <a:pPr hangingPunct="0"/>
            <a:r>
              <a:rPr lang="en-US" dirty="0" smtClean="0"/>
              <a:t>Eight </a:t>
            </a:r>
            <a:r>
              <a:rPr lang="en-US" dirty="0" smtClean="0"/>
              <a:t>founding member institutions.</a:t>
            </a:r>
          </a:p>
          <a:p>
            <a:pPr hangingPunct="0"/>
            <a:r>
              <a:rPr lang="en-US" dirty="0" smtClean="0"/>
              <a:t>One international collaborator in Peru.</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The Virtual Linguistics Lab</a:t>
            </a:r>
            <a:endParaRPr lang="es-ES" dirty="0"/>
          </a:p>
        </p:txBody>
      </p:sp>
      <p:sp>
        <p:nvSpPr>
          <p:cNvPr id="3" name="Content Placeholder 2"/>
          <p:cNvSpPr>
            <a:spLocks noGrp="1"/>
          </p:cNvSpPr>
          <p:nvPr>
            <p:ph idx="1"/>
          </p:nvPr>
        </p:nvSpPr>
        <p:spPr/>
        <p:txBody>
          <a:bodyPr>
            <a:normAutofit/>
          </a:bodyPr>
          <a:lstStyle/>
          <a:p>
            <a:r>
              <a:rPr lang="en-US" sz="2800" dirty="0" smtClean="0"/>
              <a:t>The VLL portal provides structured access to the components of a virtual linguistic lab:</a:t>
            </a:r>
          </a:p>
          <a:p>
            <a:pPr lvl="1"/>
            <a:endParaRPr lang="en-US" sz="2600" dirty="0" smtClean="0"/>
          </a:p>
          <a:p>
            <a:pPr lvl="1"/>
            <a:r>
              <a:rPr lang="en-US" sz="2600" dirty="0" smtClean="0"/>
              <a:t>Materials for the scientific and collaborative study of language </a:t>
            </a:r>
            <a:r>
              <a:rPr lang="en-US" sz="2600" dirty="0" smtClean="0"/>
              <a:t>acquisition.</a:t>
            </a:r>
          </a:p>
          <a:p>
            <a:pPr lvl="1"/>
            <a:r>
              <a:rPr lang="en-US" sz="2600" dirty="0" smtClean="0"/>
              <a:t>web</a:t>
            </a:r>
            <a:r>
              <a:rPr lang="en-US" sz="2600" dirty="0" smtClean="0"/>
              <a:t>-based courses, integrating synchronous and asynchronous forms of interactive information distribution.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s-ES" dirty="0" smtClean="0"/>
              <a:t>The Data Transcription and </a:t>
            </a:r>
            <a:r>
              <a:rPr lang="es-ES" dirty="0" err="1" smtClean="0"/>
              <a:t>Analysis</a:t>
            </a:r>
            <a:r>
              <a:rPr lang="es-ES" dirty="0" smtClean="0"/>
              <a:t> (DTA) </a:t>
            </a:r>
            <a:r>
              <a:rPr lang="es-ES" dirty="0" err="1" smtClean="0"/>
              <a:t>Tool</a:t>
            </a:r>
            <a:r>
              <a:rPr lang="es-ES" dirty="0" smtClean="0"/>
              <a:t> </a:t>
            </a:r>
            <a:endParaRPr lang="es-ES" dirty="0"/>
          </a:p>
        </p:txBody>
      </p:sp>
      <p:sp>
        <p:nvSpPr>
          <p:cNvPr id="5" name="Text Placeholder 4"/>
          <p:cNvSpPr>
            <a:spLocks noGrp="1"/>
          </p:cNvSpPr>
          <p:nvPr>
            <p:ph type="body" idx="1"/>
          </p:nvPr>
        </p:nvSpPr>
        <p:spPr/>
        <p:txBody>
          <a:bodyPr>
            <a:normAutofit/>
          </a:bodyPr>
          <a:lstStyle/>
          <a:p>
            <a:endParaRPr lang="es-E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quality: the opportunities</a:t>
            </a:r>
            <a:endParaRPr lang="en-US" dirty="0"/>
          </a:p>
        </p:txBody>
      </p:sp>
      <p:sp>
        <p:nvSpPr>
          <p:cNvPr id="3" name="Content Placeholder 2"/>
          <p:cNvSpPr>
            <a:spLocks noGrp="1"/>
          </p:cNvSpPr>
          <p:nvPr>
            <p:ph idx="1"/>
          </p:nvPr>
        </p:nvSpPr>
        <p:spPr/>
        <p:txBody>
          <a:bodyPr>
            <a:normAutofit/>
          </a:bodyPr>
          <a:lstStyle/>
          <a:p>
            <a:pPr>
              <a:spcBef>
                <a:spcPts val="0"/>
              </a:spcBef>
            </a:pPr>
            <a:r>
              <a:rPr lang="en-US" sz="3294" dirty="0" smtClean="0"/>
              <a:t>Technology can enable:</a:t>
            </a:r>
          </a:p>
          <a:p>
            <a:pPr>
              <a:spcBef>
                <a:spcPts val="0"/>
              </a:spcBef>
            </a:pPr>
            <a:endParaRPr lang="en-US" sz="3294" dirty="0" smtClean="0"/>
          </a:p>
          <a:p>
            <a:pPr lvl="1">
              <a:spcBef>
                <a:spcPts val="0"/>
              </a:spcBef>
            </a:pPr>
            <a:r>
              <a:rPr lang="en-US" sz="3094" dirty="0" smtClean="0"/>
              <a:t>Precision and completeness in data-capture procedures </a:t>
            </a:r>
            <a:endParaRPr lang="en-US" sz="3094" dirty="0" smtClean="0"/>
          </a:p>
          <a:p>
            <a:pPr lvl="1">
              <a:spcBef>
                <a:spcPts val="0"/>
              </a:spcBef>
            </a:pPr>
            <a:r>
              <a:rPr lang="en-US" sz="3094" dirty="0" smtClean="0"/>
              <a:t>Capacity </a:t>
            </a:r>
            <a:r>
              <a:rPr lang="en-US" sz="3094" dirty="0" smtClean="0"/>
              <a:t>for many levels of structural description and analysis</a:t>
            </a:r>
            <a:endParaRPr lang="en-US" sz="3094" dirty="0" smtClean="0"/>
          </a:p>
          <a:p>
            <a:pPr lvl="1">
              <a:spcBef>
                <a:spcPts val="0"/>
              </a:spcBef>
            </a:pPr>
            <a:r>
              <a:rPr lang="en-US" sz="3094" dirty="0" smtClean="0"/>
              <a:t>Capacity </a:t>
            </a:r>
            <a:r>
              <a:rPr lang="en-US" sz="3094" dirty="0" smtClean="0"/>
              <a:t>to link points of data along multiple dimensions</a:t>
            </a:r>
          </a:p>
          <a:p>
            <a:endParaRPr lang="en-US" dirty="0" smtClean="0"/>
          </a:p>
          <a:p>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77104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1555</TotalTime>
  <Words>3187</Words>
  <Application>Microsoft Macintosh PowerPoint</Application>
  <PresentationFormat>On-screen Show (4:3)</PresentationFormat>
  <Paragraphs>263</Paragraphs>
  <Slides>47</Slides>
  <Notes>32</Notes>
  <HiddenSlides>0</HiddenSlides>
  <MMClips>0</MMClips>
  <ScaleCrop>false</ScaleCrop>
  <HeadingPairs>
    <vt:vector size="4" baseType="variant">
      <vt:variant>
        <vt:lpstr>Design Template</vt:lpstr>
      </vt:variant>
      <vt:variant>
        <vt:i4>1</vt:i4>
      </vt:variant>
      <vt:variant>
        <vt:lpstr>Slide Titles</vt:lpstr>
      </vt:variant>
      <vt:variant>
        <vt:i4>47</vt:i4>
      </vt:variant>
    </vt:vector>
  </HeadingPairs>
  <TitlesOfParts>
    <vt:vector size="48" baseType="lpstr">
      <vt:lpstr>Advantage</vt:lpstr>
      <vt:lpstr>Linked Data in Linguistics, March 7 – 9, 2012, Frankfurt/Main, Germany  </vt:lpstr>
      <vt:lpstr>Organization of this talk</vt:lpstr>
      <vt:lpstr>Purpose and goals</vt:lpstr>
      <vt:lpstr>Purpose and goals</vt:lpstr>
      <vt:lpstr>Purpose and goals</vt:lpstr>
      <vt:lpstr>The Virtual Center for Language Acquisition Research</vt:lpstr>
      <vt:lpstr>The Virtual Linguistics Lab</vt:lpstr>
      <vt:lpstr>The Data Transcription and Analysis (DTA) Tool </vt:lpstr>
      <vt:lpstr>Data quality: the opportunities</vt:lpstr>
      <vt:lpstr> Why do we need the DTA tool in the study of language acquisition and use?</vt:lpstr>
      <vt:lpstr>Data management and use </vt:lpstr>
      <vt:lpstr>The DTA Tool</vt:lpstr>
      <vt:lpstr>Design and architecture</vt:lpstr>
      <vt:lpstr>WebDTA tool basic structure.</vt:lpstr>
      <vt:lpstr>Structure</vt:lpstr>
      <vt:lpstr>Summary</vt:lpstr>
      <vt:lpstr>Summary</vt:lpstr>
      <vt:lpstr>External links</vt:lpstr>
      <vt:lpstr>Challenges</vt:lpstr>
      <vt:lpstr>Challenges</vt:lpstr>
      <vt:lpstr>Technical challenges</vt:lpstr>
      <vt:lpstr>Challenges</vt:lpstr>
      <vt:lpstr>Dissemination/ accessibility</vt:lpstr>
      <vt:lpstr>Challenges</vt:lpstr>
      <vt:lpstr>Sustainability/licensing</vt:lpstr>
      <vt:lpstr>Discussion and suggestions</vt:lpstr>
      <vt:lpstr>Acknowledgments</vt:lpstr>
      <vt:lpstr>Acknowledgments</vt:lpstr>
      <vt:lpstr>Acknowledgments</vt:lpstr>
      <vt:lpstr>References</vt:lpstr>
      <vt:lpstr>References</vt:lpstr>
      <vt:lpstr>APPENDIX: DTA SCREENS</vt:lpstr>
      <vt:lpstr>Entering MetaData in the DTA Tool http://webdta.clal.cornell.edu</vt:lpstr>
      <vt:lpstr>Project level metadata</vt:lpstr>
      <vt:lpstr>Dataset metadata </vt:lpstr>
      <vt:lpstr>Participant metadata</vt:lpstr>
      <vt:lpstr>Session metadata</vt:lpstr>
      <vt:lpstr>Link recordings </vt:lpstr>
      <vt:lpstr>How to enter, analyze, and query data</vt:lpstr>
      <vt:lpstr>Data transcription</vt:lpstr>
      <vt:lpstr>Coding Natural Speech data</vt:lpstr>
      <vt:lpstr>Coding experimental data</vt:lpstr>
      <vt:lpstr>How does one query linked data?</vt:lpstr>
      <vt:lpstr>Example of a query on Natural Speech data: MLUs by 2-year-olds speakers of Spanish and English</vt:lpstr>
      <vt:lpstr>Wh-question emergence in 2-year-olds speakers of Spanish and English</vt:lpstr>
      <vt:lpstr>Relative clauses in French and English</vt:lpstr>
      <vt:lpstr>Relative clauses in French and English</vt:lpstr>
    </vt:vector>
  </TitlesOfParts>
  <Company>The University of Texas at El Paso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María Blume</dc:creator>
  <cp:lastModifiedBy>María Blume</cp:lastModifiedBy>
  <cp:revision>193</cp:revision>
  <dcterms:created xsi:type="dcterms:W3CDTF">2012-03-08T21:59:13Z</dcterms:created>
  <dcterms:modified xsi:type="dcterms:W3CDTF">2012-03-08T23:18:04Z</dcterms:modified>
</cp:coreProperties>
</file>