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5" r:id="rId18"/>
    <p:sldId id="307" r:id="rId19"/>
    <p:sldId id="306" r:id="rId20"/>
    <p:sldId id="308" r:id="rId21"/>
    <p:sldId id="300" r:id="rId22"/>
    <p:sldId id="303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2F34-8C73-46A8-A55A-C15CBEAF3E4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8955-07F9-4A86-97F0-79096E849F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socat.org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AE1E5"/>
              </a:gs>
              <a:gs pos="100000">
                <a:schemeClr val="bg1"/>
              </a:gs>
            </a:gsLst>
            <a:lin ang="189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4000" y="1778000"/>
            <a:ext cx="5080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00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BEF-F770-4128-B54E-AD4FF7B1D7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9768" y="381000"/>
            <a:ext cx="1315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15"/>
              </a:rPr>
              <a:t>www.isocat.org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gif"/><Relationship Id="rId7" Type="http://schemas.openxmlformats.org/officeDocument/2006/relationships/hyperlink" Target="mailto:sellenwright@gmail.com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enzo.windhouwer@mpi.n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cat.org/datcat/DC-12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cat.org/1262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cat.org/datcat/DC-1354" TargetMode="External"/><Relationship Id="rId3" Type="http://schemas.openxmlformats.org/officeDocument/2006/relationships/hyperlink" Target="http://www.isocat.org/datcat/DC-1969" TargetMode="External"/><Relationship Id="rId7" Type="http://schemas.openxmlformats.org/officeDocument/2006/relationships/hyperlink" Target="http://www.isocat.org/datcat/DC-1298" TargetMode="External"/><Relationship Id="rId2" Type="http://schemas.openxmlformats.org/officeDocument/2006/relationships/hyperlink" Target="http://www.isocat.org/datcat/DC-20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ocat.org/datcat/DC-1836" TargetMode="External"/><Relationship Id="rId5" Type="http://schemas.openxmlformats.org/officeDocument/2006/relationships/hyperlink" Target="http://www.isocat.org/datcat/DC-1256" TargetMode="External"/><Relationship Id="rId4" Type="http://schemas.openxmlformats.org/officeDocument/2006/relationships/hyperlink" Target="http://www.isocat.org/datcat/DC-134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at.org/datcat/DC-396" TargetMode="External"/><Relationship Id="rId2" Type="http://schemas.openxmlformats.org/officeDocument/2006/relationships/hyperlink" Target="http://www.isocat.org/datcat/DC-25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at.org/datcat/DC-258" TargetMode="External"/><Relationship Id="rId2" Type="http://schemas.openxmlformats.org/officeDocument/2006/relationships/hyperlink" Target="http://www.isocat.org/datcat/DC-35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ocat.org/datcat/DC-39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ocat.org/datcat/DC-2556" TargetMode="External"/><Relationship Id="rId3" Type="http://schemas.openxmlformats.org/officeDocument/2006/relationships/hyperlink" Target="http://www.isocat.org/datcat/DC-2573" TargetMode="External"/><Relationship Id="rId7" Type="http://schemas.openxmlformats.org/officeDocument/2006/relationships/hyperlink" Target="http://purl.org/dc/elements/1.1/language" TargetMode="External"/><Relationship Id="rId2" Type="http://schemas.openxmlformats.org/officeDocument/2006/relationships/hyperlink" Target="http://lux13.mpi.nl/isocat/relcat/set/cmd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ocat.org/datcat/DC-2482" TargetMode="External"/><Relationship Id="rId11" Type="http://schemas.openxmlformats.org/officeDocument/2006/relationships/hyperlink" Target="http://purl.org/dc/elements/1.1/coverage" TargetMode="External"/><Relationship Id="rId5" Type="http://schemas.openxmlformats.org/officeDocument/2006/relationships/hyperlink" Target="http://purl.org/dc/elements/1.1/identifier" TargetMode="External"/><Relationship Id="rId10" Type="http://schemas.openxmlformats.org/officeDocument/2006/relationships/hyperlink" Target="http://www.isocat.org/datcat/DC-2502" TargetMode="External"/><Relationship Id="rId4" Type="http://schemas.openxmlformats.org/officeDocument/2006/relationships/hyperlink" Target="http://lux13.mpi.nl/isocat/relcat/relations" TargetMode="External"/><Relationship Id="rId9" Type="http://schemas.openxmlformats.org/officeDocument/2006/relationships/hyperlink" Target="http://purl.org/dc/elements/1.1/contributo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cat.org/datcat/DC-248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ux13.mpi.nl/isocat/relcat/" TargetMode="External"/><Relationship Id="rId2" Type="http://schemas.openxmlformats.org/officeDocument/2006/relationships/hyperlink" Target="http://www.isoca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at.org/forum/" TargetMode="External"/><Relationship Id="rId2" Type="http://schemas.openxmlformats.org/officeDocument/2006/relationships/hyperlink" Target="http://www.isoca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socat@mpi.n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cat.org/datcat/DC-1883" TargetMode="External"/><Relationship Id="rId2" Type="http://schemas.openxmlformats.org/officeDocument/2006/relationships/hyperlink" Target="http://www.isocat.org/datcat/DC-12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ocat.org/datcat/DC-1558" TargetMode="External"/><Relationship Id="rId5" Type="http://schemas.openxmlformats.org/officeDocument/2006/relationships/hyperlink" Target="http://www.isocat.org/datcat/DC-1884" TargetMode="External"/><Relationship Id="rId4" Type="http://schemas.openxmlformats.org/officeDocument/2006/relationships/hyperlink" Target="http://www.isocat.org/datcat/DC-188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oca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to</a:t>
            </a:r>
            <a:br>
              <a:rPr lang="en-US" dirty="0" smtClean="0"/>
            </a:br>
            <a:r>
              <a:rPr lang="en-US" dirty="0" smtClean="0"/>
              <a:t>Linguistic Data Categories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ISOcat</a:t>
            </a:r>
            <a:endParaRPr lang="en-US" dirty="0"/>
          </a:p>
        </p:txBody>
      </p:sp>
      <p:pic>
        <p:nvPicPr>
          <p:cNvPr id="7" name="Picture 6" descr="logo_iso.gif"/>
          <p:cNvPicPr>
            <a:picLocks noChangeAspect="1"/>
          </p:cNvPicPr>
          <p:nvPr/>
        </p:nvPicPr>
        <p:blipFill>
          <a:blip r:embed="rId2" cstate="print"/>
          <a:srcRect r="67010"/>
          <a:stretch>
            <a:fillRect/>
          </a:stretch>
        </p:blipFill>
        <p:spPr>
          <a:xfrm>
            <a:off x="7779244" y="133350"/>
            <a:ext cx="634723" cy="552450"/>
          </a:xfrm>
          <a:prstGeom prst="rect">
            <a:avLst/>
          </a:prstGeom>
        </p:spPr>
      </p:pic>
      <p:pic>
        <p:nvPicPr>
          <p:cNvPr id="8" name="Picture 7" descr="logo_mpi.gif"/>
          <p:cNvPicPr>
            <a:picLocks noChangeAspect="1"/>
          </p:cNvPicPr>
          <p:nvPr/>
        </p:nvPicPr>
        <p:blipFill>
          <a:blip r:embed="rId3" cstate="print"/>
          <a:srcRect l="21422" r="21421" b="30462"/>
          <a:stretch>
            <a:fillRect/>
          </a:stretch>
        </p:blipFill>
        <p:spPr>
          <a:xfrm>
            <a:off x="7010400" y="73152"/>
            <a:ext cx="658762" cy="688848"/>
          </a:xfrm>
          <a:prstGeom prst="rect">
            <a:avLst/>
          </a:prstGeom>
        </p:spPr>
      </p:pic>
      <p:pic>
        <p:nvPicPr>
          <p:cNvPr id="11" name="Bild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200" y="152400"/>
            <a:ext cx="522898" cy="50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0588" y="809625"/>
            <a:ext cx="3009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918496" y="5012364"/>
            <a:ext cx="6149304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buClr>
                <a:srgbClr val="2D4E6F"/>
              </a:buClr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Menzo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Windhouwer</a:t>
            </a:r>
            <a:r>
              <a:rPr lang="en-US" sz="2000" baseline="30000" dirty="0" err="1">
                <a:solidFill>
                  <a:schemeClr val="tx1">
                    <a:tint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tx1">
                    <a:tint val="75000"/>
                  </a:schemeClr>
                </a:solidFill>
              </a:rPr>
              <a:t>, Sue Ellen </a:t>
            </a:r>
            <a:r>
              <a:rPr lang="en-US" sz="2000" dirty="0" err="1">
                <a:solidFill>
                  <a:schemeClr val="tx1">
                    <a:tint val="75000"/>
                  </a:schemeClr>
                </a:solidFill>
              </a:rPr>
              <a:t>Wright</a:t>
            </a:r>
            <a:r>
              <a:rPr lang="en-US" sz="2000" baseline="30000" dirty="0" err="1">
                <a:solidFill>
                  <a:schemeClr val="tx1">
                    <a:tint val="75000"/>
                  </a:schemeClr>
                </a:solidFill>
              </a:rPr>
              <a:t>b</a:t>
            </a:r>
            <a:endParaRPr lang="hr-HR" sz="2000" dirty="0">
              <a:solidFill>
                <a:schemeClr val="tx1">
                  <a:tint val="75000"/>
                </a:schemeClr>
              </a:solidFill>
            </a:endParaRPr>
          </a:p>
          <a:p>
            <a:pPr lvl="0" algn="r">
              <a:spcBef>
                <a:spcPct val="20000"/>
              </a:spcBef>
              <a:buClr>
                <a:srgbClr val="2D4E6F"/>
              </a:buClr>
              <a:defRPr/>
            </a:pPr>
            <a:r>
              <a:rPr lang="en-US" sz="1600" baseline="30000" dirty="0" err="1" smtClean="0">
                <a:solidFill>
                  <a:schemeClr val="tx1">
                    <a:tint val="75000"/>
                  </a:schemeClr>
                </a:solidFill>
              </a:rPr>
              <a:t>a</a:t>
            </a:r>
            <a:r>
              <a:rPr lang="en-US" sz="1600" dirty="0" err="1" smtClean="0">
                <a:solidFill>
                  <a:schemeClr val="tx1">
                    <a:tint val="75000"/>
                  </a:schemeClr>
                </a:solidFill>
              </a:rPr>
              <a:t>The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Language Archive - MPI</a:t>
            </a: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for Psycholinguistics, </a:t>
            </a:r>
            <a:r>
              <a:rPr lang="en-US" sz="1600" baseline="30000" dirty="0" err="1">
                <a:solidFill>
                  <a:schemeClr val="tx1">
                    <a:tint val="75000"/>
                  </a:schemeClr>
                </a:solidFill>
              </a:rPr>
              <a:t>b</a:t>
            </a:r>
            <a:r>
              <a:rPr lang="en-US" sz="1600" dirty="0" err="1">
                <a:solidFill>
                  <a:schemeClr val="tx1">
                    <a:tint val="75000"/>
                  </a:schemeClr>
                </a:solidFill>
              </a:rPr>
              <a:t>Kent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 State University</a:t>
            </a:r>
            <a:endParaRPr lang="hr-HR" sz="1600" dirty="0">
              <a:solidFill>
                <a:schemeClr val="tx1">
                  <a:tint val="75000"/>
                </a:schemeClr>
              </a:solidFill>
            </a:endParaRPr>
          </a:p>
          <a:p>
            <a:pPr lvl="0" algn="r">
              <a:spcBef>
                <a:spcPct val="20000"/>
              </a:spcBef>
              <a:buClr>
                <a:srgbClr val="2D4E6F"/>
              </a:buClr>
            </a:pPr>
            <a:r>
              <a:rPr lang="en-US" sz="16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menzo.windhouwer@mpi.nl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hlinkClick r:id="rId7"/>
              </a:rPr>
              <a:t>sellenwright@gmail.com</a:t>
            </a:r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Bild 8" descr="TLA02.pn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28600" y="4242297"/>
            <a:ext cx="2613696" cy="2568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Data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Each Data Category should be uniquely identifiable</a:t>
            </a:r>
          </a:p>
          <a:p>
            <a:pPr lvl="1"/>
            <a:r>
              <a:rPr lang="en-US" sz="2000" dirty="0" smtClean="0"/>
              <a:t>Ambiguity: different domains use the same term but mean different ‘things’</a:t>
            </a:r>
          </a:p>
          <a:p>
            <a:pPr lvl="1"/>
            <a:r>
              <a:rPr lang="en-US" sz="2000" dirty="0" smtClean="0"/>
              <a:t>Semantic rot: even in the same domain the meaning of a term changes over time</a:t>
            </a:r>
          </a:p>
          <a:p>
            <a:pPr lvl="1"/>
            <a:r>
              <a:rPr lang="en-US" sz="2000" dirty="0" smtClean="0"/>
              <a:t>Persistence: for archived resources Data Category references should still be resolvable and point to the specification as it was at/close to time of creation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IDentifiers</a:t>
            </a:r>
            <a:endParaRPr lang="en-US" sz="4000" dirty="0" smtClean="0"/>
          </a:p>
          <a:p>
            <a:pPr lvl="1"/>
            <a:r>
              <a:rPr lang="en-US" sz="2000" dirty="0" smtClean="0"/>
              <a:t>ISO 24619:2011 Language resource management - </a:t>
            </a:r>
            <a:r>
              <a:rPr lang="en-US" sz="2000" dirty="0"/>
              <a:t>Persistent identification and sustainable access (PISA)</a:t>
            </a:r>
            <a:endParaRPr lang="en-US" sz="2000" dirty="0" smtClean="0"/>
          </a:p>
          <a:p>
            <a:pPr lvl="1"/>
            <a:r>
              <a:rPr lang="en-US" sz="2000" dirty="0" err="1" smtClean="0"/>
              <a:t>ISOcat</a:t>
            </a:r>
            <a:r>
              <a:rPr lang="en-US" sz="2000" dirty="0" smtClean="0"/>
              <a:t> uses ‘cool URIs’: </a:t>
            </a:r>
          </a:p>
          <a:p>
            <a:pPr lvl="2"/>
            <a:r>
              <a:rPr lang="en-US" sz="2000" dirty="0" smtClean="0">
                <a:hlinkClick r:id="rId2"/>
              </a:rPr>
              <a:t>http://www.isocat.org/datcat/DC-1297</a:t>
            </a:r>
            <a:r>
              <a:rPr lang="en-US" sz="2000" dirty="0" smtClean="0"/>
              <a:t> (/</a:t>
            </a:r>
            <a:r>
              <a:rPr lang="en-US" sz="2000" i="1" u="sng" dirty="0" err="1" smtClean="0"/>
              <a:t>grammaticalGender</a:t>
            </a:r>
            <a:r>
              <a:rPr lang="en-US" sz="2000" u="sng" dirty="0" smtClean="0"/>
              <a:t>/)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DC Reference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ISO 12620:2009 is rather XML </a:t>
            </a:r>
            <a:r>
              <a:rPr lang="en-US" dirty="0" smtClean="0"/>
              <a:t>oriented</a:t>
            </a:r>
          </a:p>
          <a:p>
            <a:pPr lvl="1"/>
            <a:r>
              <a:rPr lang="en-US" dirty="0" smtClean="0"/>
              <a:t>why not RDF?</a:t>
            </a:r>
          </a:p>
          <a:p>
            <a:pPr lvl="2"/>
            <a:r>
              <a:rPr lang="en-US" dirty="0" smtClean="0"/>
              <a:t>history</a:t>
            </a:r>
          </a:p>
          <a:p>
            <a:pPr lvl="3"/>
            <a:r>
              <a:rPr lang="en-US" dirty="0" smtClean="0"/>
              <a:t>terminology management is a separate tradition from Semantic Web/Linked Data</a:t>
            </a:r>
            <a:endParaRPr lang="en-US" dirty="0" smtClean="0"/>
          </a:p>
          <a:p>
            <a:pPr lvl="3"/>
            <a:r>
              <a:rPr lang="en-US" dirty="0" smtClean="0"/>
              <a:t>DCIF -&gt; GMT (TMF) -&gt; own XML vocabulary based on UML data model</a:t>
            </a:r>
          </a:p>
          <a:p>
            <a:pPr lvl="2"/>
            <a:r>
              <a:rPr lang="en-US" dirty="0" smtClean="0"/>
              <a:t>but there is an RDF representation</a:t>
            </a:r>
          </a:p>
          <a:p>
            <a:pPr lvl="3"/>
            <a:r>
              <a:rPr lang="en-US" dirty="0" smtClean="0"/>
              <a:t>needs </a:t>
            </a:r>
            <a:r>
              <a:rPr lang="en-US" dirty="0" smtClean="0"/>
              <a:t>to cover more of the data model</a:t>
            </a:r>
            <a:endParaRPr lang="en-US" dirty="0" smtClean="0"/>
          </a:p>
          <a:p>
            <a:r>
              <a:rPr lang="en-US" dirty="0" smtClean="0"/>
              <a:t>Annex A provides the DC reference vocabulary</a:t>
            </a:r>
          </a:p>
          <a:p>
            <a:pPr lvl="1"/>
            <a:r>
              <a:rPr lang="en-US" dirty="0" err="1" smtClean="0"/>
              <a:t>dcr:datcat</a:t>
            </a:r>
            <a:r>
              <a:rPr lang="en-US" dirty="0"/>
              <a:t> </a:t>
            </a:r>
            <a:r>
              <a:rPr lang="en-US" dirty="0" smtClean="0"/>
              <a:t>to link to any DC</a:t>
            </a:r>
          </a:p>
          <a:p>
            <a:pPr lvl="1"/>
            <a:r>
              <a:rPr lang="en-US" dirty="0" err="1" smtClean="0"/>
              <a:t>dcr:valueDatcat</a:t>
            </a:r>
            <a:r>
              <a:rPr lang="en-US" dirty="0" smtClean="0"/>
              <a:t> to link to a simple </a:t>
            </a:r>
            <a:r>
              <a:rPr lang="en-US" dirty="0" smtClean="0"/>
              <a:t>DC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>
                <a:hlinkClick r:id="rId2"/>
              </a:rPr>
              <a:t>www.isocat.org/12620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referably </a:t>
            </a:r>
            <a:r>
              <a:rPr lang="en-US" dirty="0" smtClean="0"/>
              <a:t>annotate a schema, e.g., </a:t>
            </a:r>
            <a:r>
              <a:rPr lang="en-US" dirty="0" smtClean="0"/>
              <a:t>a Relax </a:t>
            </a:r>
            <a:r>
              <a:rPr lang="en-US" dirty="0" smtClean="0"/>
              <a:t>NG or W3C XML </a:t>
            </a:r>
            <a:r>
              <a:rPr lang="en-US" dirty="0" smtClean="0"/>
              <a:t>Schema documents</a:t>
            </a:r>
            <a:endParaRPr lang="en-US" dirty="0" smtClean="0"/>
          </a:p>
          <a:p>
            <a:r>
              <a:rPr lang="en-US" dirty="0" smtClean="0"/>
              <a:t>XML vocabularies might also provide their own </a:t>
            </a:r>
            <a:r>
              <a:rPr lang="en-US" dirty="0" smtClean="0"/>
              <a:t>means </a:t>
            </a:r>
            <a:r>
              <a:rPr lang="en-US" dirty="0" smtClean="0"/>
              <a:t>to link to a data category</a:t>
            </a:r>
          </a:p>
          <a:p>
            <a:pPr lvl="1"/>
            <a:r>
              <a:rPr lang="en-US" dirty="0" smtClean="0"/>
              <a:t>TBX XCS, TEI </a:t>
            </a:r>
            <a:r>
              <a:rPr lang="en-US" dirty="0" smtClean="0"/>
              <a:t>ODD, CMDI</a:t>
            </a:r>
            <a:r>
              <a:rPr lang="en-US" dirty="0" smtClean="0"/>
              <a:t>, </a:t>
            </a:r>
            <a:r>
              <a:rPr lang="en-US" dirty="0" smtClean="0"/>
              <a:t>..., TEI (?)</a:t>
            </a:r>
          </a:p>
          <a:p>
            <a:r>
              <a:rPr lang="en-US" dirty="0" smtClean="0"/>
              <a:t>(Semantics by reference)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 err="1"/>
              <a:t>LexicalResource</a:t>
            </a:r>
            <a:r>
              <a:rPr lang="en-US" sz="1600" dirty="0"/>
              <a:t> </a:t>
            </a:r>
            <a:r>
              <a:rPr lang="en-US" sz="1600" b="1" dirty="0" err="1"/>
              <a:t>xmlns:dcr</a:t>
            </a:r>
            <a:r>
              <a:rPr lang="en-US" sz="1600" b="1" dirty="0"/>
              <a:t>="http://www.isocat.org/ns/dcr"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dirty="0" err="1"/>
              <a:t>GlobalInformation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&lt;feat </a:t>
            </a:r>
            <a:r>
              <a:rPr lang="en-US" sz="1600" dirty="0" err="1"/>
              <a:t>att</a:t>
            </a:r>
            <a:r>
              <a:rPr lang="en-US" sz="1600" dirty="0"/>
              <a:t>="</a:t>
            </a:r>
            <a:r>
              <a:rPr lang="en-US" sz="1600" dirty="0" err="1"/>
              <a:t>languageCoding</a:t>
            </a:r>
            <a:r>
              <a:rPr lang="en-US" sz="1600" dirty="0"/>
              <a:t>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2"/>
              </a:rPr>
              <a:t>.../DC-2008</a:t>
            </a:r>
            <a:r>
              <a:rPr lang="en-US" sz="1600" b="1" dirty="0" smtClean="0"/>
              <a:t>"</a:t>
            </a:r>
            <a:r>
              <a:rPr lang="en-US" sz="1600" dirty="0" smtClean="0"/>
              <a:t> </a:t>
            </a:r>
            <a:r>
              <a:rPr lang="en-US" sz="1600" dirty="0" err="1"/>
              <a:t>val</a:t>
            </a:r>
            <a:r>
              <a:rPr lang="en-US" sz="1600" dirty="0"/>
              <a:t>="ISO 639-3"/&gt;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dirty="0" err="1"/>
              <a:t>GlobalInformation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&lt;Lexicon&gt;</a:t>
            </a:r>
            <a:br>
              <a:rPr lang="en-US" sz="1600" dirty="0"/>
            </a:br>
            <a:r>
              <a:rPr lang="en-US" sz="1600" dirty="0"/>
              <a:t>        &lt;feat </a:t>
            </a:r>
            <a:r>
              <a:rPr lang="en-US" sz="1600" dirty="0" err="1"/>
              <a:t>att</a:t>
            </a:r>
            <a:r>
              <a:rPr lang="en-US" sz="1600" dirty="0"/>
              <a:t>="language"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3"/>
              </a:rPr>
              <a:t>.../DC-1969</a:t>
            </a:r>
            <a:r>
              <a:rPr lang="en-US" sz="1600" b="1" dirty="0"/>
              <a:t>"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="</a:t>
            </a:r>
            <a:r>
              <a:rPr lang="en-US" sz="1600" dirty="0" err="1"/>
              <a:t>eng</a:t>
            </a:r>
            <a:r>
              <a:rPr lang="en-US" sz="1600" dirty="0"/>
              <a:t>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LexicalEntry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&lt;feat </a:t>
            </a:r>
            <a:r>
              <a:rPr lang="en-US" sz="1600" dirty="0" err="1"/>
              <a:t>att</a:t>
            </a:r>
            <a:r>
              <a:rPr lang="en-US" sz="1600" dirty="0"/>
              <a:t>="</a:t>
            </a:r>
            <a:r>
              <a:rPr lang="en-US" sz="1600" dirty="0" err="1"/>
              <a:t>partOfSpeech</a:t>
            </a:r>
            <a:r>
              <a:rPr lang="en-US" sz="1600" dirty="0"/>
              <a:t>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4"/>
              </a:rPr>
              <a:t>.../</a:t>
            </a:r>
            <a:r>
              <a:rPr lang="en-US" sz="1600" b="1" dirty="0" smtClean="0">
                <a:hlinkClick r:id="rId4"/>
              </a:rPr>
              <a:t>DC-1345</a:t>
            </a:r>
            <a:r>
              <a:rPr lang="en-US" sz="1600" b="1" dirty="0" smtClean="0"/>
              <a:t>"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</a:t>
            </a:r>
            <a:r>
              <a:rPr lang="en-US" sz="1600" dirty="0" err="1" smtClean="0"/>
              <a:t>val</a:t>
            </a:r>
            <a:r>
              <a:rPr lang="en-US" sz="1600" dirty="0"/>
              <a:t>="</a:t>
            </a:r>
            <a:r>
              <a:rPr lang="en-US" sz="1600" dirty="0" err="1"/>
              <a:t>commonNoun</a:t>
            </a:r>
            <a:r>
              <a:rPr lang="en-US" sz="1600" dirty="0"/>
              <a:t>" </a:t>
            </a:r>
            <a:r>
              <a:rPr lang="en-US" sz="1600" b="1" dirty="0" err="1"/>
              <a:t>dcr:valueDatcat</a:t>
            </a:r>
            <a:r>
              <a:rPr lang="en-US" sz="1600" b="1" dirty="0"/>
              <a:t>="</a:t>
            </a:r>
            <a:r>
              <a:rPr lang="en-US" sz="1600" b="1" dirty="0">
                <a:hlinkClick r:id="rId5"/>
              </a:rPr>
              <a:t>.../DC-1256</a:t>
            </a:r>
            <a:r>
              <a:rPr lang="en-US" sz="1600" b="1" dirty="0"/>
              <a:t>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&lt;Lemma&gt;</a:t>
            </a:r>
            <a:br>
              <a:rPr lang="en-US" sz="1600" dirty="0"/>
            </a:br>
            <a:r>
              <a:rPr lang="en-US" sz="1600" dirty="0"/>
              <a:t>                &lt;feat </a:t>
            </a:r>
            <a:r>
              <a:rPr lang="en-US" sz="1600" dirty="0" err="1"/>
              <a:t>att</a:t>
            </a:r>
            <a:r>
              <a:rPr lang="en-US" sz="1600" dirty="0"/>
              <a:t>="</a:t>
            </a:r>
            <a:r>
              <a:rPr lang="en-US" sz="1600" dirty="0" err="1"/>
              <a:t>writtenForm</a:t>
            </a:r>
            <a:r>
              <a:rPr lang="en-US" sz="1600" dirty="0"/>
              <a:t>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6"/>
              </a:rPr>
              <a:t>.../DC-1836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val</a:t>
            </a:r>
            <a:r>
              <a:rPr lang="en-US" sz="1600" dirty="0"/>
              <a:t>="clergyman"/&gt;</a:t>
            </a:r>
            <a:br>
              <a:rPr lang="en-US" sz="1600" dirty="0"/>
            </a:br>
            <a:r>
              <a:rPr lang="en-US" sz="1600" dirty="0"/>
              <a:t>            &lt;/Lemma&gt;</a:t>
            </a:r>
            <a:br>
              <a:rPr lang="en-US" sz="1600" dirty="0"/>
            </a:br>
            <a:r>
              <a:rPr lang="en-US" sz="1600" dirty="0"/>
              <a:t>            ...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WordForm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&lt;feat </a:t>
            </a:r>
            <a:r>
              <a:rPr lang="en-US" sz="1600" dirty="0" err="1"/>
              <a:t>att</a:t>
            </a:r>
            <a:r>
              <a:rPr lang="en-US" sz="1600" dirty="0"/>
              <a:t>="</a:t>
            </a:r>
            <a:r>
              <a:rPr lang="en-US" sz="1600" dirty="0" err="1"/>
              <a:t>writtenForm</a:t>
            </a:r>
            <a:r>
              <a:rPr lang="en-US" sz="1600" dirty="0"/>
              <a:t>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6"/>
              </a:rPr>
              <a:t>.../</a:t>
            </a:r>
            <a:r>
              <a:rPr lang="en-US" sz="1600" b="1" dirty="0" smtClean="0">
                <a:hlinkClick r:id="rId6"/>
              </a:rPr>
              <a:t>DC-1836</a:t>
            </a:r>
            <a:r>
              <a:rPr lang="en-US" sz="1600" b="1" dirty="0" smtClean="0"/>
              <a:t>“ </a:t>
            </a:r>
            <a:r>
              <a:rPr lang="en-US" sz="1600" dirty="0" err="1" smtClean="0"/>
              <a:t>val</a:t>
            </a:r>
            <a:r>
              <a:rPr lang="en-US" sz="1600" dirty="0"/>
              <a:t>="clergymen"/&gt;</a:t>
            </a:r>
            <a:br>
              <a:rPr lang="en-US" sz="1600" dirty="0"/>
            </a:br>
            <a:r>
              <a:rPr lang="en-US" sz="1600" dirty="0"/>
              <a:t>                &lt;feat </a:t>
            </a:r>
            <a:r>
              <a:rPr lang="en-US" sz="1600" dirty="0" err="1"/>
              <a:t>att</a:t>
            </a:r>
            <a:r>
              <a:rPr lang="en-US" sz="1600" dirty="0"/>
              <a:t>="</a:t>
            </a:r>
            <a:r>
              <a:rPr lang="en-US" sz="1600" dirty="0" err="1"/>
              <a:t>grammaticalNumber</a:t>
            </a:r>
            <a:r>
              <a:rPr lang="en-US" sz="1600" dirty="0"/>
              <a:t>" </a:t>
            </a:r>
            <a:r>
              <a:rPr lang="en-US" sz="1600" b="1" dirty="0" err="1"/>
              <a:t>dcr:datcat</a:t>
            </a:r>
            <a:r>
              <a:rPr lang="en-US" sz="1600" b="1" dirty="0"/>
              <a:t>="</a:t>
            </a:r>
            <a:r>
              <a:rPr lang="en-US" sz="1600" b="1" dirty="0">
                <a:hlinkClick r:id="rId7"/>
              </a:rPr>
              <a:t>.../DC-1298</a:t>
            </a:r>
            <a:r>
              <a:rPr lang="en-US" sz="1600" b="1" dirty="0"/>
              <a:t>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</a:t>
            </a:r>
            <a:r>
              <a:rPr lang="en-US" sz="1600" dirty="0" err="1"/>
              <a:t>val</a:t>
            </a:r>
            <a:r>
              <a:rPr lang="en-US" sz="1600" dirty="0"/>
              <a:t>="plural" </a:t>
            </a:r>
            <a:r>
              <a:rPr lang="en-US" sz="1600" b="1" dirty="0" err="1"/>
              <a:t>dcr:valueDatcat</a:t>
            </a:r>
            <a:r>
              <a:rPr lang="en-US" sz="1600" b="1" dirty="0"/>
              <a:t>="</a:t>
            </a:r>
            <a:r>
              <a:rPr lang="en-US" sz="1600" b="1" dirty="0">
                <a:hlinkClick r:id="rId8"/>
              </a:rPr>
              <a:t>.../DC-1354</a:t>
            </a:r>
            <a:r>
              <a:rPr lang="en-US" sz="1600" b="1" dirty="0"/>
              <a:t>"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dirty="0" err="1"/>
              <a:t>WordForm</a:t>
            </a:r>
            <a:r>
              <a:rPr lang="en-US" sz="1600" dirty="0" smtClean="0"/>
              <a:t>&gt;&lt;/</a:t>
            </a:r>
            <a:r>
              <a:rPr lang="en-US" sz="1600" dirty="0" err="1"/>
              <a:t>LexicalEntry</a:t>
            </a:r>
            <a:r>
              <a:rPr lang="en-US" sz="1600" dirty="0" smtClean="0"/>
              <a:t>&gt;&lt;/</a:t>
            </a:r>
            <a:r>
              <a:rPr lang="en-US" sz="1600" dirty="0"/>
              <a:t>Lexicon</a:t>
            </a:r>
            <a:r>
              <a:rPr lang="en-US" sz="1600" dirty="0" smtClean="0"/>
              <a:t>&gt;&lt;/</a:t>
            </a:r>
            <a:r>
              <a:rPr lang="en-US" sz="1600" dirty="0" err="1"/>
              <a:t>LexicalResource</a:t>
            </a:r>
            <a:r>
              <a:rPr lang="en-US" sz="1600" dirty="0"/>
              <a:t>&gt;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– DC annotation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The </a:t>
            </a:r>
            <a:r>
              <a:rPr lang="en-US" sz="5100" dirty="0" err="1" smtClean="0"/>
              <a:t>dcr:datcat</a:t>
            </a:r>
            <a:r>
              <a:rPr lang="en-US" sz="5100" dirty="0" smtClean="0"/>
              <a:t> RDF annotation property mimics the DC Reference vocabulary</a:t>
            </a:r>
          </a:p>
          <a:p>
            <a:pPr lvl="1"/>
            <a:r>
              <a:rPr lang="en-US" sz="3800" dirty="0" smtClean="0"/>
              <a:t>minimizes impact, i.e., allows the data model to use its own terminology</a:t>
            </a:r>
          </a:p>
          <a:p>
            <a:pPr lvl="1"/>
            <a:r>
              <a:rPr lang="en-US" sz="3800" dirty="0" smtClean="0"/>
              <a:t>can be </a:t>
            </a:r>
            <a:r>
              <a:rPr lang="en-US" sz="3800" dirty="0" smtClean="0"/>
              <a:t>tuned </a:t>
            </a:r>
            <a:r>
              <a:rPr lang="en-US" sz="3800" dirty="0" smtClean="0"/>
              <a:t>using OWL </a:t>
            </a:r>
            <a:r>
              <a:rPr lang="en-US" sz="3800" dirty="0" smtClean="0"/>
              <a:t>(2) </a:t>
            </a:r>
            <a:r>
              <a:rPr lang="en-US" sz="3800" dirty="0" err="1" smtClean="0"/>
              <a:t>equivalentClass</a:t>
            </a:r>
            <a:r>
              <a:rPr lang="en-US" sz="3800" dirty="0" smtClean="0"/>
              <a:t>, </a:t>
            </a:r>
            <a:r>
              <a:rPr lang="en-US" sz="3800" dirty="0" err="1" smtClean="0"/>
              <a:t>equivalentPropery</a:t>
            </a:r>
            <a:r>
              <a:rPr lang="en-US" sz="3800" dirty="0" smtClean="0"/>
              <a:t> or </a:t>
            </a:r>
            <a:r>
              <a:rPr lang="en-US" sz="3800" dirty="0" err="1" smtClean="0"/>
              <a:t>sameAs</a:t>
            </a:r>
            <a:endParaRPr lang="en-US" sz="3800" dirty="0" smtClean="0"/>
          </a:p>
          <a:p>
            <a:pPr lvl="1"/>
            <a:r>
              <a:rPr lang="en-US" sz="3800" dirty="0" smtClean="0"/>
              <a:t>problem: annotating literals with simple Data Categories (names can be ambiguous)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3500" b="1" dirty="0"/>
              <a:t>@prefix </a:t>
            </a:r>
            <a:r>
              <a:rPr lang="en-US" sz="3500" b="1" dirty="0" err="1"/>
              <a:t>dcr</a:t>
            </a:r>
            <a:r>
              <a:rPr lang="en-US" sz="3500" b="1" dirty="0"/>
              <a:t>: &lt;http</a:t>
            </a:r>
            <a:r>
              <a:rPr lang="en-US" sz="3500" b="1" dirty="0" smtClean="0"/>
              <a:t>://www.isocat.org/ns/dcr.rdf</a:t>
            </a:r>
            <a:r>
              <a:rPr lang="en-US" sz="3500" b="1" dirty="0"/>
              <a:t>#&gt; </a:t>
            </a:r>
            <a:r>
              <a:rPr lang="en-US" sz="3500" b="1" dirty="0" smtClean="0"/>
              <a:t>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:headword </a:t>
            </a:r>
            <a:r>
              <a:rPr lang="en-US" sz="3500" b="1" dirty="0" err="1"/>
              <a:t>dcr:datcat</a:t>
            </a:r>
            <a:r>
              <a:rPr lang="en-US" sz="3500" b="1" dirty="0"/>
              <a:t> &lt;</a:t>
            </a:r>
            <a:r>
              <a:rPr lang="en-US" sz="3500" b="1" dirty="0">
                <a:hlinkClick r:id="rId2"/>
              </a:rPr>
              <a:t>http</a:t>
            </a:r>
            <a:r>
              <a:rPr lang="en-US" sz="3500" b="1" dirty="0" smtClean="0">
                <a:hlinkClick r:id="rId2"/>
              </a:rPr>
              <a:t>://www.isocat.org/datcat/DC-258</a:t>
            </a:r>
            <a:r>
              <a:rPr lang="en-US" sz="3500" b="1" dirty="0"/>
              <a:t>&gt;</a:t>
            </a:r>
            <a:r>
              <a:rPr lang="en-US" sz="3500" dirty="0"/>
              <a:t> ;</a:t>
            </a:r>
          </a:p>
          <a:p>
            <a:pPr marL="0" indent="0"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rdfs:label</a:t>
            </a:r>
            <a:r>
              <a:rPr lang="en-US" sz="3500" dirty="0" smtClean="0"/>
              <a:t> </a:t>
            </a:r>
            <a:r>
              <a:rPr lang="en-US" sz="3500" dirty="0"/>
              <a:t>"head </a:t>
            </a:r>
            <a:r>
              <a:rPr lang="en-US" sz="3500" dirty="0" err="1"/>
              <a:t>word"@en</a:t>
            </a:r>
            <a:r>
              <a:rPr lang="en-US" sz="3500" dirty="0"/>
              <a:t> ;</a:t>
            </a:r>
          </a:p>
          <a:p>
            <a:pPr marL="0" indent="0"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rdfs:comment</a:t>
            </a:r>
            <a:r>
              <a:rPr lang="en-US" sz="3500" dirty="0" smtClean="0"/>
              <a:t> </a:t>
            </a:r>
            <a:r>
              <a:rPr lang="en-US" sz="3500" dirty="0"/>
              <a:t>"A lemma heading a dictionary </a:t>
            </a:r>
            <a:r>
              <a:rPr lang="en-US" sz="3500" dirty="0" err="1"/>
              <a:t>entry."@</a:t>
            </a:r>
            <a:r>
              <a:rPr lang="en-US" sz="3500" dirty="0" err="1" smtClean="0"/>
              <a:t>en</a:t>
            </a:r>
            <a:r>
              <a:rPr lang="en-US" sz="3500" dirty="0"/>
              <a:t> </a:t>
            </a:r>
            <a:r>
              <a:rPr lang="en-US" sz="3500" dirty="0" smtClean="0"/>
              <a:t>.</a:t>
            </a:r>
            <a:endParaRPr lang="en-US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:</a:t>
            </a:r>
            <a:r>
              <a:rPr lang="en-US" sz="3500" dirty="0" err="1"/>
              <a:t>partOfSpeech</a:t>
            </a:r>
            <a:r>
              <a:rPr lang="en-US" sz="3500" dirty="0"/>
              <a:t> </a:t>
            </a:r>
            <a:r>
              <a:rPr lang="en-US" sz="3500" b="1" dirty="0" err="1"/>
              <a:t>dcr:datcat</a:t>
            </a:r>
            <a:r>
              <a:rPr lang="en-US" sz="3500" b="1" dirty="0"/>
              <a:t> &lt;</a:t>
            </a:r>
            <a:r>
              <a:rPr lang="en-US" sz="3500" b="1" dirty="0">
                <a:hlinkClick r:id="rId3"/>
              </a:rPr>
              <a:t>http</a:t>
            </a:r>
            <a:r>
              <a:rPr lang="en-US" sz="3500" b="1" dirty="0" smtClean="0">
                <a:hlinkClick r:id="rId3"/>
              </a:rPr>
              <a:t>://www.isocat.org/datcat/DC-396</a:t>
            </a:r>
            <a:r>
              <a:rPr lang="en-US" sz="3500" b="1" dirty="0"/>
              <a:t>&gt;</a:t>
            </a:r>
            <a:r>
              <a:rPr lang="en-US" sz="3500" dirty="0"/>
              <a:t> ;</a:t>
            </a:r>
          </a:p>
          <a:p>
            <a:pPr marL="0" indent="0"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rdfs:label</a:t>
            </a:r>
            <a:r>
              <a:rPr lang="en-US" sz="3500" dirty="0" smtClean="0"/>
              <a:t> </a:t>
            </a:r>
            <a:r>
              <a:rPr lang="en-US" sz="3500" dirty="0"/>
              <a:t>"part of </a:t>
            </a:r>
            <a:r>
              <a:rPr lang="en-US" sz="3500" dirty="0" err="1"/>
              <a:t>speech"@en</a:t>
            </a:r>
            <a:r>
              <a:rPr lang="en-US" sz="3500" dirty="0"/>
              <a:t> ;</a:t>
            </a:r>
          </a:p>
          <a:p>
            <a:pPr marL="0" indent="0">
              <a:buNone/>
            </a:pPr>
            <a:r>
              <a:rPr lang="en-US" sz="3500" dirty="0" smtClean="0"/>
              <a:t>	</a:t>
            </a:r>
            <a:r>
              <a:rPr lang="en-US" sz="3500" dirty="0" err="1" smtClean="0"/>
              <a:t>rdfs:comment</a:t>
            </a:r>
            <a:r>
              <a:rPr lang="en-US" sz="3500" dirty="0" smtClean="0"/>
              <a:t> </a:t>
            </a:r>
            <a:r>
              <a:rPr lang="en-US" sz="3500" dirty="0"/>
              <a:t>"A category assigned to a word based on its</a:t>
            </a:r>
          </a:p>
          <a:p>
            <a:pPr marL="0" indent="0">
              <a:buNone/>
            </a:pPr>
            <a:r>
              <a:rPr lang="en-US" sz="3500" dirty="0" smtClean="0"/>
              <a:t>		grammatical </a:t>
            </a:r>
            <a:r>
              <a:rPr lang="en-US" sz="3500" dirty="0"/>
              <a:t>and semantic </a:t>
            </a:r>
            <a:r>
              <a:rPr lang="en-US" sz="3500" dirty="0" err="1"/>
              <a:t>properties."@en</a:t>
            </a:r>
            <a:r>
              <a:rPr lang="en-US" sz="3500" dirty="0"/>
              <a:t> </a:t>
            </a:r>
            <a:r>
              <a:rPr lang="en-US" sz="3500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RDF – directly use Data Category 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Container Data Categories as RDF classes</a:t>
            </a:r>
          </a:p>
          <a:p>
            <a:r>
              <a:rPr lang="en-US" sz="4400" dirty="0" smtClean="0"/>
              <a:t>Complex Data Categories as RDF properties</a:t>
            </a:r>
          </a:p>
          <a:p>
            <a:r>
              <a:rPr lang="en-US" sz="4400" dirty="0" smtClean="0"/>
              <a:t>Simple Data Categories </a:t>
            </a:r>
          </a:p>
          <a:p>
            <a:pPr lvl="1"/>
            <a:r>
              <a:rPr lang="en-US" sz="3600" dirty="0" smtClean="0"/>
              <a:t>as RDF literals</a:t>
            </a:r>
          </a:p>
          <a:p>
            <a:pPr lvl="2"/>
            <a:r>
              <a:rPr lang="en-US" sz="2900" dirty="0" smtClean="0"/>
              <a:t>problem: names can be ambiguous</a:t>
            </a:r>
          </a:p>
          <a:p>
            <a:pPr lvl="1"/>
            <a:r>
              <a:rPr lang="en-US" sz="3600" dirty="0" smtClean="0"/>
              <a:t>as RDF </a:t>
            </a:r>
            <a:r>
              <a:rPr lang="en-US" sz="3600" dirty="0" smtClean="0"/>
              <a:t>classes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 err="1" smtClean="0"/>
              <a:t>GrAF</a:t>
            </a:r>
            <a:r>
              <a:rPr lang="en-US" sz="3200" dirty="0" smtClean="0"/>
              <a:t> example &lt;f name=“” </a:t>
            </a:r>
            <a:r>
              <a:rPr lang="en-US" sz="3200" dirty="0" err="1" smtClean="0"/>
              <a:t>val</a:t>
            </a:r>
            <a:r>
              <a:rPr lang="en-US" sz="3200" dirty="0" smtClean="0"/>
              <a:t>=“</a:t>
            </a:r>
            <a:r>
              <a:rPr lang="en-US" sz="3200" dirty="0" smtClean="0">
                <a:hlinkClick r:id="rId2"/>
              </a:rPr>
              <a:t>.../DC-3581</a:t>
            </a:r>
            <a:r>
              <a:rPr lang="en-US" sz="3200" dirty="0" smtClean="0"/>
              <a:t>”/&gt; </a:t>
            </a:r>
            <a:r>
              <a:rPr lang="en-US" sz="3200" dirty="0" err="1" smtClean="0"/>
              <a:t>vs</a:t>
            </a:r>
            <a:r>
              <a:rPr lang="en-US" sz="3200" dirty="0"/>
              <a:t> &lt;f name=“” </a:t>
            </a:r>
            <a:r>
              <a:rPr lang="en-US" sz="3200" dirty="0" err="1" smtClean="0"/>
              <a:t>val</a:t>
            </a:r>
            <a:r>
              <a:rPr lang="en-US" sz="3200" dirty="0" smtClean="0"/>
              <a:t>=“plural noun” </a:t>
            </a:r>
            <a:r>
              <a:rPr lang="en-US" sz="3200" dirty="0" err="1" smtClean="0"/>
              <a:t>dcr:datcat</a:t>
            </a:r>
            <a:r>
              <a:rPr lang="en-US" sz="3200" dirty="0" smtClean="0"/>
              <a:t>=“</a:t>
            </a:r>
            <a:r>
              <a:rPr lang="en-US" sz="3200" dirty="0" smtClean="0">
                <a:hlinkClick r:id="rId2"/>
              </a:rPr>
              <a:t>.../</a:t>
            </a:r>
            <a:r>
              <a:rPr lang="en-US" sz="3200" dirty="0">
                <a:hlinkClick r:id="rId2"/>
              </a:rPr>
              <a:t>DC-3581</a:t>
            </a:r>
            <a:r>
              <a:rPr lang="en-US" sz="3200" dirty="0"/>
              <a:t>”/&gt;)</a:t>
            </a:r>
            <a:endParaRPr lang="en-US" sz="32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/>
              <a:t>@prefix </a:t>
            </a:r>
            <a:r>
              <a:rPr lang="en-US" b="1" dirty="0" smtClean="0"/>
              <a:t>cat: </a:t>
            </a:r>
            <a:r>
              <a:rPr lang="en-US" b="1" dirty="0"/>
              <a:t>&lt;http</a:t>
            </a:r>
            <a:r>
              <a:rPr lang="en-US" b="1" dirty="0" smtClean="0"/>
              <a:t>://www.isocat.org/datcat/&gt; 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cat:DC-258</a:t>
            </a:r>
            <a:r>
              <a:rPr lang="en-US" b="1" dirty="0" smtClean="0"/>
              <a:t> 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/>
              <a:t>"head </a:t>
            </a:r>
            <a:r>
              <a:rPr lang="en-US" dirty="0" err="1"/>
              <a:t>word"@en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rdfs:comment</a:t>
            </a:r>
            <a:r>
              <a:rPr lang="en-US" dirty="0"/>
              <a:t> "A lemma heading a dictionary </a:t>
            </a:r>
            <a:r>
              <a:rPr lang="en-US" dirty="0" err="1"/>
              <a:t>entry."@en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hlinkClick r:id="rId4"/>
              </a:rPr>
              <a:t>cat:DC-396</a:t>
            </a:r>
            <a:r>
              <a:rPr lang="en-US" b="1" dirty="0" smtClean="0"/>
              <a:t> </a:t>
            </a:r>
            <a:r>
              <a:rPr lang="en-US" dirty="0" err="1" smtClean="0"/>
              <a:t>rdfs:label</a:t>
            </a:r>
            <a:r>
              <a:rPr lang="en-US" dirty="0" smtClean="0"/>
              <a:t> </a:t>
            </a:r>
            <a:r>
              <a:rPr lang="en-US" dirty="0"/>
              <a:t>"part of </a:t>
            </a:r>
            <a:r>
              <a:rPr lang="en-US" dirty="0" err="1"/>
              <a:t>speech"@en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rdfs:comment</a:t>
            </a:r>
            <a:r>
              <a:rPr lang="en-US" dirty="0"/>
              <a:t> "A category assigned to a word based on its</a:t>
            </a:r>
          </a:p>
          <a:p>
            <a:pPr marL="0" indent="0">
              <a:buNone/>
            </a:pPr>
            <a:r>
              <a:rPr lang="en-US" dirty="0"/>
              <a:t>		grammatical and semantic </a:t>
            </a:r>
            <a:r>
              <a:rPr lang="en-US" dirty="0" err="1"/>
              <a:t>properties."@en</a:t>
            </a:r>
            <a:r>
              <a:rPr lang="en-US" dirty="0"/>
              <a:t> 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linked data world its natural to </a:t>
            </a:r>
            <a:r>
              <a:rPr lang="en-US" dirty="0" smtClean="0"/>
              <a:t>have, next </a:t>
            </a:r>
            <a:r>
              <a:rPr lang="en-US" dirty="0" smtClean="0"/>
              <a:t>to </a:t>
            </a:r>
            <a:r>
              <a:rPr lang="en-US" dirty="0"/>
              <a:t>structural, ontological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RDFS, OWL (2), SKOS, ...</a:t>
            </a:r>
          </a:p>
          <a:p>
            <a:r>
              <a:rPr lang="en-US" dirty="0" smtClean="0"/>
              <a:t>But other resource/schema formats lack these features</a:t>
            </a:r>
          </a:p>
          <a:p>
            <a:r>
              <a:rPr lang="en-US" dirty="0" smtClean="0"/>
              <a:t>Relationships between Data Categories (also across vocabularies) are important for federated search, i.e., to find semantically related resources in another archive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RELcat</a:t>
            </a:r>
            <a:r>
              <a:rPr lang="en-US" dirty="0" smtClean="0"/>
              <a:t> a Relation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Stores </a:t>
            </a:r>
            <a:r>
              <a:rPr lang="en-US" dirty="0" smtClean="0"/>
              <a:t>relationships </a:t>
            </a:r>
            <a:r>
              <a:rPr lang="en-US" dirty="0" smtClean="0"/>
              <a:t>among Data Categories and also with </a:t>
            </a:r>
            <a:r>
              <a:rPr lang="en-US" dirty="0" smtClean="0"/>
              <a:t>‘other’ </a:t>
            </a:r>
            <a:r>
              <a:rPr lang="en-US" dirty="0" smtClean="0"/>
              <a:t>concept registries</a:t>
            </a:r>
          </a:p>
          <a:p>
            <a:pPr lvl="1"/>
            <a:r>
              <a:rPr lang="en-US" dirty="0" smtClean="0"/>
              <a:t>Dublin Core, OLAC, </a:t>
            </a:r>
            <a:r>
              <a:rPr lang="en-US" dirty="0" smtClean="0"/>
              <a:t>GOLD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OLiA</a:t>
            </a:r>
            <a:r>
              <a:rPr lang="en-US" dirty="0" smtClean="0"/>
              <a:t>, </a:t>
            </a:r>
            <a:r>
              <a:rPr lang="en-US" dirty="0" err="1" smtClean="0"/>
              <a:t>OntoLingAnnot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relationships </a:t>
            </a:r>
            <a:r>
              <a:rPr lang="en-US" dirty="0" smtClean="0"/>
              <a:t>can be the individual view of a (group of) linguist(s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RELcat</a:t>
            </a:r>
            <a:r>
              <a:rPr lang="en-US" dirty="0" smtClean="0"/>
              <a:t> is a quad store (graph, subject, predicate, object)</a:t>
            </a:r>
            <a:endParaRPr lang="en-US" dirty="0" smtClean="0"/>
          </a:p>
          <a:p>
            <a:r>
              <a:rPr lang="en-US" dirty="0" smtClean="0"/>
              <a:t>Based on a ‘private’ relation type taxonomy so existing relationships specified in other vocabularies can easily be loaded</a:t>
            </a:r>
          </a:p>
          <a:p>
            <a:pPr lvl="1"/>
            <a:r>
              <a:rPr lang="en-US" dirty="0" smtClean="0"/>
              <a:t>OWL (2), SKOS</a:t>
            </a:r>
          </a:p>
          <a:p>
            <a:pPr lvl="1"/>
            <a:r>
              <a:rPr lang="en-US" dirty="0" smtClean="0"/>
              <a:t>normalized </a:t>
            </a:r>
            <a:r>
              <a:rPr lang="en-US" dirty="0" err="1" smtClean="0"/>
              <a:t>RELcat</a:t>
            </a:r>
            <a:r>
              <a:rPr lang="en-US" dirty="0" smtClean="0"/>
              <a:t> queries</a:t>
            </a:r>
          </a:p>
          <a:p>
            <a:r>
              <a:rPr lang="en-US" dirty="0" smtClean="0"/>
              <a:t>The aim is to support various levels of traversing the semantic network, not formal reasoning</a:t>
            </a:r>
          </a:p>
          <a:p>
            <a:pPr lvl="1"/>
            <a:r>
              <a:rPr lang="en-US" dirty="0" smtClean="0"/>
              <a:t>conflicting (theoretical) </a:t>
            </a:r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(parameters of variation)</a:t>
            </a:r>
            <a:endParaRPr lang="en-US" dirty="0" smtClean="0"/>
          </a:p>
          <a:p>
            <a:pPr lvl="1"/>
            <a:r>
              <a:rPr lang="en-US" dirty="0" smtClean="0"/>
              <a:t>but within known combination of sets reasoning may well be possible</a:t>
            </a:r>
          </a:p>
          <a:p>
            <a:pPr lvl="1"/>
            <a:r>
              <a:rPr lang="en-US" dirty="0" smtClean="0"/>
              <a:t>also targets semantic search outside of the RDF domain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type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(a symmetric and transitive relationship)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almost </a:t>
            </a:r>
            <a:r>
              <a:rPr lang="en-US" dirty="0"/>
              <a:t>same as (a symmetric relationship)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broader </a:t>
            </a:r>
            <a:r>
              <a:rPr lang="en-US" dirty="0"/>
              <a:t>than (a transitive relationship and the inverse of the ’narrower </a:t>
            </a:r>
            <a:r>
              <a:rPr lang="en-US" dirty="0" smtClean="0"/>
              <a:t>than’ relationship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superclass </a:t>
            </a:r>
            <a:r>
              <a:rPr lang="en-US" dirty="0"/>
              <a:t>of (a transitive relationship and the inverse of the </a:t>
            </a:r>
            <a:r>
              <a:rPr lang="en-US" dirty="0" smtClean="0"/>
              <a:t>’subclass of</a:t>
            </a:r>
            <a:r>
              <a:rPr lang="en-US" dirty="0"/>
              <a:t>’ relationship)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dirty="0"/>
              <a:t>part (a transitive relationship and the inverse of the ’part of’ relationship)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 smtClean="0"/>
              <a:t>has </a:t>
            </a:r>
            <a:r>
              <a:rPr lang="en-US" dirty="0"/>
              <a:t>direct part (the inverse of the ’direct part of’ relationship)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narrower </a:t>
            </a:r>
            <a:r>
              <a:rPr lang="en-US" dirty="0"/>
              <a:t>than (a transitive relationship and the inverse of the ’broader </a:t>
            </a:r>
            <a:r>
              <a:rPr lang="en-US" dirty="0" smtClean="0"/>
              <a:t>than’ relationship)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sub </a:t>
            </a:r>
            <a:r>
              <a:rPr lang="en-US" dirty="0"/>
              <a:t>class of (a transitive relationship and the inverse of the ’super </a:t>
            </a:r>
            <a:r>
              <a:rPr lang="en-US" dirty="0" smtClean="0"/>
              <a:t>class of</a:t>
            </a:r>
            <a:r>
              <a:rPr lang="en-US" dirty="0"/>
              <a:t>’ </a:t>
            </a:r>
            <a:r>
              <a:rPr lang="en-US" dirty="0" smtClean="0"/>
              <a:t>relationship)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part </a:t>
            </a:r>
            <a:r>
              <a:rPr lang="en-US" dirty="0"/>
              <a:t>of (a transitive relationship and the inverse of the ’has part’ relationship)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 smtClean="0"/>
              <a:t>direct </a:t>
            </a:r>
            <a:r>
              <a:rPr lang="en-US" dirty="0"/>
              <a:t>part of (the inverse of the ’has direct part’ relationship)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relcat</a:t>
            </a:r>
            <a:r>
              <a:rPr lang="en-US" dirty="0"/>
              <a:t> : &lt;http://www.isocat.org/relcat/set/&gt; .</a:t>
            </a:r>
          </a:p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rel</a:t>
            </a:r>
            <a:r>
              <a:rPr lang="en-US" dirty="0"/>
              <a:t> : &lt;http://www.isocat.org/relcat/relations#&gt; .</a:t>
            </a:r>
          </a:p>
          <a:p>
            <a:pPr marL="0" indent="0">
              <a:buNone/>
            </a:pPr>
            <a:r>
              <a:rPr lang="en-US" dirty="0"/>
              <a:t>@prefix dc : &lt;http://purl.org/dc/elements/1.1/&gt; .</a:t>
            </a:r>
          </a:p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smtClean="0"/>
              <a:t>cat </a:t>
            </a:r>
            <a:r>
              <a:rPr lang="en-US" dirty="0"/>
              <a:t>: &lt;http://www.isocat.org/datcat/&gt;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relcat:cmdi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cat:DC-2573</a:t>
            </a:r>
            <a:r>
              <a:rPr lang="en-US" dirty="0" smtClean="0"/>
              <a:t> </a:t>
            </a:r>
            <a:r>
              <a:rPr lang="en-US" dirty="0" err="1">
                <a:hlinkClick r:id="rId4"/>
              </a:rPr>
              <a:t>rel:sameAs</a:t>
            </a:r>
            <a:r>
              <a:rPr lang="en-US" dirty="0"/>
              <a:t> </a:t>
            </a:r>
            <a:r>
              <a:rPr lang="en-US" dirty="0" err="1">
                <a:hlinkClick r:id="rId5"/>
              </a:rPr>
              <a:t>dc:identifier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cat:DC-2482</a:t>
            </a:r>
            <a:r>
              <a:rPr lang="en-US" dirty="0" smtClean="0"/>
              <a:t> </a:t>
            </a:r>
            <a:r>
              <a:rPr lang="en-US" dirty="0" err="1">
                <a:hlinkClick r:id="rId4"/>
              </a:rPr>
              <a:t>rel:sameAs</a:t>
            </a:r>
            <a:r>
              <a:rPr lang="en-US" dirty="0"/>
              <a:t> </a:t>
            </a:r>
            <a:r>
              <a:rPr lang="en-US" dirty="0" err="1">
                <a:hlinkClick r:id="rId7"/>
              </a:rPr>
              <a:t>dc:language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8"/>
              </a:rPr>
              <a:t>cat:DC-2556</a:t>
            </a:r>
            <a:r>
              <a:rPr lang="en-US" dirty="0" smtClean="0"/>
              <a:t> </a:t>
            </a:r>
            <a:r>
              <a:rPr lang="en-US" dirty="0" err="1">
                <a:hlinkClick r:id="rId4"/>
              </a:rPr>
              <a:t>rel:subClassOf</a:t>
            </a:r>
            <a:r>
              <a:rPr lang="en-US" dirty="0"/>
              <a:t> </a:t>
            </a:r>
            <a:r>
              <a:rPr lang="en-US" dirty="0" err="1">
                <a:hlinkClick r:id="rId9"/>
              </a:rPr>
              <a:t>dc:contributor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10"/>
              </a:rPr>
              <a:t>cat:DC-2502</a:t>
            </a:r>
            <a:r>
              <a:rPr lang="en-US" dirty="0" smtClean="0"/>
              <a:t> </a:t>
            </a:r>
            <a:r>
              <a:rPr lang="en-US" dirty="0" err="1">
                <a:hlinkClick r:id="rId4"/>
              </a:rPr>
              <a:t>rel:subClassOf</a:t>
            </a:r>
            <a:r>
              <a:rPr lang="en-US" dirty="0"/>
              <a:t> </a:t>
            </a:r>
            <a:r>
              <a:rPr lang="en-US" dirty="0" err="1">
                <a:hlinkClick r:id="rId11"/>
              </a:rPr>
              <a:t>dc:coverage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related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(a symmetric and transitive relationship)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owl:equivalentClass</a:t>
            </a:r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owl:equivalentProperty</a:t>
            </a:r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owl:sameAs</a:t>
            </a:r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skos:exactMatch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almost </a:t>
            </a:r>
            <a:r>
              <a:rPr lang="en-US" dirty="0"/>
              <a:t>same as (a symmetric relationship)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/>
              <a:t>skos:closeMatch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short introduction to data categories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ISOcat</a:t>
            </a:r>
            <a:r>
              <a:rPr lang="en-US" dirty="0" smtClean="0"/>
              <a:t> registry</a:t>
            </a:r>
            <a:endParaRPr lang="en-US" dirty="0" smtClean="0"/>
          </a:p>
          <a:p>
            <a:r>
              <a:rPr lang="en-US" dirty="0" smtClean="0"/>
              <a:t>How to refer to </a:t>
            </a:r>
            <a:r>
              <a:rPr lang="en-US" dirty="0" err="1" smtClean="0"/>
              <a:t>ISOcat</a:t>
            </a:r>
            <a:r>
              <a:rPr lang="en-US" dirty="0" smtClean="0"/>
              <a:t> data categories</a:t>
            </a:r>
          </a:p>
          <a:p>
            <a:pPr lvl="1"/>
            <a:r>
              <a:rPr lang="en-US" dirty="0" smtClean="0"/>
              <a:t>using PIDs</a:t>
            </a:r>
            <a:endParaRPr lang="en-US" dirty="0" smtClean="0"/>
          </a:p>
          <a:p>
            <a:pPr lvl="1"/>
            <a:r>
              <a:rPr lang="en-US" dirty="0" smtClean="0"/>
              <a:t>from XML and RDF resources</a:t>
            </a:r>
            <a:endParaRPr lang="en-US" dirty="0" smtClean="0"/>
          </a:p>
          <a:p>
            <a:r>
              <a:rPr lang="en-US" dirty="0" smtClean="0"/>
              <a:t>Fine-tuning (personal) relationships between data categories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RELcat</a:t>
            </a:r>
            <a:r>
              <a:rPr lang="en-US" dirty="0" smtClean="0"/>
              <a:t> registry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PREFIX </a:t>
            </a:r>
            <a:r>
              <a:rPr lang="en-US" sz="2800" dirty="0" err="1"/>
              <a:t>rel</a:t>
            </a:r>
            <a:r>
              <a:rPr lang="en-US" sz="2800" dirty="0"/>
              <a:t>:&lt;http://www.isocat.org/relcat/relations#&gt;</a:t>
            </a:r>
          </a:p>
          <a:p>
            <a:pPr marL="0" indent="0">
              <a:buNone/>
            </a:pPr>
            <a:r>
              <a:rPr lang="en-US" sz="2800" dirty="0"/>
              <a:t>PREFIX </a:t>
            </a:r>
            <a:r>
              <a:rPr lang="en-US" sz="2800" dirty="0" smtClean="0"/>
              <a:t>cat</a:t>
            </a:r>
            <a:r>
              <a:rPr lang="en-US" sz="2800" dirty="0"/>
              <a:t>:&lt;http://www.isocat.org/datcat/&gt;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smtClean="0"/>
              <a:t>?</a:t>
            </a:r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/>
              <a:t>WHERE { </a:t>
            </a:r>
            <a:r>
              <a:rPr lang="en-US" sz="2800" dirty="0" smtClean="0">
                <a:hlinkClick r:id="rId2"/>
              </a:rPr>
              <a:t>cat:DC-2482</a:t>
            </a:r>
            <a:r>
              <a:rPr lang="en-US" sz="2800" dirty="0" smtClean="0"/>
              <a:t> </a:t>
            </a:r>
            <a:r>
              <a:rPr lang="en-US" sz="2800" b="1" dirty="0" err="1" smtClean="0"/>
              <a:t>rel:sameAs</a:t>
            </a:r>
            <a:r>
              <a:rPr lang="en-US" sz="2800" dirty="0" smtClean="0"/>
              <a:t> ?</a:t>
            </a:r>
            <a:r>
              <a:rPr lang="en-US" sz="2800" dirty="0"/>
              <a:t>c</a:t>
            </a:r>
            <a:r>
              <a:rPr lang="en-US" sz="2800" dirty="0" smtClean="0"/>
              <a:t> </a:t>
            </a:r>
            <a:r>
              <a:rPr lang="en-US" sz="2800" dirty="0"/>
              <a:t>.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Finds </a:t>
            </a:r>
            <a:r>
              <a:rPr lang="en-US" sz="2800" dirty="0" smtClean="0"/>
              <a:t>the same-as clique for </a:t>
            </a:r>
            <a:r>
              <a:rPr lang="en-US" sz="2800" dirty="0" smtClean="0"/>
              <a:t>/</a:t>
            </a:r>
            <a:r>
              <a:rPr lang="en-US" sz="2800" i="1" dirty="0" err="1" smtClean="0">
                <a:hlinkClick r:id="rId2"/>
              </a:rPr>
              <a:t>languageID</a:t>
            </a:r>
            <a:r>
              <a:rPr lang="en-US" sz="2800" dirty="0" smtClean="0"/>
              <a:t>/ (</a:t>
            </a:r>
            <a:r>
              <a:rPr lang="en-US" sz="2800" dirty="0" smtClean="0">
                <a:hlinkClick r:id="rId2"/>
              </a:rPr>
              <a:t>DC-2482</a:t>
            </a:r>
            <a:r>
              <a:rPr lang="en-US" sz="2800" dirty="0" smtClean="0"/>
              <a:t>) specified in </a:t>
            </a:r>
            <a:r>
              <a:rPr lang="en-US" sz="2800" i="1" dirty="0" smtClean="0"/>
              <a:t>any</a:t>
            </a:r>
            <a:r>
              <a:rPr lang="en-US" sz="2800" dirty="0" smtClean="0"/>
              <a:t> vocabulary, e.g., </a:t>
            </a:r>
            <a:r>
              <a:rPr lang="en-US" sz="2800" dirty="0" err="1" smtClean="0"/>
              <a:t>RELcat</a:t>
            </a:r>
            <a:r>
              <a:rPr lang="en-US" sz="2800" dirty="0" smtClean="0"/>
              <a:t> </a:t>
            </a:r>
            <a:r>
              <a:rPr lang="en-US" sz="2800" dirty="0" smtClean="0"/>
              <a:t>(CMDI) </a:t>
            </a:r>
            <a:r>
              <a:rPr lang="en-US" sz="2800" dirty="0" smtClean="0"/>
              <a:t>for </a:t>
            </a:r>
            <a:r>
              <a:rPr lang="en-US" sz="2800" dirty="0" smtClean="0"/>
              <a:t>Dublin Core and </a:t>
            </a:r>
            <a:r>
              <a:rPr lang="en-US" sz="2800" dirty="0" smtClean="0"/>
              <a:t>annotated OWL </a:t>
            </a:r>
            <a:r>
              <a:rPr lang="en-US" sz="2800" dirty="0" smtClean="0"/>
              <a:t>for GOLD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sosceles Triangle 92"/>
          <p:cNvSpPr>
            <a:spLocks noChangeArrowheads="1"/>
          </p:cNvSpPr>
          <p:nvPr/>
        </p:nvSpPr>
        <p:spPr bwMode="auto">
          <a:xfrm>
            <a:off x="723900" y="1676400"/>
            <a:ext cx="2357438" cy="2214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92" name="Cloud 91"/>
          <p:cNvSpPr/>
          <p:nvPr/>
        </p:nvSpPr>
        <p:spPr bwMode="auto">
          <a:xfrm>
            <a:off x="3367088" y="1676400"/>
            <a:ext cx="3357562" cy="221456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Isosceles Triangle 6"/>
          <p:cNvSpPr>
            <a:spLocks noChangeArrowheads="1"/>
          </p:cNvSpPr>
          <p:nvPr/>
        </p:nvSpPr>
        <p:spPr bwMode="auto">
          <a:xfrm>
            <a:off x="571500" y="1795463"/>
            <a:ext cx="2357438" cy="2214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3214688" y="1938338"/>
            <a:ext cx="3357562" cy="221456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Can 8"/>
          <p:cNvSpPr>
            <a:spLocks noChangeArrowheads="1"/>
          </p:cNvSpPr>
          <p:nvPr/>
        </p:nvSpPr>
        <p:spPr bwMode="auto">
          <a:xfrm>
            <a:off x="357188" y="5010150"/>
            <a:ext cx="5214937" cy="928688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5813" y="3867150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214438" y="3867150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43063" y="3867150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71688" y="3867150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00313" y="3867150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286000" y="3295650"/>
            <a:ext cx="214313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214438" y="3295650"/>
            <a:ext cx="214312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643063" y="2795588"/>
            <a:ext cx="214312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43063" y="1724025"/>
            <a:ext cx="214312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19" name="Straight Connector 18"/>
          <p:cNvCxnSpPr>
            <a:cxnSpLocks noChangeShapeType="1"/>
            <a:stCxn id="10" idx="0"/>
            <a:endCxn id="16" idx="4"/>
          </p:cNvCxnSpPr>
          <p:nvPr/>
        </p:nvCxnSpPr>
        <p:spPr bwMode="auto">
          <a:xfrm rot="5400000" flipH="1" flipV="1">
            <a:off x="927894" y="3474244"/>
            <a:ext cx="357187" cy="428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Straight Connector 19"/>
          <p:cNvCxnSpPr>
            <a:cxnSpLocks noChangeShapeType="1"/>
            <a:stCxn id="11" idx="0"/>
            <a:endCxn id="16" idx="4"/>
          </p:cNvCxnSpPr>
          <p:nvPr/>
        </p:nvCxnSpPr>
        <p:spPr bwMode="auto">
          <a:xfrm rot="5400000" flipH="1" flipV="1">
            <a:off x="1142206" y="3688557"/>
            <a:ext cx="3571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Straight Connector 20"/>
          <p:cNvCxnSpPr>
            <a:cxnSpLocks noChangeShapeType="1"/>
            <a:stCxn id="12" idx="0"/>
          </p:cNvCxnSpPr>
          <p:nvPr/>
        </p:nvCxnSpPr>
        <p:spPr bwMode="auto">
          <a:xfrm rot="16200000" flipV="1">
            <a:off x="1374775" y="3492501"/>
            <a:ext cx="3571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1"/>
          <p:cNvCxnSpPr>
            <a:cxnSpLocks noChangeShapeType="1"/>
            <a:stCxn id="13" idx="0"/>
            <a:endCxn id="15" idx="4"/>
          </p:cNvCxnSpPr>
          <p:nvPr/>
        </p:nvCxnSpPr>
        <p:spPr bwMode="auto">
          <a:xfrm rot="5400000" flipH="1" flipV="1">
            <a:off x="2106613" y="3581400"/>
            <a:ext cx="357187" cy="214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Straight Connector 22"/>
          <p:cNvCxnSpPr>
            <a:cxnSpLocks noChangeShapeType="1"/>
            <a:stCxn id="14" idx="0"/>
            <a:endCxn id="15" idx="4"/>
          </p:cNvCxnSpPr>
          <p:nvPr/>
        </p:nvCxnSpPr>
        <p:spPr bwMode="auto">
          <a:xfrm rot="16200000" flipV="1">
            <a:off x="2320925" y="3581401"/>
            <a:ext cx="357187" cy="214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Straight Connector 23"/>
          <p:cNvCxnSpPr>
            <a:cxnSpLocks noChangeShapeType="1"/>
            <a:stCxn id="15" idx="0"/>
            <a:endCxn id="17" idx="4"/>
          </p:cNvCxnSpPr>
          <p:nvPr/>
        </p:nvCxnSpPr>
        <p:spPr bwMode="auto">
          <a:xfrm rot="16200000" flipV="1">
            <a:off x="1928019" y="2831306"/>
            <a:ext cx="285750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Straight Connector 24"/>
          <p:cNvCxnSpPr>
            <a:cxnSpLocks noChangeShapeType="1"/>
            <a:stCxn id="16" idx="0"/>
          </p:cNvCxnSpPr>
          <p:nvPr/>
        </p:nvCxnSpPr>
        <p:spPr bwMode="auto">
          <a:xfrm rot="5400000" flipH="1" flipV="1">
            <a:off x="1374775" y="2955925"/>
            <a:ext cx="285750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Straight Connector 25"/>
          <p:cNvCxnSpPr>
            <a:cxnSpLocks noChangeShapeType="1"/>
            <a:stCxn id="17" idx="0"/>
            <a:endCxn id="18" idx="4"/>
          </p:cNvCxnSpPr>
          <p:nvPr/>
        </p:nvCxnSpPr>
        <p:spPr bwMode="auto">
          <a:xfrm rot="5400000" flipH="1" flipV="1">
            <a:off x="1320800" y="2366963"/>
            <a:ext cx="857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857625" y="2938463"/>
            <a:ext cx="214313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143500" y="2867025"/>
            <a:ext cx="214313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071938" y="343852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357813" y="343852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572000" y="2938463"/>
            <a:ext cx="214313" cy="2143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786438" y="2724150"/>
            <a:ext cx="214312" cy="21431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00688" y="2295525"/>
            <a:ext cx="214312" cy="21431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00063" y="543877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928688" y="543877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1357313" y="543877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785938" y="543877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214563" y="5438775"/>
            <a:ext cx="214312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43174" y="5438804"/>
            <a:ext cx="1500198" cy="214314"/>
            <a:chOff x="3286116" y="5715016"/>
            <a:chExt cx="1500198" cy="214314"/>
          </a:xfrm>
          <a:solidFill>
            <a:srgbClr val="FFC000"/>
          </a:solidFill>
        </p:grpSpPr>
        <p:sp>
          <p:nvSpPr>
            <p:cNvPr id="40" name="Oval 39"/>
            <p:cNvSpPr/>
            <p:nvPr/>
          </p:nvSpPr>
          <p:spPr bwMode="auto">
            <a:xfrm>
              <a:off x="3286116" y="5715016"/>
              <a:ext cx="214314" cy="21431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714744" y="5715016"/>
              <a:ext cx="214314" cy="21431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143372" y="5715016"/>
              <a:ext cx="214314" cy="21431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4572000" y="5715016"/>
              <a:ext cx="214314" cy="214314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Arial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357688" y="5438775"/>
            <a:ext cx="1071562" cy="214313"/>
            <a:chOff x="5000628" y="5715016"/>
            <a:chExt cx="1071570" cy="21431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5000628" y="5715016"/>
              <a:ext cx="214314" cy="214314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BE">
                <a:cs typeface="Arial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429256" y="5715016"/>
              <a:ext cx="214314" cy="214314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BE">
                <a:cs typeface="Arial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857884" y="5715016"/>
              <a:ext cx="214314" cy="214314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nl-BE">
                <a:cs typeface="Arial" charset="0"/>
              </a:endParaRP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85750" y="6010275"/>
            <a:ext cx="308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Data Category Registry - ISOcat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714750" y="1295400"/>
            <a:ext cx="287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Linguistic knowledge base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85750" y="1295400"/>
            <a:ext cx="3133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Linguistic resource (schema)</a:t>
            </a:r>
          </a:p>
        </p:txBody>
      </p:sp>
      <p:cxnSp>
        <p:nvCxnSpPr>
          <p:cNvPr id="51" name="Straight Connector 50"/>
          <p:cNvCxnSpPr>
            <a:cxnSpLocks noChangeShapeType="1"/>
            <a:stCxn id="27" idx="6"/>
            <a:endCxn id="31" idx="2"/>
          </p:cNvCxnSpPr>
          <p:nvPr/>
        </p:nvCxnSpPr>
        <p:spPr bwMode="auto">
          <a:xfrm>
            <a:off x="4071938" y="3046413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51"/>
          <p:cNvCxnSpPr>
            <a:cxnSpLocks noChangeShapeType="1"/>
            <a:stCxn id="27" idx="4"/>
            <a:endCxn id="29" idx="1"/>
          </p:cNvCxnSpPr>
          <p:nvPr/>
        </p:nvCxnSpPr>
        <p:spPr bwMode="auto">
          <a:xfrm rot="16200000" flipH="1">
            <a:off x="3875088" y="3241675"/>
            <a:ext cx="317500" cy="139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52"/>
          <p:cNvCxnSpPr>
            <a:cxnSpLocks noChangeShapeType="1"/>
            <a:stCxn id="30" idx="0"/>
            <a:endCxn id="27" idx="5"/>
          </p:cNvCxnSpPr>
          <p:nvPr/>
        </p:nvCxnSpPr>
        <p:spPr bwMode="auto">
          <a:xfrm rot="16200000" flipV="1">
            <a:off x="4594226" y="2566987"/>
            <a:ext cx="317500" cy="1425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3"/>
          <p:cNvCxnSpPr>
            <a:cxnSpLocks noChangeShapeType="1"/>
            <a:endCxn id="28" idx="5"/>
          </p:cNvCxnSpPr>
          <p:nvPr/>
        </p:nvCxnSpPr>
        <p:spPr bwMode="auto">
          <a:xfrm rot="16200000" flipV="1">
            <a:off x="5218907" y="3156744"/>
            <a:ext cx="388937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54"/>
          <p:cNvCxnSpPr>
            <a:cxnSpLocks noChangeShapeType="1"/>
            <a:stCxn id="28" idx="6"/>
            <a:endCxn id="32" idx="3"/>
          </p:cNvCxnSpPr>
          <p:nvPr/>
        </p:nvCxnSpPr>
        <p:spPr bwMode="auto">
          <a:xfrm flipV="1">
            <a:off x="5357813" y="2906713"/>
            <a:ext cx="460375" cy="68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55"/>
          <p:cNvCxnSpPr>
            <a:cxnSpLocks noChangeShapeType="1"/>
            <a:stCxn id="32" idx="0"/>
            <a:endCxn id="33" idx="5"/>
          </p:cNvCxnSpPr>
          <p:nvPr/>
        </p:nvCxnSpPr>
        <p:spPr bwMode="auto">
          <a:xfrm rot="16200000" flipV="1">
            <a:off x="5665788" y="2495550"/>
            <a:ext cx="246062" cy="2111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56"/>
          <p:cNvCxnSpPr>
            <a:cxnSpLocks noChangeShapeType="1"/>
            <a:stCxn id="32" idx="3"/>
            <a:endCxn id="30" idx="7"/>
          </p:cNvCxnSpPr>
          <p:nvPr/>
        </p:nvCxnSpPr>
        <p:spPr bwMode="auto">
          <a:xfrm rot="5400000">
            <a:off x="5397501" y="3049587"/>
            <a:ext cx="563562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57"/>
          <p:cNvCxnSpPr>
            <a:cxnSpLocks noChangeShapeType="1"/>
            <a:stCxn id="14" idx="6"/>
            <a:endCxn id="29" idx="3"/>
          </p:cNvCxnSpPr>
          <p:nvPr/>
        </p:nvCxnSpPr>
        <p:spPr bwMode="auto">
          <a:xfrm flipV="1">
            <a:off x="2714625" y="3621088"/>
            <a:ext cx="1389063" cy="35401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59" name="Straight Connector 58"/>
          <p:cNvCxnSpPr>
            <a:cxnSpLocks noChangeShapeType="1"/>
            <a:stCxn id="17" idx="6"/>
            <a:endCxn id="27" idx="2"/>
          </p:cNvCxnSpPr>
          <p:nvPr/>
        </p:nvCxnSpPr>
        <p:spPr bwMode="auto">
          <a:xfrm>
            <a:off x="1857375" y="2903538"/>
            <a:ext cx="2000250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786563" y="1509713"/>
            <a:ext cx="214312" cy="214312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986588" y="143827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Data categories</a:t>
            </a: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6786563" y="1854200"/>
            <a:ext cx="214312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86588" y="1782763"/>
            <a:ext cx="130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Containers</a:t>
            </a: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786563" y="2211388"/>
            <a:ext cx="214312" cy="2143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986588" y="2139950"/>
            <a:ext cx="115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Concepts</a:t>
            </a:r>
          </a:p>
        </p:txBody>
      </p:sp>
      <p:sp>
        <p:nvSpPr>
          <p:cNvPr id="66" name="Can 65"/>
          <p:cNvSpPr>
            <a:spLocks noChangeArrowheads="1"/>
          </p:cNvSpPr>
          <p:nvPr/>
        </p:nvSpPr>
        <p:spPr bwMode="auto">
          <a:xfrm>
            <a:off x="357188" y="5010150"/>
            <a:ext cx="2143125" cy="928688"/>
          </a:xfrm>
          <a:prstGeom prst="can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67" name="Can 66"/>
          <p:cNvSpPr>
            <a:spLocks noChangeArrowheads="1"/>
          </p:cNvSpPr>
          <p:nvPr/>
        </p:nvSpPr>
        <p:spPr bwMode="auto">
          <a:xfrm>
            <a:off x="357188" y="5010150"/>
            <a:ext cx="3929062" cy="928688"/>
          </a:xfrm>
          <a:prstGeom prst="can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7913" y="6010275"/>
            <a:ext cx="19542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Concept Registry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786563" y="2640013"/>
            <a:ext cx="214312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7500938" y="2640013"/>
            <a:ext cx="214312" cy="2143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71" name="Straight Connector 70"/>
          <p:cNvCxnSpPr>
            <a:cxnSpLocks noChangeShapeType="1"/>
            <a:stCxn id="69" idx="6"/>
            <a:endCxn id="70" idx="2"/>
          </p:cNvCxnSpPr>
          <p:nvPr/>
        </p:nvCxnSpPr>
        <p:spPr bwMode="auto">
          <a:xfrm>
            <a:off x="7000875" y="2747963"/>
            <a:ext cx="5000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7685088" y="2568575"/>
            <a:ext cx="103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Relation</a:t>
            </a:r>
          </a:p>
        </p:txBody>
      </p: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362700" y="3505200"/>
            <a:ext cx="1562100" cy="15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715125" y="4010025"/>
            <a:ext cx="214313" cy="214313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429500" y="4010025"/>
            <a:ext cx="214313" cy="21431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76" name="Straight Connector 75"/>
          <p:cNvCxnSpPr>
            <a:cxnSpLocks noChangeShapeType="1"/>
            <a:stCxn id="74" idx="6"/>
            <a:endCxn id="75" idx="2"/>
          </p:cNvCxnSpPr>
          <p:nvPr/>
        </p:nvCxnSpPr>
        <p:spPr bwMode="auto">
          <a:xfrm>
            <a:off x="6929438" y="4117975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6715125" y="4332288"/>
            <a:ext cx="214313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78" name="Oval 77"/>
          <p:cNvSpPr>
            <a:spLocks noChangeArrowheads="1"/>
          </p:cNvSpPr>
          <p:nvPr/>
        </p:nvSpPr>
        <p:spPr bwMode="auto">
          <a:xfrm>
            <a:off x="7429500" y="4332288"/>
            <a:ext cx="214313" cy="2143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79" name="Straight Connector 78"/>
          <p:cNvCxnSpPr>
            <a:cxnSpLocks noChangeShapeType="1"/>
            <a:stCxn id="77" idx="6"/>
            <a:endCxn id="78" idx="2"/>
          </p:cNvCxnSpPr>
          <p:nvPr/>
        </p:nvCxnSpPr>
        <p:spPr bwMode="auto">
          <a:xfrm>
            <a:off x="6929438" y="4438650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715125" y="4652963"/>
            <a:ext cx="214313" cy="2143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429500" y="4652963"/>
            <a:ext cx="214313" cy="21431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82" name="Straight Connector 81"/>
          <p:cNvCxnSpPr>
            <a:cxnSpLocks noChangeShapeType="1"/>
            <a:stCxn id="80" idx="6"/>
            <a:endCxn id="81" idx="2"/>
          </p:cNvCxnSpPr>
          <p:nvPr/>
        </p:nvCxnSpPr>
        <p:spPr bwMode="auto">
          <a:xfrm>
            <a:off x="6929438" y="4760913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3" name="Can 82"/>
          <p:cNvSpPr>
            <a:spLocks noChangeArrowheads="1"/>
          </p:cNvSpPr>
          <p:nvPr/>
        </p:nvSpPr>
        <p:spPr bwMode="auto">
          <a:xfrm>
            <a:off x="6286500" y="3367088"/>
            <a:ext cx="1714500" cy="2571750"/>
          </a:xfrm>
          <a:prstGeom prst="can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715125" y="5189538"/>
            <a:ext cx="214313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7429500" y="5189538"/>
            <a:ext cx="214313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86" name="Straight Connector 85"/>
          <p:cNvCxnSpPr>
            <a:cxnSpLocks noChangeShapeType="1"/>
            <a:stCxn id="84" idx="6"/>
            <a:endCxn id="85" idx="2"/>
          </p:cNvCxnSpPr>
          <p:nvPr/>
        </p:nvCxnSpPr>
        <p:spPr bwMode="auto">
          <a:xfrm>
            <a:off x="6929438" y="5295900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202363" y="6010275"/>
            <a:ext cx="254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Relation Registry - RELcat</a:t>
            </a:r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6715125" y="5510213"/>
            <a:ext cx="214313" cy="214312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429500" y="5510213"/>
            <a:ext cx="214313" cy="214312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nl-BE">
              <a:cs typeface="Arial" charset="0"/>
            </a:endParaRPr>
          </a:p>
        </p:txBody>
      </p:sp>
      <p:cxnSp>
        <p:nvCxnSpPr>
          <p:cNvPr id="90" name="Straight Connector 89"/>
          <p:cNvCxnSpPr>
            <a:cxnSpLocks noChangeShapeType="1"/>
            <a:stCxn id="88" idx="6"/>
            <a:endCxn id="89" idx="2"/>
          </p:cNvCxnSpPr>
          <p:nvPr/>
        </p:nvCxnSpPr>
        <p:spPr bwMode="auto">
          <a:xfrm>
            <a:off x="6929438" y="5618163"/>
            <a:ext cx="5000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3400" y="4114800"/>
            <a:ext cx="2995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Schema Registry - SCHEMAcat</a:t>
            </a:r>
          </a:p>
        </p:txBody>
      </p:sp>
    </p:spTree>
    <p:extLst>
      <p:ext uri="{BB962C8B-B14F-4D97-AF65-F5344CB8AC3E}">
        <p14:creationId xmlns:p14="http://schemas.microsoft.com/office/powerpoint/2010/main" val="12245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ISOcat</a:t>
            </a:r>
            <a:r>
              <a:rPr lang="en-US" dirty="0" smtClean="0"/>
              <a:t>: in production, mainly </a:t>
            </a:r>
            <a:r>
              <a:rPr lang="en-US" dirty="0" smtClean="0"/>
              <a:t>lacking in </a:t>
            </a:r>
            <a:r>
              <a:rPr lang="en-US" dirty="0" smtClean="0"/>
              <a:t>standardization</a:t>
            </a:r>
          </a:p>
          <a:p>
            <a:pPr lvl="1"/>
            <a:r>
              <a:rPr lang="en-US" dirty="0" smtClean="0">
                <a:hlinkClick r:id="rId2"/>
              </a:rPr>
              <a:t>http://www.isocat.org/</a:t>
            </a:r>
            <a:endParaRPr lang="en-US" dirty="0" smtClean="0"/>
          </a:p>
          <a:p>
            <a:r>
              <a:rPr lang="en-US" dirty="0" err="1" smtClean="0"/>
              <a:t>RELcat</a:t>
            </a:r>
            <a:r>
              <a:rPr lang="en-US" dirty="0" smtClean="0"/>
              <a:t>: alpha </a:t>
            </a:r>
            <a:r>
              <a:rPr lang="en-US" dirty="0" smtClean="0"/>
              <a:t>version gives </a:t>
            </a:r>
            <a:r>
              <a:rPr lang="en-US" dirty="0" smtClean="0"/>
              <a:t>read only access to some relation </a:t>
            </a:r>
            <a:r>
              <a:rPr lang="en-US" dirty="0" smtClean="0"/>
              <a:t>sets, lacking some reasoning and UI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http://lux13.mpi.nl/isocat/relcat/</a:t>
            </a:r>
            <a:endParaRPr lang="en-US" dirty="0" smtClean="0"/>
          </a:p>
          <a:p>
            <a:r>
              <a:rPr lang="en-US" dirty="0" err="1" smtClean="0"/>
              <a:t>SCHEMAcat</a:t>
            </a:r>
            <a:r>
              <a:rPr lang="en-US" dirty="0" smtClean="0"/>
              <a:t>: design phase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F4FAD-5E88-4C1F-90AD-715A95A25C9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609600" y="11049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ctr"/>
            <a:r>
              <a:rPr lang="en-US" sz="3600">
                <a:latin typeface="Calibri" pitchFamily="34" charset="0"/>
              </a:rPr>
              <a:t>Thank you for your attention!</a:t>
            </a:r>
          </a:p>
          <a:p>
            <a:pPr algn="ctr"/>
            <a:endParaRPr lang="en-US" sz="3400">
              <a:latin typeface="Calibri" pitchFamily="34" charset="0"/>
            </a:endParaRPr>
          </a:p>
          <a:p>
            <a:pPr algn="ctr"/>
            <a:r>
              <a:rPr lang="en-US" sz="2800">
                <a:latin typeface="Calibri" pitchFamily="34" charset="0"/>
              </a:rPr>
              <a:t>Visit</a:t>
            </a:r>
          </a:p>
          <a:p>
            <a:pPr algn="ctr"/>
            <a:r>
              <a:rPr lang="en-US" sz="2800">
                <a:latin typeface="Calibri" pitchFamily="34" charset="0"/>
                <a:hlinkClick r:id="rId2"/>
              </a:rPr>
              <a:t>www.isocat.org</a:t>
            </a:r>
            <a:endParaRPr lang="en-US" sz="2800">
              <a:latin typeface="Calibri" pitchFamily="34" charset="0"/>
            </a:endParaRPr>
          </a:p>
          <a:p>
            <a:pPr algn="ctr"/>
            <a:endParaRPr lang="en-US" sz="2800">
              <a:latin typeface="Calibri" pitchFamily="34" charset="0"/>
            </a:endParaRPr>
          </a:p>
          <a:p>
            <a:pPr algn="ctr"/>
            <a:r>
              <a:rPr lang="en-US" sz="2800">
                <a:latin typeface="Calibri" pitchFamily="34" charset="0"/>
              </a:rPr>
              <a:t>Questions?</a:t>
            </a:r>
          </a:p>
          <a:p>
            <a:pPr algn="ctr"/>
            <a:r>
              <a:rPr lang="en-US" sz="2800">
                <a:latin typeface="Calibri" pitchFamily="34" charset="0"/>
                <a:hlinkClick r:id="rId3"/>
              </a:rPr>
              <a:t>www.isocat.org/forum/</a:t>
            </a:r>
            <a:endParaRPr lang="en-US" sz="2800">
              <a:latin typeface="Calibri" pitchFamily="34" charset="0"/>
            </a:endParaRPr>
          </a:p>
          <a:p>
            <a:pPr algn="ctr"/>
            <a:r>
              <a:rPr lang="en-US" sz="2800">
                <a:latin typeface="Calibri" pitchFamily="34" charset="0"/>
                <a:hlinkClick r:id="rId4"/>
              </a:rPr>
              <a:t>isocat@mpi.nl</a:t>
            </a:r>
            <a:endParaRPr lang="en-GB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ISOcat</a:t>
            </a:r>
            <a:r>
              <a:rPr lang="en-US" dirty="0" smtClean="0"/>
              <a:t>: a Data Category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An implementation of ISO 12620:2009</a:t>
            </a:r>
          </a:p>
          <a:p>
            <a:pPr lvl="1"/>
            <a:r>
              <a:rPr lang="en-US" sz="2400" dirty="0" smtClean="0"/>
              <a:t>Terminology and other content and language resources — Specification of data categories and management of a Data Category Registry for language resources</a:t>
            </a:r>
          </a:p>
          <a:p>
            <a:pPr lvl="2"/>
            <a:r>
              <a:rPr lang="en-US" sz="2000" dirty="0"/>
              <a:t>Successor to ISO 12620:1999 which contained a hardcoded list of Data </a:t>
            </a:r>
            <a:r>
              <a:rPr lang="en-US" sz="2000" dirty="0" smtClean="0"/>
              <a:t>Categories</a:t>
            </a:r>
            <a:endParaRPr lang="en-US" sz="2400" dirty="0" smtClean="0"/>
          </a:p>
          <a:p>
            <a:r>
              <a:rPr lang="en-US" sz="2800" dirty="0" smtClean="0"/>
              <a:t>A data category</a:t>
            </a:r>
          </a:p>
          <a:p>
            <a:pPr lvl="1"/>
            <a:r>
              <a:rPr lang="en-US" sz="2400" dirty="0" smtClean="0"/>
              <a:t>is the result of the specification of a given data field</a:t>
            </a:r>
          </a:p>
          <a:p>
            <a:pPr lvl="1"/>
            <a:r>
              <a:rPr lang="en-US" sz="2400" dirty="0" smtClean="0"/>
              <a:t>an elementary descriptor in a linguistic structure or an annotation scheme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category: </a:t>
            </a:r>
            <a:r>
              <a:rPr lang="en-US" i="1" dirty="0" smtClean="0"/>
              <a:t>/</a:t>
            </a:r>
            <a:r>
              <a:rPr lang="en-US" i="1" dirty="0" smtClean="0">
                <a:hlinkClick r:id="rId2"/>
              </a:rPr>
              <a:t>Grammatical gender</a:t>
            </a:r>
            <a:r>
              <a:rPr lang="en-US" i="1" dirty="0" smtClean="0"/>
              <a:t>/</a:t>
            </a:r>
          </a:p>
          <a:p>
            <a:pPr lvl="1"/>
            <a:r>
              <a:rPr lang="en-US" dirty="0" smtClean="0"/>
              <a:t>Administrative part:</a:t>
            </a:r>
          </a:p>
          <a:p>
            <a:pPr lvl="2"/>
            <a:r>
              <a:rPr lang="en-US" dirty="0" smtClean="0"/>
              <a:t>Identifier: </a:t>
            </a:r>
            <a:r>
              <a:rPr lang="en-US" dirty="0" err="1" smtClean="0"/>
              <a:t>grammaticalGender</a:t>
            </a:r>
            <a:endParaRPr lang="en-US" dirty="0" smtClean="0"/>
          </a:p>
          <a:p>
            <a:pPr lvl="2"/>
            <a:r>
              <a:rPr lang="en-US" dirty="0" smtClean="0"/>
              <a:t>PID: </a:t>
            </a:r>
            <a:r>
              <a:rPr lang="en-US" dirty="0" smtClean="0">
                <a:hlinkClick r:id="rId2"/>
              </a:rPr>
              <a:t>http://www.isocat.org/datcat/DC-1297</a:t>
            </a:r>
            <a:endParaRPr lang="en-US" dirty="0" smtClean="0"/>
          </a:p>
          <a:p>
            <a:pPr lvl="1"/>
            <a:r>
              <a:rPr lang="en-US" dirty="0" smtClean="0"/>
              <a:t>Descriptive part:</a:t>
            </a:r>
          </a:p>
          <a:p>
            <a:pPr lvl="2"/>
            <a:r>
              <a:rPr lang="en-US" dirty="0" smtClean="0"/>
              <a:t>English definition: Category based on (depending on languages) the natural distinction between sex and formal criteria.</a:t>
            </a:r>
          </a:p>
          <a:p>
            <a:pPr lvl="2"/>
            <a:r>
              <a:rPr lang="en-US" dirty="0" smtClean="0"/>
              <a:t>French definition: </a:t>
            </a:r>
            <a:r>
              <a:rPr lang="fr-FR" dirty="0" smtClean="0"/>
              <a:t>Catégorie fondée (selon la langue) sur la distinction naturelle entre les sexes ou d'autres critères formels.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Conceptual domain:</a:t>
            </a:r>
          </a:p>
          <a:p>
            <a:pPr lvl="2"/>
            <a:r>
              <a:rPr lang="en-US" dirty="0" err="1" smtClean="0"/>
              <a:t>Morposyntax</a:t>
            </a:r>
            <a:r>
              <a:rPr lang="en-US" dirty="0" smtClean="0"/>
              <a:t> conceptual domain: </a:t>
            </a:r>
            <a:r>
              <a:rPr lang="en-US" i="1" dirty="0" smtClean="0"/>
              <a:t>/</a:t>
            </a:r>
            <a:r>
              <a:rPr lang="en-US" i="1" dirty="0" smtClean="0">
                <a:hlinkClick r:id="rId3"/>
              </a:rPr>
              <a:t>masculine</a:t>
            </a:r>
            <a:r>
              <a:rPr lang="en-US" i="1" dirty="0" smtClean="0"/>
              <a:t>/, </a:t>
            </a:r>
            <a:r>
              <a:rPr lang="en-US" i="1" dirty="0" smtClean="0"/>
              <a:t>/</a:t>
            </a:r>
            <a:r>
              <a:rPr lang="en-US" i="1" dirty="0" smtClean="0">
                <a:hlinkClick r:id="rId4"/>
              </a:rPr>
              <a:t>feminine</a:t>
            </a:r>
            <a:r>
              <a:rPr lang="en-US" i="1" dirty="0" smtClean="0"/>
              <a:t>/, /</a:t>
            </a:r>
            <a:r>
              <a:rPr lang="en-US" i="1" dirty="0" smtClean="0">
                <a:hlinkClick r:id="rId5"/>
              </a:rPr>
              <a:t>neuter</a:t>
            </a:r>
            <a:r>
              <a:rPr lang="en-US" i="1" dirty="0" smtClean="0"/>
              <a:t>/, </a:t>
            </a:r>
            <a:r>
              <a:rPr lang="en-US" dirty="0" smtClean="0"/>
              <a:t>/</a:t>
            </a:r>
            <a:r>
              <a:rPr lang="en-US" i="1" dirty="0" smtClean="0">
                <a:hlinkClick r:id="rId6"/>
              </a:rPr>
              <a:t>common</a:t>
            </a:r>
            <a:r>
              <a:rPr lang="en-US" dirty="0" smtClean="0"/>
              <a:t>/</a:t>
            </a:r>
            <a:endParaRPr lang="en-US" dirty="0" smtClean="0"/>
          </a:p>
          <a:p>
            <a:pPr lvl="1"/>
            <a:r>
              <a:rPr lang="en-US" dirty="0" smtClean="0"/>
              <a:t>Linguistic part:</a:t>
            </a:r>
          </a:p>
          <a:p>
            <a:pPr lvl="2"/>
            <a:r>
              <a:rPr lang="en-US" dirty="0" smtClean="0"/>
              <a:t>French conceptual domain: </a:t>
            </a:r>
            <a:r>
              <a:rPr lang="en-US" i="1" dirty="0" smtClean="0"/>
              <a:t>/</a:t>
            </a:r>
            <a:r>
              <a:rPr lang="en-US" i="1" dirty="0" smtClean="0">
                <a:hlinkClick r:id="rId3"/>
              </a:rPr>
              <a:t>masculine</a:t>
            </a:r>
            <a:r>
              <a:rPr lang="en-US" i="1" dirty="0" smtClean="0"/>
              <a:t>/, </a:t>
            </a:r>
            <a:r>
              <a:rPr lang="en-US" i="1" dirty="0" smtClean="0"/>
              <a:t>/</a:t>
            </a:r>
            <a:r>
              <a:rPr lang="en-US" i="1" dirty="0" smtClean="0">
                <a:hlinkClick r:id="rId4"/>
              </a:rPr>
              <a:t>feminine</a:t>
            </a:r>
            <a:r>
              <a:rPr lang="en-US" i="1" dirty="0" smtClean="0"/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7 -9 March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 types</a:t>
            </a:r>
            <a:endParaRPr lang="en-US" dirty="0"/>
          </a:p>
        </p:txBody>
      </p:sp>
      <p:grpSp>
        <p:nvGrpSpPr>
          <p:cNvPr id="3" name="Groep 26"/>
          <p:cNvGrpSpPr>
            <a:grpSpLocks/>
          </p:cNvGrpSpPr>
          <p:nvPr/>
        </p:nvGrpSpPr>
        <p:grpSpPr bwMode="auto">
          <a:xfrm>
            <a:off x="228600" y="1600200"/>
            <a:ext cx="2209800" cy="2122488"/>
            <a:chOff x="228600" y="1600200"/>
            <a:chExt cx="2209800" cy="2121932"/>
          </a:xfrm>
        </p:grpSpPr>
        <p:sp>
          <p:nvSpPr>
            <p:cNvPr id="8" name="Ovaal 5"/>
            <p:cNvSpPr>
              <a:spLocks noChangeArrowheads="1"/>
            </p:cNvSpPr>
            <p:nvPr/>
          </p:nvSpPr>
          <p:spPr bwMode="auto">
            <a:xfrm>
              <a:off x="228600" y="2362200"/>
              <a:ext cx="2209800" cy="914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writtenForm</a:t>
              </a:r>
            </a:p>
          </p:txBody>
        </p:sp>
        <p:sp>
          <p:nvSpPr>
            <p:cNvPr id="9" name="Tekstvak 6"/>
            <p:cNvSpPr txBox="1">
              <a:spLocks noChangeArrowheads="1"/>
            </p:cNvSpPr>
            <p:nvPr/>
          </p:nvSpPr>
          <p:spPr bwMode="auto">
            <a:xfrm>
              <a:off x="959039" y="3352800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i="1"/>
                <a:t>string</a:t>
              </a:r>
              <a:endParaRPr lang="en-US" i="1"/>
            </a:p>
          </p:txBody>
        </p:sp>
        <p:sp>
          <p:nvSpPr>
            <p:cNvPr id="10" name="Tekstvak 18"/>
            <p:cNvSpPr txBox="1">
              <a:spLocks noChangeArrowheads="1"/>
            </p:cNvSpPr>
            <p:nvPr/>
          </p:nvSpPr>
          <p:spPr bwMode="auto">
            <a:xfrm>
              <a:off x="1376032" y="1600200"/>
              <a:ext cx="98616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2800"/>
                <a:t>open</a:t>
              </a:r>
              <a:endParaRPr lang="en-US" sz="2800"/>
            </a:p>
          </p:txBody>
        </p:sp>
      </p:grpSp>
      <p:grpSp>
        <p:nvGrpSpPr>
          <p:cNvPr id="7" name="Groep 29"/>
          <p:cNvGrpSpPr>
            <a:grpSpLocks/>
          </p:cNvGrpSpPr>
          <p:nvPr/>
        </p:nvGrpSpPr>
        <p:grpSpPr bwMode="auto">
          <a:xfrm>
            <a:off x="1219200" y="1609725"/>
            <a:ext cx="5486400" cy="4181475"/>
            <a:chOff x="1219200" y="1610380"/>
            <a:chExt cx="5486400" cy="4180820"/>
          </a:xfrm>
        </p:grpSpPr>
        <p:sp>
          <p:nvSpPr>
            <p:cNvPr id="12" name="Ovaal 7"/>
            <p:cNvSpPr>
              <a:spLocks noChangeArrowheads="1"/>
            </p:cNvSpPr>
            <p:nvPr/>
          </p:nvSpPr>
          <p:spPr bwMode="auto">
            <a:xfrm>
              <a:off x="2895600" y="2362200"/>
              <a:ext cx="2209800" cy="9144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grammaticalGender</a:t>
              </a:r>
            </a:p>
          </p:txBody>
        </p:sp>
        <p:sp>
          <p:nvSpPr>
            <p:cNvPr id="13" name="Tekstvak 8"/>
            <p:cNvSpPr txBox="1">
              <a:spLocks noChangeArrowheads="1"/>
            </p:cNvSpPr>
            <p:nvPr/>
          </p:nvSpPr>
          <p:spPr bwMode="auto">
            <a:xfrm>
              <a:off x="4737477" y="3288268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i="1"/>
                <a:t>string</a:t>
              </a:r>
              <a:endParaRPr lang="en-US" i="1"/>
            </a:p>
          </p:txBody>
        </p:sp>
        <p:sp>
          <p:nvSpPr>
            <p:cNvPr id="14" name="Ovaal 9"/>
            <p:cNvSpPr/>
            <p:nvPr/>
          </p:nvSpPr>
          <p:spPr bwMode="auto">
            <a:xfrm>
              <a:off x="1219200" y="4038875"/>
              <a:ext cx="2209800" cy="91425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neuter</a:t>
              </a:r>
            </a:p>
          </p:txBody>
        </p:sp>
        <p:sp>
          <p:nvSpPr>
            <p:cNvPr id="15" name="Ovaal 10"/>
            <p:cNvSpPr/>
            <p:nvPr/>
          </p:nvSpPr>
          <p:spPr bwMode="auto">
            <a:xfrm>
              <a:off x="2895600" y="4876943"/>
              <a:ext cx="2209800" cy="91425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masculine</a:t>
              </a:r>
            </a:p>
          </p:txBody>
        </p:sp>
        <p:sp>
          <p:nvSpPr>
            <p:cNvPr id="16" name="Ovaal 11"/>
            <p:cNvSpPr/>
            <p:nvPr/>
          </p:nvSpPr>
          <p:spPr bwMode="auto">
            <a:xfrm>
              <a:off x="4495800" y="4038875"/>
              <a:ext cx="2209800" cy="91425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/>
                <a:t>feminine</a:t>
              </a:r>
            </a:p>
          </p:txBody>
        </p:sp>
        <p:cxnSp>
          <p:nvCxnSpPr>
            <p:cNvPr id="17" name="Rechte verbindingslijn 13"/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 rot="5400000">
              <a:off x="2781300" y="2819400"/>
              <a:ext cx="762000" cy="1676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Rechte verbindingslijn 15"/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 rot="5400000">
              <a:off x="3200400" y="4076700"/>
              <a:ext cx="1600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Rechte verbindingslijn 17"/>
            <p:cNvCxnSpPr>
              <a:cxnSpLocks noChangeShapeType="1"/>
              <a:stCxn id="12" idx="4"/>
              <a:endCxn id="16" idx="0"/>
            </p:cNvCxnSpPr>
            <p:nvPr/>
          </p:nvCxnSpPr>
          <p:spPr bwMode="auto">
            <a:xfrm rot="16200000" flipH="1">
              <a:off x="4419600" y="2857500"/>
              <a:ext cx="762000" cy="1600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" name="Tekstvak 19"/>
            <p:cNvSpPr txBox="1">
              <a:spLocks noChangeArrowheads="1"/>
            </p:cNvSpPr>
            <p:nvPr/>
          </p:nvSpPr>
          <p:spPr bwMode="auto">
            <a:xfrm>
              <a:off x="3390209" y="1610380"/>
              <a:ext cx="12250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2800"/>
                <a:t>closed</a:t>
              </a:r>
              <a:endParaRPr lang="en-US" sz="2800"/>
            </a:p>
          </p:txBody>
        </p:sp>
      </p:grpSp>
      <p:sp>
        <p:nvSpPr>
          <p:cNvPr id="21" name="Tekstvak 20"/>
          <p:cNvSpPr txBox="1">
            <a:spLocks noChangeArrowheads="1"/>
          </p:cNvSpPr>
          <p:nvPr/>
        </p:nvSpPr>
        <p:spPr bwMode="auto">
          <a:xfrm>
            <a:off x="-49213" y="5019675"/>
            <a:ext cx="1323976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NL" sz="2800" dirty="0"/>
              <a:t>simple:</a:t>
            </a:r>
            <a:endParaRPr lang="en-US" sz="2800" dirty="0"/>
          </a:p>
        </p:txBody>
      </p:sp>
      <p:grpSp>
        <p:nvGrpSpPr>
          <p:cNvPr id="11" name="Groep 28"/>
          <p:cNvGrpSpPr>
            <a:grpSpLocks/>
          </p:cNvGrpSpPr>
          <p:nvPr/>
        </p:nvGrpSpPr>
        <p:grpSpPr bwMode="auto">
          <a:xfrm>
            <a:off x="6477000" y="1600200"/>
            <a:ext cx="2209800" cy="2579688"/>
            <a:chOff x="6477000" y="1600200"/>
            <a:chExt cx="2209800" cy="2579132"/>
          </a:xfrm>
        </p:grpSpPr>
        <p:sp>
          <p:nvSpPr>
            <p:cNvPr id="23" name="Ovaal 21"/>
            <p:cNvSpPr>
              <a:spLocks noChangeArrowheads="1"/>
            </p:cNvSpPr>
            <p:nvPr/>
          </p:nvSpPr>
          <p:spPr bwMode="auto">
            <a:xfrm>
              <a:off x="6477000" y="2362200"/>
              <a:ext cx="2209800" cy="914400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email</a:t>
              </a:r>
            </a:p>
          </p:txBody>
        </p:sp>
        <p:sp>
          <p:nvSpPr>
            <p:cNvPr id="24" name="Tekstvak 22"/>
            <p:cNvSpPr txBox="1">
              <a:spLocks noChangeArrowheads="1"/>
            </p:cNvSpPr>
            <p:nvPr/>
          </p:nvSpPr>
          <p:spPr bwMode="auto">
            <a:xfrm>
              <a:off x="7207439" y="3352800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i="1"/>
                <a:t>string</a:t>
              </a:r>
              <a:endParaRPr lang="en-US" i="1"/>
            </a:p>
          </p:txBody>
        </p:sp>
        <p:sp>
          <p:nvSpPr>
            <p:cNvPr id="25" name="Tekstvak 23"/>
            <p:cNvSpPr txBox="1">
              <a:spLocks noChangeArrowheads="1"/>
            </p:cNvSpPr>
            <p:nvPr/>
          </p:nvSpPr>
          <p:spPr bwMode="auto">
            <a:xfrm>
              <a:off x="6564940" y="1600200"/>
              <a:ext cx="204575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2800"/>
                <a:t>constrained</a:t>
              </a:r>
              <a:endParaRPr lang="en-US" sz="2800"/>
            </a:p>
          </p:txBody>
        </p:sp>
        <p:sp>
          <p:nvSpPr>
            <p:cNvPr id="26" name="Tekstvak 24"/>
            <p:cNvSpPr txBox="1"/>
            <p:nvPr/>
          </p:nvSpPr>
          <p:spPr>
            <a:xfrm>
              <a:off x="6583363" y="3809524"/>
              <a:ext cx="1997075" cy="36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nl-NL" dirty="0" err="1"/>
                <a:t>Constraint</a:t>
              </a:r>
              <a:r>
                <a:rPr lang="nl-NL" dirty="0"/>
                <a:t>: .</a:t>
              </a:r>
              <a:r>
                <a:rPr lang="en-US" dirty="0"/>
                <a:t>+@.+</a:t>
              </a:r>
            </a:p>
          </p:txBody>
        </p:sp>
      </p:grpSp>
      <p:sp>
        <p:nvSpPr>
          <p:cNvPr id="27" name="Tekstvak 25"/>
          <p:cNvSpPr txBox="1">
            <a:spLocks noChangeArrowheads="1"/>
          </p:cNvSpPr>
          <p:nvPr/>
        </p:nvSpPr>
        <p:spPr bwMode="auto">
          <a:xfrm>
            <a:off x="-76200" y="1600200"/>
            <a:ext cx="1624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NL" sz="2800"/>
              <a:t>complex: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 types</a:t>
            </a:r>
            <a:endParaRPr lang="en-US" dirty="0"/>
          </a:p>
        </p:txBody>
      </p:sp>
      <p:sp>
        <p:nvSpPr>
          <p:cNvPr id="9" name="Ovaal 5"/>
          <p:cNvSpPr>
            <a:spLocks noChangeArrowheads="1"/>
          </p:cNvSpPr>
          <p:nvPr/>
        </p:nvSpPr>
        <p:spPr bwMode="auto">
          <a:xfrm>
            <a:off x="1752600" y="2546219"/>
            <a:ext cx="1845547" cy="76387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Ovaal 5"/>
          <p:cNvSpPr>
            <a:spLocks noChangeArrowheads="1"/>
          </p:cNvSpPr>
          <p:nvPr/>
        </p:nvSpPr>
        <p:spPr bwMode="auto">
          <a:xfrm>
            <a:off x="3661787" y="2609859"/>
            <a:ext cx="1845547" cy="76387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alphabet</a:t>
            </a:r>
            <a:endParaRPr lang="en-US" dirty="0"/>
          </a:p>
        </p:txBody>
      </p:sp>
      <p:sp>
        <p:nvSpPr>
          <p:cNvPr id="13" name="Ovaal 5"/>
          <p:cNvSpPr>
            <a:spLocks noChangeArrowheads="1"/>
          </p:cNvSpPr>
          <p:nvPr/>
        </p:nvSpPr>
        <p:spPr bwMode="auto">
          <a:xfrm>
            <a:off x="5698253" y="4646325"/>
            <a:ext cx="1845547" cy="7638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writtenForm</a:t>
            </a:r>
            <a:endParaRPr lang="en-US" dirty="0"/>
          </a:p>
        </p:txBody>
      </p:sp>
      <p:sp>
        <p:nvSpPr>
          <p:cNvPr id="14" name="Ovaal 5"/>
          <p:cNvSpPr>
            <a:spLocks noChangeArrowheads="1"/>
          </p:cNvSpPr>
          <p:nvPr/>
        </p:nvSpPr>
        <p:spPr bwMode="auto">
          <a:xfrm>
            <a:off x="1752600" y="3500612"/>
            <a:ext cx="1845547" cy="763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japanese</a:t>
            </a:r>
            <a:endParaRPr lang="en-US" dirty="0"/>
          </a:p>
        </p:txBody>
      </p:sp>
      <p:sp>
        <p:nvSpPr>
          <p:cNvPr id="15" name="Ovaal 5"/>
          <p:cNvSpPr>
            <a:spLocks noChangeArrowheads="1"/>
          </p:cNvSpPr>
          <p:nvPr/>
        </p:nvSpPr>
        <p:spPr bwMode="auto">
          <a:xfrm>
            <a:off x="3661787" y="3500812"/>
            <a:ext cx="1845547" cy="763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/>
              <a:t>ipa</a:t>
            </a:r>
            <a:endParaRPr lang="en-US" dirty="0"/>
          </a:p>
        </p:txBody>
      </p:sp>
      <p:cxnSp>
        <p:nvCxnSpPr>
          <p:cNvPr id="19" name="Straight Connector 18"/>
          <p:cNvCxnSpPr>
            <a:stCxn id="9" idx="4"/>
            <a:endCxn id="14" idx="0"/>
          </p:cNvCxnSpPr>
          <p:nvPr/>
        </p:nvCxnSpPr>
        <p:spPr>
          <a:xfrm rot="5400000">
            <a:off x="2580115" y="3405353"/>
            <a:ext cx="190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5" idx="0"/>
          </p:cNvCxnSpPr>
          <p:nvPr/>
        </p:nvCxnSpPr>
        <p:spPr>
          <a:xfrm rot="5400000">
            <a:off x="4521021" y="3437273"/>
            <a:ext cx="127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2"/>
          <p:cNvGrpSpPr/>
          <p:nvPr/>
        </p:nvGrpSpPr>
        <p:grpSpPr>
          <a:xfrm>
            <a:off x="2675374" y="1655265"/>
            <a:ext cx="4868426" cy="2991059"/>
            <a:chOff x="2675374" y="1655265"/>
            <a:chExt cx="4868426" cy="2991059"/>
          </a:xfrm>
        </p:grpSpPr>
        <p:sp>
          <p:nvSpPr>
            <p:cNvPr id="8" name="Ovaal 5"/>
            <p:cNvSpPr>
              <a:spLocks noChangeArrowheads="1"/>
            </p:cNvSpPr>
            <p:nvPr/>
          </p:nvSpPr>
          <p:spPr bwMode="auto">
            <a:xfrm>
              <a:off x="3661787" y="1655265"/>
              <a:ext cx="1845547" cy="76387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11" name="Ovaal 5"/>
            <p:cNvSpPr>
              <a:spLocks noChangeArrowheads="1"/>
            </p:cNvSpPr>
            <p:nvPr/>
          </p:nvSpPr>
          <p:spPr bwMode="auto">
            <a:xfrm>
              <a:off x="5698253" y="2546219"/>
              <a:ext cx="1845547" cy="76387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12" name="Ovaal 5"/>
            <p:cNvSpPr>
              <a:spLocks noChangeArrowheads="1"/>
            </p:cNvSpPr>
            <p:nvPr/>
          </p:nvSpPr>
          <p:spPr bwMode="auto">
            <a:xfrm>
              <a:off x="5698253" y="3564452"/>
              <a:ext cx="1845547" cy="763875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lemma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489201" y="2514499"/>
              <a:ext cx="190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4"/>
              <a:endCxn id="9" idx="0"/>
            </p:cNvCxnSpPr>
            <p:nvPr/>
          </p:nvCxnSpPr>
          <p:spPr>
            <a:xfrm rot="5400000">
              <a:off x="3566428" y="1528086"/>
              <a:ext cx="127079" cy="1909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4"/>
              <a:endCxn id="11" idx="0"/>
            </p:cNvCxnSpPr>
            <p:nvPr/>
          </p:nvCxnSpPr>
          <p:spPr>
            <a:xfrm rot="16200000" flipH="1">
              <a:off x="5539254" y="1464447"/>
              <a:ext cx="127079" cy="2036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4"/>
              <a:endCxn id="12" idx="0"/>
            </p:cNvCxnSpPr>
            <p:nvPr/>
          </p:nvCxnSpPr>
          <p:spPr>
            <a:xfrm rot="5400000">
              <a:off x="6493847" y="3437273"/>
              <a:ext cx="254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4"/>
              <a:endCxn id="13" idx="0"/>
            </p:cNvCxnSpPr>
            <p:nvPr/>
          </p:nvCxnSpPr>
          <p:spPr>
            <a:xfrm rot="5400000">
              <a:off x="6462028" y="4487326"/>
              <a:ext cx="317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kstvak 20"/>
          <p:cNvSpPr txBox="1">
            <a:spLocks noChangeArrowheads="1"/>
          </p:cNvSpPr>
          <p:nvPr/>
        </p:nvSpPr>
        <p:spPr bwMode="auto">
          <a:xfrm>
            <a:off x="0" y="1611312"/>
            <a:ext cx="16664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NL" sz="2800" dirty="0" smtClean="0"/>
              <a:t>container:</a:t>
            </a: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 Category relationships</a:t>
            </a:r>
            <a:endParaRPr lang="en-US" dirty="0"/>
          </a:p>
        </p:txBody>
      </p:sp>
      <p:sp>
        <p:nvSpPr>
          <p:cNvPr id="22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Value domain membership</a:t>
            </a:r>
          </a:p>
          <a:p>
            <a:r>
              <a:rPr lang="en-GB" dirty="0" err="1" smtClean="0"/>
              <a:t>Subsumption</a:t>
            </a:r>
            <a:r>
              <a:rPr lang="en-GB" dirty="0" smtClean="0"/>
              <a:t> relationships between simple data categories (legacy)</a:t>
            </a:r>
          </a:p>
          <a:p>
            <a:r>
              <a:rPr lang="en-GB" dirty="0" smtClean="0"/>
              <a:t>Relationships between complex/container data categories are not stored in the DCR</a:t>
            </a:r>
            <a:endParaRPr lang="en-GB" dirty="0"/>
          </a:p>
        </p:txBody>
      </p:sp>
      <p:grpSp>
        <p:nvGrpSpPr>
          <p:cNvPr id="2" name="Groep 29"/>
          <p:cNvGrpSpPr/>
          <p:nvPr/>
        </p:nvGrpSpPr>
        <p:grpSpPr>
          <a:xfrm>
            <a:off x="5791200" y="1905000"/>
            <a:ext cx="2590800" cy="2286000"/>
            <a:chOff x="5029200" y="2895600"/>
            <a:chExt cx="2590800" cy="2286000"/>
          </a:xfrm>
        </p:grpSpPr>
        <p:sp>
          <p:nvSpPr>
            <p:cNvPr id="24" name="Ovaal 7"/>
            <p:cNvSpPr>
              <a:spLocks noChangeArrowheads="1"/>
            </p:cNvSpPr>
            <p:nvPr/>
          </p:nvSpPr>
          <p:spPr bwMode="auto">
            <a:xfrm>
              <a:off x="5029200" y="2895600"/>
              <a:ext cx="2209800" cy="914543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err="1" smtClean="0"/>
                <a:t>partOfSpeech</a:t>
              </a:r>
              <a:endParaRPr lang="en-US" dirty="0"/>
            </a:p>
          </p:txBody>
        </p:sp>
        <p:sp>
          <p:nvSpPr>
            <p:cNvPr id="25" name="Tekstvak 8"/>
            <p:cNvSpPr txBox="1">
              <a:spLocks noChangeArrowheads="1"/>
            </p:cNvSpPr>
            <p:nvPr/>
          </p:nvSpPr>
          <p:spPr bwMode="auto">
            <a:xfrm>
              <a:off x="6871077" y="3821813"/>
              <a:ext cx="748923" cy="36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i="1" dirty="0" err="1"/>
                <a:t>string</a:t>
              </a:r>
              <a:endParaRPr lang="en-US" i="1" dirty="0"/>
            </a:p>
          </p:txBody>
        </p:sp>
        <p:sp>
          <p:nvSpPr>
            <p:cNvPr id="26" name="Ovaal 9"/>
            <p:cNvSpPr/>
            <p:nvPr/>
          </p:nvSpPr>
          <p:spPr bwMode="auto">
            <a:xfrm>
              <a:off x="5029200" y="4267200"/>
              <a:ext cx="22098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/>
                <a:t>pronoun</a:t>
              </a:r>
              <a:endParaRPr lang="en-US" dirty="0"/>
            </a:p>
          </p:txBody>
        </p:sp>
        <p:cxnSp>
          <p:nvCxnSpPr>
            <p:cNvPr id="27" name="Rechte verbindingslijn 13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 rot="5400000">
              <a:off x="5905572" y="4038671"/>
              <a:ext cx="45705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Rechte verbindingslijn 13"/>
            <p:cNvCxnSpPr>
              <a:cxnSpLocks noChangeShapeType="1"/>
              <a:stCxn id="24" idx="4"/>
            </p:cNvCxnSpPr>
            <p:nvPr/>
          </p:nvCxnSpPr>
          <p:spPr bwMode="auto">
            <a:xfrm rot="5400000">
              <a:off x="5543622" y="3524323"/>
              <a:ext cx="304659" cy="87629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Rechte verbindingslijn 13"/>
            <p:cNvCxnSpPr>
              <a:cxnSpLocks noChangeShapeType="1"/>
              <a:stCxn id="24" idx="4"/>
            </p:cNvCxnSpPr>
            <p:nvPr/>
          </p:nvCxnSpPr>
          <p:spPr bwMode="auto">
            <a:xfrm rot="16200000" flipH="1">
              <a:off x="6419922" y="3524321"/>
              <a:ext cx="304659" cy="87630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ep 31"/>
          <p:cNvGrpSpPr/>
          <p:nvPr/>
        </p:nvGrpSpPr>
        <p:grpSpPr>
          <a:xfrm>
            <a:off x="5791200" y="4191000"/>
            <a:ext cx="2209800" cy="1371600"/>
            <a:chOff x="5029200" y="5181600"/>
            <a:chExt cx="2209800" cy="1371600"/>
          </a:xfrm>
        </p:grpSpPr>
        <p:sp>
          <p:nvSpPr>
            <p:cNvPr id="31" name="Ovaal 18"/>
            <p:cNvSpPr/>
            <p:nvPr/>
          </p:nvSpPr>
          <p:spPr bwMode="auto">
            <a:xfrm>
              <a:off x="5029200" y="5638800"/>
              <a:ext cx="2209800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smtClean="0"/>
                <a:t>personal</a:t>
              </a:r>
            </a:p>
            <a:p>
              <a:pPr algn="ctr">
                <a:defRPr/>
              </a:pPr>
              <a:r>
                <a:rPr lang="en-US" dirty="0" smtClean="0"/>
                <a:t>pronoun</a:t>
              </a:r>
              <a:endParaRPr lang="en-US" dirty="0"/>
            </a:p>
          </p:txBody>
        </p:sp>
        <p:cxnSp>
          <p:nvCxnSpPr>
            <p:cNvPr id="32" name="Rechte verbindingslijn 20"/>
            <p:cNvCxnSpPr>
              <a:stCxn id="26" idx="4"/>
              <a:endCxn id="31" idx="0"/>
            </p:cNvCxnSpPr>
            <p:nvPr/>
          </p:nvCxnSpPr>
          <p:spPr bwMode="auto">
            <a:xfrm rot="5400000">
              <a:off x="5905500" y="5410200"/>
              <a:ext cx="45720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Rechte verbindingslijn 13"/>
            <p:cNvCxnSpPr>
              <a:cxnSpLocks noChangeShapeType="1"/>
            </p:cNvCxnSpPr>
            <p:nvPr/>
          </p:nvCxnSpPr>
          <p:spPr bwMode="auto">
            <a:xfrm rot="5400000">
              <a:off x="5543620" y="4895781"/>
              <a:ext cx="304659" cy="87629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Rechte verbindingslijn 13"/>
            <p:cNvCxnSpPr>
              <a:cxnSpLocks noChangeShapeType="1"/>
            </p:cNvCxnSpPr>
            <p:nvPr/>
          </p:nvCxnSpPr>
          <p:spPr bwMode="auto">
            <a:xfrm rot="16200000" flipH="1">
              <a:off x="6419920" y="4895779"/>
              <a:ext cx="304659" cy="87630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ISOcat</a:t>
            </a:r>
            <a:r>
              <a:rPr lang="en-US" sz="3600" dirty="0" smtClean="0"/>
              <a:t>: </a:t>
            </a:r>
            <a:r>
              <a:rPr lang="en-US" sz="3600" dirty="0" smtClean="0"/>
              <a:t>a Data Category Registry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You can:</a:t>
            </a:r>
          </a:p>
          <a:p>
            <a:pPr lvl="1"/>
            <a:r>
              <a:rPr lang="en-US" sz="1800" dirty="0" smtClean="0"/>
              <a:t>Find Data Categories relevant for your resources and embed references to them so the semantics of (parts of) your resources are made explicit</a:t>
            </a:r>
          </a:p>
          <a:p>
            <a:pPr lvl="2"/>
            <a:r>
              <a:rPr lang="en-US" sz="1400" dirty="0" smtClean="0"/>
              <a:t>This can be supported by tools you use, e.g., ELAN, LEXUS and the CMDI Component Editor directly interact with </a:t>
            </a:r>
            <a:r>
              <a:rPr lang="en-US" sz="1400" dirty="0" err="1" smtClean="0"/>
              <a:t>ISOcat</a:t>
            </a:r>
            <a:endParaRPr lang="en-US" sz="1400" dirty="0" smtClean="0"/>
          </a:p>
          <a:p>
            <a:pPr lvl="1"/>
            <a:r>
              <a:rPr lang="en-US" sz="1800" dirty="0" smtClean="0"/>
              <a:t>Interact with Data Category owners to improve (the coverage of) their Data Categories</a:t>
            </a:r>
          </a:p>
          <a:p>
            <a:pPr lvl="1"/>
            <a:r>
              <a:rPr lang="en-US" sz="1800" dirty="0" smtClean="0"/>
              <a:t>Create (together with others) new Data Categories and/or selections needed for your resources and share those</a:t>
            </a:r>
          </a:p>
          <a:p>
            <a:pPr lvl="1"/>
            <a:r>
              <a:rPr lang="en-US" sz="1800" dirty="0" smtClean="0"/>
              <a:t>Submit (your) Data Categories for standardization</a:t>
            </a:r>
          </a:p>
          <a:p>
            <a:pPr lvl="2"/>
            <a:r>
              <a:rPr lang="en-US" sz="1400" dirty="0" err="1" smtClean="0"/>
              <a:t>ISOcat</a:t>
            </a:r>
            <a:r>
              <a:rPr lang="en-US" sz="1400" dirty="0" smtClean="0"/>
              <a:t> is the DCR for ISO TC 37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Free of charge</a:t>
            </a:r>
          </a:p>
          <a:p>
            <a:pPr lvl="1"/>
            <a:r>
              <a:rPr lang="en-US" sz="1800" dirty="0" smtClean="0"/>
              <a:t>Grass roots approach</a:t>
            </a:r>
            <a:endParaRPr lang="en-US" sz="1800" dirty="0"/>
          </a:p>
          <a:p>
            <a:pPr marL="457200" lvl="1" indent="0" algn="ctr">
              <a:buNone/>
            </a:pPr>
            <a:r>
              <a:rPr lang="en-US" sz="1800" dirty="0" smtClean="0">
                <a:hlinkClick r:id="rId2"/>
              </a:rPr>
              <a:t>www.isocat.org</a:t>
            </a:r>
            <a:r>
              <a:rPr lang="en-US" sz="1800" dirty="0" smtClean="0"/>
              <a:t>   </a:t>
            </a:r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7 -9 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Linked Data in Linguistics - DGfS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CBEF-F770-4128-B54E-AD4FF7B1D7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hthoek 5"/>
          <p:cNvSpPr>
            <a:spLocks noChangeArrowheads="1"/>
          </p:cNvSpPr>
          <p:nvPr/>
        </p:nvSpPr>
        <p:spPr bwMode="auto">
          <a:xfrm>
            <a:off x="5267325" y="2145268"/>
            <a:ext cx="1371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Lexicon</a:t>
            </a:r>
          </a:p>
        </p:txBody>
      </p:sp>
      <p:sp>
        <p:nvSpPr>
          <p:cNvPr id="9" name="Rechthoek 6"/>
          <p:cNvSpPr>
            <a:spLocks noChangeArrowheads="1"/>
          </p:cNvSpPr>
          <p:nvPr/>
        </p:nvSpPr>
        <p:spPr bwMode="auto">
          <a:xfrm>
            <a:off x="5267325" y="3347006"/>
            <a:ext cx="1371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Lexical Entry</a:t>
            </a:r>
          </a:p>
        </p:txBody>
      </p:sp>
      <p:sp>
        <p:nvSpPr>
          <p:cNvPr id="10" name="Rechthoek 7"/>
          <p:cNvSpPr>
            <a:spLocks noChangeArrowheads="1"/>
          </p:cNvSpPr>
          <p:nvPr/>
        </p:nvSpPr>
        <p:spPr bwMode="auto">
          <a:xfrm>
            <a:off x="4419600" y="4718606"/>
            <a:ext cx="1371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i="1"/>
              <a:t>Form</a:t>
            </a:r>
          </a:p>
        </p:txBody>
      </p:sp>
      <p:sp>
        <p:nvSpPr>
          <p:cNvPr id="11" name="Rechthoek 8"/>
          <p:cNvSpPr>
            <a:spLocks noChangeArrowheads="1"/>
          </p:cNvSpPr>
          <p:nvPr/>
        </p:nvSpPr>
        <p:spPr bwMode="auto">
          <a:xfrm>
            <a:off x="6096000" y="4718606"/>
            <a:ext cx="13716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Sense</a:t>
            </a:r>
          </a:p>
        </p:txBody>
      </p:sp>
      <p:cxnSp>
        <p:nvCxnSpPr>
          <p:cNvPr id="12" name="Rechte verbindingslijn 10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5953125" y="2831068"/>
            <a:ext cx="0" cy="515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Vorm 65"/>
          <p:cNvCxnSpPr>
            <a:cxnSpLocks noChangeShapeType="1"/>
            <a:stCxn id="11" idx="2"/>
            <a:endCxn id="11" idx="3"/>
          </p:cNvCxnSpPr>
          <p:nvPr/>
        </p:nvCxnSpPr>
        <p:spPr bwMode="auto">
          <a:xfrm rot="5400000" flipH="1" flipV="1">
            <a:off x="6953250" y="4890056"/>
            <a:ext cx="342900" cy="685800"/>
          </a:xfrm>
          <a:prstGeom prst="bentConnector4">
            <a:avLst>
              <a:gd name="adj1" fmla="val -112500"/>
              <a:gd name="adj2" fmla="val 13333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Gebogen verbindingslijn 68"/>
          <p:cNvCxnSpPr>
            <a:cxnSpLocks noChangeShapeType="1"/>
            <a:stCxn id="9" idx="2"/>
            <a:endCxn id="10" idx="0"/>
          </p:cNvCxnSpPr>
          <p:nvPr/>
        </p:nvCxnSpPr>
        <p:spPr bwMode="auto">
          <a:xfrm rot="5400000">
            <a:off x="5186363" y="3951843"/>
            <a:ext cx="685800" cy="8477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Gebogen verbindingslijn 70"/>
          <p:cNvCxnSpPr>
            <a:cxnSpLocks noChangeShapeType="1"/>
            <a:stCxn id="9" idx="2"/>
            <a:endCxn id="11" idx="0"/>
          </p:cNvCxnSpPr>
          <p:nvPr/>
        </p:nvCxnSpPr>
        <p:spPr bwMode="auto">
          <a:xfrm rot="16200000" flipH="1">
            <a:off x="6024563" y="3961368"/>
            <a:ext cx="685800" cy="8286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kstvak 84"/>
          <p:cNvSpPr txBox="1">
            <a:spLocks noChangeArrowheads="1"/>
          </p:cNvSpPr>
          <p:nvPr/>
        </p:nvSpPr>
        <p:spPr bwMode="auto">
          <a:xfrm>
            <a:off x="6781800" y="5556806"/>
            <a:ext cx="374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000"/>
              <a:t>0..*</a:t>
            </a:r>
          </a:p>
        </p:txBody>
      </p:sp>
      <p:sp>
        <p:nvSpPr>
          <p:cNvPr id="17" name="Tekstvak 85"/>
          <p:cNvSpPr txBox="1">
            <a:spLocks noChangeArrowheads="1"/>
          </p:cNvSpPr>
          <p:nvPr/>
        </p:nvSpPr>
        <p:spPr bwMode="auto">
          <a:xfrm>
            <a:off x="6781800" y="4472543"/>
            <a:ext cx="374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000"/>
              <a:t>0..*</a:t>
            </a:r>
          </a:p>
        </p:txBody>
      </p:sp>
      <p:sp>
        <p:nvSpPr>
          <p:cNvPr id="18" name="Tekstvak 86"/>
          <p:cNvSpPr txBox="1">
            <a:spLocks noChangeArrowheads="1"/>
          </p:cNvSpPr>
          <p:nvPr/>
        </p:nvSpPr>
        <p:spPr bwMode="auto">
          <a:xfrm>
            <a:off x="4724400" y="4472543"/>
            <a:ext cx="374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000"/>
              <a:t>1..*</a:t>
            </a:r>
          </a:p>
        </p:txBody>
      </p:sp>
      <p:sp>
        <p:nvSpPr>
          <p:cNvPr id="19" name="Tekstvak 87"/>
          <p:cNvSpPr txBox="1">
            <a:spLocks noChangeArrowheads="1"/>
          </p:cNvSpPr>
          <p:nvPr/>
        </p:nvSpPr>
        <p:spPr bwMode="auto">
          <a:xfrm>
            <a:off x="5578475" y="3118406"/>
            <a:ext cx="374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000"/>
              <a:t>1..*</a:t>
            </a:r>
          </a:p>
        </p:txBody>
      </p:sp>
      <p:grpSp>
        <p:nvGrpSpPr>
          <p:cNvPr id="20" name="Group 41"/>
          <p:cNvGrpSpPr>
            <a:grpSpLocks/>
          </p:cNvGrpSpPr>
          <p:nvPr/>
        </p:nvGrpSpPr>
        <p:grpSpPr bwMode="auto">
          <a:xfrm>
            <a:off x="254002" y="3521631"/>
            <a:ext cx="8737602" cy="2814637"/>
            <a:chOff x="160" y="2163"/>
            <a:chExt cx="5504" cy="1773"/>
          </a:xfrm>
        </p:grpSpPr>
        <p:sp>
          <p:nvSpPr>
            <p:cNvPr id="21" name="Ovaal 91"/>
            <p:cNvSpPr>
              <a:spLocks noChangeArrowheads="1"/>
            </p:cNvSpPr>
            <p:nvPr/>
          </p:nvSpPr>
          <p:spPr bwMode="auto">
            <a:xfrm>
              <a:off x="4614" y="2197"/>
              <a:ext cx="144" cy="144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2" name="Tekstvak 92"/>
            <p:cNvSpPr txBox="1">
              <a:spLocks noChangeArrowheads="1"/>
            </p:cNvSpPr>
            <p:nvPr/>
          </p:nvSpPr>
          <p:spPr bwMode="auto">
            <a:xfrm>
              <a:off x="4758" y="2163"/>
              <a:ext cx="9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/>
                <a:t>partOfSpeech</a:t>
              </a:r>
            </a:p>
          </p:txBody>
        </p:sp>
        <p:cxnSp>
          <p:nvCxnSpPr>
            <p:cNvPr id="23" name="Rechte verbindingslijn 94"/>
            <p:cNvCxnSpPr>
              <a:cxnSpLocks noChangeShapeType="1"/>
            </p:cNvCxnSpPr>
            <p:nvPr/>
          </p:nvCxnSpPr>
          <p:spPr bwMode="auto">
            <a:xfrm rot="10800000" flipV="1">
              <a:off x="4182" y="2263"/>
              <a:ext cx="426" cy="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" name="Ovaal 95"/>
            <p:cNvSpPr>
              <a:spLocks noChangeArrowheads="1"/>
            </p:cNvSpPr>
            <p:nvPr/>
          </p:nvSpPr>
          <p:spPr bwMode="auto">
            <a:xfrm>
              <a:off x="1385" y="2619"/>
              <a:ext cx="144" cy="1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5" name="Tekstvak 96"/>
            <p:cNvSpPr txBox="1">
              <a:spLocks noChangeArrowheads="1"/>
            </p:cNvSpPr>
            <p:nvPr/>
          </p:nvSpPr>
          <p:spPr bwMode="auto">
            <a:xfrm>
              <a:off x="565" y="2571"/>
              <a:ext cx="7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/>
                <a:t>writtenForm</a:t>
              </a:r>
            </a:p>
          </p:txBody>
        </p:sp>
        <p:cxnSp>
          <p:nvCxnSpPr>
            <p:cNvPr id="26" name="Rechte verbindingslijn 98"/>
            <p:cNvCxnSpPr>
              <a:cxnSpLocks noChangeShapeType="1"/>
              <a:stCxn id="24" idx="6"/>
              <a:endCxn id="38" idx="1"/>
            </p:cNvCxnSpPr>
            <p:nvPr/>
          </p:nvCxnSpPr>
          <p:spPr bwMode="auto">
            <a:xfrm>
              <a:off x="1529" y="2691"/>
              <a:ext cx="9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" name="Ovaal 100"/>
            <p:cNvSpPr>
              <a:spLocks noChangeArrowheads="1"/>
            </p:cNvSpPr>
            <p:nvPr/>
          </p:nvSpPr>
          <p:spPr bwMode="auto">
            <a:xfrm>
              <a:off x="1344" y="3291"/>
              <a:ext cx="144" cy="1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28" name="Tekstvak 101"/>
            <p:cNvSpPr txBox="1">
              <a:spLocks noChangeArrowheads="1"/>
            </p:cNvSpPr>
            <p:nvPr/>
          </p:nvSpPr>
          <p:spPr bwMode="auto">
            <a:xfrm>
              <a:off x="524" y="3243"/>
              <a:ext cx="7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/>
                <a:t>writtenForm</a:t>
              </a:r>
            </a:p>
          </p:txBody>
        </p:sp>
        <p:sp>
          <p:nvSpPr>
            <p:cNvPr id="29" name="Ovaal 102"/>
            <p:cNvSpPr>
              <a:spLocks noChangeArrowheads="1"/>
            </p:cNvSpPr>
            <p:nvPr/>
          </p:nvSpPr>
          <p:spPr bwMode="auto">
            <a:xfrm>
              <a:off x="1344" y="3531"/>
              <a:ext cx="144" cy="144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0" name="Tekstvak 103"/>
            <p:cNvSpPr txBox="1">
              <a:spLocks noChangeArrowheads="1"/>
            </p:cNvSpPr>
            <p:nvPr/>
          </p:nvSpPr>
          <p:spPr bwMode="auto">
            <a:xfrm>
              <a:off x="160" y="3483"/>
              <a:ext cx="115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 dirty="0" err="1" smtClean="0"/>
                <a:t>grammaticalGender</a:t>
              </a:r>
              <a:endParaRPr lang="en-GB" sz="1600" dirty="0"/>
            </a:p>
          </p:txBody>
        </p:sp>
        <p:sp>
          <p:nvSpPr>
            <p:cNvPr id="31" name="Ovaal 108"/>
            <p:cNvSpPr>
              <a:spLocks noChangeArrowheads="1"/>
            </p:cNvSpPr>
            <p:nvPr/>
          </p:nvSpPr>
          <p:spPr bwMode="auto">
            <a:xfrm>
              <a:off x="1344" y="3771"/>
              <a:ext cx="144" cy="14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32" name="Tekstvak 109"/>
            <p:cNvSpPr txBox="1">
              <a:spLocks noChangeArrowheads="1"/>
            </p:cNvSpPr>
            <p:nvPr/>
          </p:nvSpPr>
          <p:spPr bwMode="auto">
            <a:xfrm>
              <a:off x="562" y="3723"/>
              <a:ext cx="7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/>
                <a:t>lexicalType</a:t>
              </a:r>
            </a:p>
          </p:txBody>
        </p:sp>
        <p:cxnSp>
          <p:nvCxnSpPr>
            <p:cNvPr id="33" name="Rechte verbindingslijn 111"/>
            <p:cNvCxnSpPr>
              <a:cxnSpLocks noChangeShapeType="1"/>
              <a:stCxn id="27" idx="6"/>
            </p:cNvCxnSpPr>
            <p:nvPr/>
          </p:nvCxnSpPr>
          <p:spPr bwMode="auto">
            <a:xfrm>
              <a:off x="1488" y="3363"/>
              <a:ext cx="144" cy="1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Rechte verbindingslijn 113"/>
            <p:cNvCxnSpPr>
              <a:cxnSpLocks noChangeShapeType="1"/>
              <a:stCxn id="29" idx="6"/>
            </p:cNvCxnSpPr>
            <p:nvPr/>
          </p:nvCxnSpPr>
          <p:spPr bwMode="auto">
            <a:xfrm flipV="1">
              <a:off x="1488" y="3555"/>
              <a:ext cx="144" cy="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" name="Rechte verbindingslijn 115"/>
            <p:cNvCxnSpPr>
              <a:cxnSpLocks noChangeShapeType="1"/>
              <a:stCxn id="31" idx="6"/>
              <a:endCxn id="37" idx="1"/>
            </p:cNvCxnSpPr>
            <p:nvPr/>
          </p:nvCxnSpPr>
          <p:spPr bwMode="auto">
            <a:xfrm flipV="1">
              <a:off x="1488" y="3555"/>
              <a:ext cx="144" cy="2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2579688" y="4016931"/>
            <a:ext cx="1839912" cy="2057400"/>
            <a:chOff x="1625" y="2475"/>
            <a:chExt cx="1159" cy="1296"/>
          </a:xfrm>
        </p:grpSpPr>
        <p:sp>
          <p:nvSpPr>
            <p:cNvPr id="37" name="Rechthoek 79"/>
            <p:cNvSpPr>
              <a:spLocks noChangeArrowheads="1"/>
            </p:cNvSpPr>
            <p:nvPr/>
          </p:nvSpPr>
          <p:spPr bwMode="auto">
            <a:xfrm>
              <a:off x="1632" y="3339"/>
              <a:ext cx="864" cy="4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Word Form</a:t>
              </a:r>
            </a:p>
          </p:txBody>
        </p:sp>
        <p:sp>
          <p:nvSpPr>
            <p:cNvPr id="38" name="Rechthoek 80"/>
            <p:cNvSpPr>
              <a:spLocks noChangeArrowheads="1"/>
            </p:cNvSpPr>
            <p:nvPr/>
          </p:nvSpPr>
          <p:spPr bwMode="auto">
            <a:xfrm>
              <a:off x="1625" y="2475"/>
              <a:ext cx="864" cy="4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Lemma</a:t>
              </a:r>
            </a:p>
          </p:txBody>
        </p:sp>
        <p:cxnSp>
          <p:nvCxnSpPr>
            <p:cNvPr id="39" name="AutoShape 38"/>
            <p:cNvCxnSpPr>
              <a:cxnSpLocks noChangeShapeType="1"/>
              <a:stCxn id="38" idx="3"/>
              <a:endCxn id="10" idx="1"/>
            </p:cNvCxnSpPr>
            <p:nvPr/>
          </p:nvCxnSpPr>
          <p:spPr bwMode="auto">
            <a:xfrm>
              <a:off x="2489" y="2691"/>
              <a:ext cx="295" cy="4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40" name="AutoShape 39"/>
            <p:cNvCxnSpPr>
              <a:cxnSpLocks noChangeShapeType="1"/>
              <a:stCxn id="37" idx="3"/>
              <a:endCxn id="10" idx="1"/>
            </p:cNvCxnSpPr>
            <p:nvPr/>
          </p:nvCxnSpPr>
          <p:spPr bwMode="auto">
            <a:xfrm flipV="1">
              <a:off x="2496" y="3181"/>
              <a:ext cx="288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40973"/>
              </p:ext>
            </p:extLst>
          </p:nvPr>
        </p:nvGraphicFramePr>
        <p:xfrm>
          <a:off x="381000" y="2145268"/>
          <a:ext cx="3886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245533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genders</a:t>
                      </a:r>
                      <a:endParaRPr lang="en-US" dirty="0"/>
                    </a:p>
                  </a:txBody>
                  <a:tcPr/>
                </a:tc>
              </a:tr>
              <a:tr h="2455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5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3429000" y="1611868"/>
            <a:ext cx="2351386" cy="533400"/>
            <a:chOff x="3429000" y="1219200"/>
            <a:chExt cx="2351386" cy="533400"/>
          </a:xfrm>
        </p:grpSpPr>
        <p:sp>
          <p:nvSpPr>
            <p:cNvPr id="43" name="Ovaal 102"/>
            <p:cNvSpPr>
              <a:spLocks noChangeArrowheads="1"/>
            </p:cNvSpPr>
            <p:nvPr/>
          </p:nvSpPr>
          <p:spPr bwMode="auto">
            <a:xfrm>
              <a:off x="3429000" y="12954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cxnSp>
          <p:nvCxnSpPr>
            <p:cNvPr id="44" name="Rechte verbindingslijn 113"/>
            <p:cNvCxnSpPr>
              <a:cxnSpLocks noChangeShapeType="1"/>
              <a:stCxn id="43" idx="4"/>
            </p:cNvCxnSpPr>
            <p:nvPr/>
          </p:nvCxnSpPr>
          <p:spPr bwMode="auto">
            <a:xfrm rot="5400000">
              <a:off x="3409950" y="1619250"/>
              <a:ext cx="228600" cy="381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" name="TextBox 44"/>
            <p:cNvSpPr txBox="1"/>
            <p:nvPr/>
          </p:nvSpPr>
          <p:spPr>
            <a:xfrm>
              <a:off x="3733800" y="1219200"/>
              <a:ext cx="2046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grammaticalGender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47187" y="1611868"/>
            <a:ext cx="1443613" cy="533400"/>
            <a:chOff x="1147187" y="1219200"/>
            <a:chExt cx="1443613" cy="533400"/>
          </a:xfrm>
        </p:grpSpPr>
        <p:sp>
          <p:nvSpPr>
            <p:cNvPr id="47" name="Ovaal 102"/>
            <p:cNvSpPr>
              <a:spLocks noChangeArrowheads="1"/>
            </p:cNvSpPr>
            <p:nvPr/>
          </p:nvSpPr>
          <p:spPr bwMode="auto">
            <a:xfrm>
              <a:off x="2362200" y="12954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cxnSp>
          <p:nvCxnSpPr>
            <p:cNvPr id="48" name="Rechte verbindingslijn 113"/>
            <p:cNvCxnSpPr>
              <a:cxnSpLocks noChangeShapeType="1"/>
              <a:stCxn id="47" idx="4"/>
            </p:cNvCxnSpPr>
            <p:nvPr/>
          </p:nvCxnSpPr>
          <p:spPr bwMode="auto">
            <a:xfrm rot="5400000">
              <a:off x="2343150" y="1619250"/>
              <a:ext cx="228600" cy="381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" name="TextBox 48"/>
            <p:cNvSpPr txBox="1"/>
            <p:nvPr/>
          </p:nvSpPr>
          <p:spPr>
            <a:xfrm>
              <a:off x="1147187" y="1219200"/>
              <a:ext cx="1215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wordOrder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400800" y="6183868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(schema for a) lexicon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1000" y="3288268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(schema for a) typological database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 rot="17325769">
            <a:off x="1017644" y="3400870"/>
            <a:ext cx="3786207" cy="8382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Shared semantics!</a:t>
            </a:r>
            <a:endParaRPr lang="en-US" b="1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usage of data categories?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42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</p:bldLst>
  </p:timing>
</p:sld>
</file>

<file path=ppt/theme/theme1.xml><?xml version="1.0" encoding="utf-8"?>
<a:theme xmlns:a="http://schemas.openxmlformats.org/drawingml/2006/main" name="ISOc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ISOcat</Template>
  <TotalTime>3471</TotalTime>
  <Words>1664</Words>
  <Application>Microsoft Office PowerPoint</Application>
  <PresentationFormat>On-screen Show (4:3)</PresentationFormat>
  <Paragraphs>314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ISOcat</vt:lpstr>
      <vt:lpstr>Linking to Linguistic Data Categories in ISOcat</vt:lpstr>
      <vt:lpstr>Outline</vt:lpstr>
      <vt:lpstr>ISOcat: a Data Category Registry</vt:lpstr>
      <vt:lpstr>Data Category example</vt:lpstr>
      <vt:lpstr>Data Category types</vt:lpstr>
      <vt:lpstr>Data Category types</vt:lpstr>
      <vt:lpstr>Data Category relationships</vt:lpstr>
      <vt:lpstr>ISOcat: a Data Category Registry</vt:lpstr>
      <vt:lpstr>The usage of data categories?</vt:lpstr>
      <vt:lpstr>Referencing Data Categories</vt:lpstr>
      <vt:lpstr>XML – DC Reference vocabulary</vt:lpstr>
      <vt:lpstr>LMF Example</vt:lpstr>
      <vt:lpstr>RDF – DC annotation property</vt:lpstr>
      <vt:lpstr>RDF – directly use Data Category PIDs</vt:lpstr>
      <vt:lpstr>Data Category Relations</vt:lpstr>
      <vt:lpstr>RELcat a Relation Registry</vt:lpstr>
      <vt:lpstr>Relation type taxonomy</vt:lpstr>
      <vt:lpstr>Relation set</vt:lpstr>
      <vt:lpstr>Extension</vt:lpstr>
      <vt:lpstr>Normalized query</vt:lpstr>
      <vt:lpstr>Semantic network</vt:lpstr>
      <vt:lpstr>Status</vt:lpstr>
      <vt:lpstr>PowerPoint Presentation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ISOcat within CMDI</dc:title>
  <dc:creator>Menzo Windhouwer</dc:creator>
  <cp:lastModifiedBy>Menzo Windhouwer</cp:lastModifiedBy>
  <cp:revision>141</cp:revision>
  <dcterms:created xsi:type="dcterms:W3CDTF">2010-05-20T13:02:02Z</dcterms:created>
  <dcterms:modified xsi:type="dcterms:W3CDTF">2012-03-08T11:48:44Z</dcterms:modified>
</cp:coreProperties>
</file>