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59" r:id="rId5"/>
    <p:sldId id="261" r:id="rId6"/>
    <p:sldId id="266" r:id="rId7"/>
    <p:sldId id="262" r:id="rId8"/>
    <p:sldId id="265" r:id="rId9"/>
    <p:sldId id="264" r:id="rId10"/>
    <p:sldId id="268" r:id="rId11"/>
    <p:sldId id="267" r:id="rId12"/>
    <p:sldId id="269" r:id="rId13"/>
    <p:sldId id="273" r:id="rId14"/>
    <p:sldId id="286" r:id="rId15"/>
    <p:sldId id="272" r:id="rId16"/>
    <p:sldId id="274" r:id="rId17"/>
    <p:sldId id="280" r:id="rId18"/>
    <p:sldId id="275" r:id="rId19"/>
    <p:sldId id="276" r:id="rId20"/>
    <p:sldId id="278" r:id="rId21"/>
    <p:sldId id="279" r:id="rId22"/>
    <p:sldId id="281" r:id="rId23"/>
    <p:sldId id="282" r:id="rId24"/>
    <p:sldId id="287" r:id="rId25"/>
    <p:sldId id="277" r:id="rId26"/>
    <p:sldId id="283" r:id="rId27"/>
    <p:sldId id="284" r:id="rId28"/>
    <p:sldId id="257" r:id="rId29"/>
    <p:sldId id="285" r:id="rId30"/>
    <p:sldId id="271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515" autoAdjust="0"/>
  </p:normalViewPr>
  <p:slideViewPr>
    <p:cSldViewPr>
      <p:cViewPr>
        <p:scale>
          <a:sx n="66" d="100"/>
          <a:sy n="66" d="100"/>
        </p:scale>
        <p:origin x="-1934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63DD0-D06F-4FC5-AEEE-3886322BB3E7}" type="datetimeFigureOut">
              <a:rPr lang="es-ES" smtClean="0"/>
              <a:pPr/>
              <a:t>30/11/2015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5C2AF-E922-49EB-BA82-5B9EA37B3E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IATE project was launched in 1999 with the objective of providing a web-based infrastructure for all EU terminology resources, enhancing the availability and </a:t>
            </a:r>
            <a:r>
              <a:rPr lang="en-US" sz="1200" b="0" i="0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standardisation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information.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IATE incorporates all of the existing terminology databases of the EU’s translation services into a single new, highly interactive and accessible </a:t>
            </a:r>
            <a:r>
              <a:rPr lang="en-US" sz="1200" b="0" i="0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interinstitutional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database. The following legacy databases have been imported into IATE, which now contains approximately 1.4 million multilingual entries:</a:t>
            </a:r>
          </a:p>
          <a:p>
            <a:r>
              <a:rPr lang="en-US" sz="1200" b="0" i="0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Eurodicautom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(Commission),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 (Council),</a:t>
            </a:r>
          </a:p>
          <a:p>
            <a:r>
              <a:rPr lang="en-US" sz="1200" b="0" i="0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Euterpe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(EP),</a:t>
            </a:r>
          </a:p>
          <a:p>
            <a:r>
              <a:rPr lang="en-US" sz="1200" b="0" i="0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Euroterms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(Translation Centre),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CDCTERM (Court of Auditors),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C2AF-E922-49EB-BA82-5B9EA37B3E2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ISO 25964 "Thesauri and interoperability with other vocabularies"</a:t>
            </a:r>
            <a:endParaRPr lang="es-ES" smtClean="0"/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C2AF-E922-49EB-BA82-5B9EA37B3E2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C2AF-E922-49EB-BA82-5B9EA37B3E2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knowledge is constructed on the basis of what is already understood and believed.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C2AF-E922-49EB-BA82-5B9EA37B3E2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We take a minimal-risk approach. We do not interpret the contents (but really minimally)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C2AF-E922-49EB-BA82-5B9EA37B3E2D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We take a minimal-risk approach. We do not interpret the contents (but really minimally)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C2AF-E922-49EB-BA82-5B9EA37B3E2D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Five hundred copyright-related</a:t>
            </a:r>
            <a:r>
              <a:rPr lang="es-ES" baseline="0" smtClean="0"/>
              <a:t> concepts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C2AF-E922-49EB-BA82-5B9EA37B3E2D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504-64A4-4573-BFBD-1B0DFF1348E0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4A2-EF30-4855-BD16-C0F99F809054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5239-40BB-463F-AF10-0160EAA745F3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A46F-B708-491A-94B6-920FAE839E53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FD2A-D020-4DB6-BB0C-387912ED39D2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308-AB36-4621-AE68-C6BF33221397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D83-7CAE-4F61-A637-F04CF7397E5F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E34E-FC7E-4AAF-B359-B139D7666EB2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5A-B13C-4077-A7ED-65DD8DA70A12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934B-1C0E-40A6-8F54-52798E097BD0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B4A-8970-4AA5-B971-AA7A9023AB15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F510-EEB4-4784-9B46-618197360C9B}" type="datetime1">
              <a:rPr lang="es-ES" smtClean="0"/>
              <a:pPr/>
              <a:t>30/11/2015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" TargetMode="External"/><Relationship Id="rId2" Type="http://schemas.openxmlformats.org/officeDocument/2006/relationships/hyperlink" Target="http://en.wikipedia.org/wiki/TRIPS_Agreeme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err="1" smtClean="0"/>
              <a:t>Term</a:t>
            </a:r>
            <a:r>
              <a:rPr lang="es-ES" smtClean="0"/>
              <a:t> </a:t>
            </a:r>
            <a:r>
              <a:rPr lang="es-ES" err="1" smtClean="0"/>
              <a:t>bank</a:t>
            </a:r>
            <a:r>
              <a:rPr lang="es-ES" smtClean="0"/>
              <a:t> of copyright-</a:t>
            </a:r>
            <a:r>
              <a:rPr lang="es-ES" err="1" smtClean="0"/>
              <a:t>related</a:t>
            </a:r>
            <a:r>
              <a:rPr lang="es-ES" smtClean="0"/>
              <a:t> </a:t>
            </a:r>
            <a:r>
              <a:rPr lang="es-ES" err="1" smtClean="0"/>
              <a:t>concepts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smtClean="0">
                <a:solidFill>
                  <a:srgbClr val="C00000"/>
                </a:solidFill>
              </a:rPr>
              <a:t>JURIX 2015, the 28th International Conference on Legal Knowledge and Information System</a:t>
            </a:r>
            <a:endParaRPr lang="es-ES" sz="1600" smtClean="0">
              <a:solidFill>
                <a:srgbClr val="C00000"/>
              </a:solidFill>
            </a:endParaRPr>
          </a:p>
          <a:p>
            <a:r>
              <a:rPr lang="es-E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Víctor RODRIGUEZ-DONCEL, Cristiana SANTOS, </a:t>
            </a:r>
            <a:r>
              <a:rPr lang="es-ES" sz="16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Pompeu</a:t>
            </a:r>
            <a:r>
              <a:rPr lang="es-E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CASANOVAS,</a:t>
            </a:r>
          </a:p>
          <a:p>
            <a:r>
              <a:rPr lang="es-E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Asunción GÓMEZ-PÉREZ, Jorge GRACIA</a:t>
            </a:r>
          </a:p>
          <a:p>
            <a:r>
              <a:rPr lang="es-ES" sz="16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December</a:t>
            </a:r>
            <a:r>
              <a:rPr lang="es-E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2015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Some disparate sources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2807383" cy="45502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357826"/>
            <a:ext cx="928694" cy="3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214282" y="1428736"/>
            <a:ext cx="130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smtClean="0"/>
              <a:t>265 legal terms</a:t>
            </a:r>
            <a:endParaRPr lang="es-ES" sz="140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1857364"/>
            <a:ext cx="4500594" cy="461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7500958" y="164305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Multilingual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00958" y="2500306"/>
            <a:ext cx="2285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smtClean="0">
                <a:solidFill>
                  <a:srgbClr val="C00000"/>
                </a:solidFill>
              </a:rPr>
              <a:t>Source of:</a:t>
            </a:r>
          </a:p>
          <a:p>
            <a:r>
              <a:rPr lang="es-ES" smtClean="0">
                <a:solidFill>
                  <a:srgbClr val="C00000"/>
                </a:solidFill>
              </a:rPr>
              <a:t>Concepts</a:t>
            </a:r>
          </a:p>
          <a:p>
            <a:r>
              <a:rPr lang="es-ES" smtClean="0">
                <a:solidFill>
                  <a:srgbClr val="C00000"/>
                </a:solidFill>
              </a:rPr>
              <a:t>Lexicalizations</a:t>
            </a:r>
          </a:p>
          <a:p>
            <a:r>
              <a:rPr lang="es-ES" smtClean="0">
                <a:solidFill>
                  <a:srgbClr val="C00000"/>
                </a:solidFill>
              </a:rPr>
              <a:t>Definitions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286380" y="2071678"/>
            <a:ext cx="71438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143504" y="1643050"/>
            <a:ext cx="172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Cross references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57588" y="4929198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smtClean="0">
                <a:solidFill>
                  <a:srgbClr val="C00000"/>
                </a:solidFill>
              </a:rPr>
              <a:t>Systematic document structure: </a:t>
            </a:r>
          </a:p>
          <a:p>
            <a:r>
              <a:rPr lang="es-ES" smtClean="0">
                <a:solidFill>
                  <a:srgbClr val="C00000"/>
                </a:solidFill>
              </a:rPr>
              <a:t>Easy to be automatically parsed by computers (in this case withOCR errors)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57158" y="6072206"/>
            <a:ext cx="24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Republication is granted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286644" y="4214818"/>
            <a:ext cx="185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Other specific references. Detailed sources</a:t>
            </a:r>
            <a:endParaRPr lang="es-E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Some disparate sources (II)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446752"/>
            <a:ext cx="4786346" cy="486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4587638" cy="201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857496"/>
            <a:ext cx="1782763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s-ES" smtClean="0"/>
              <a:t>Defined terms in national jurisdictions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1"/>
            <a:ext cx="7297071" cy="54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>
            <a:normAutofit/>
          </a:bodyPr>
          <a:lstStyle/>
          <a:p>
            <a:r>
              <a:rPr lang="es-ES" sz="2400" smtClean="0"/>
              <a:t>Some laws include some definitions within the scope of the legal document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857356" y="4714884"/>
            <a:ext cx="278608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429388" y="171448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Also</a:t>
            </a:r>
          </a:p>
          <a:p>
            <a:r>
              <a:rPr lang="es-ES" smtClean="0">
                <a:solidFill>
                  <a:srgbClr val="C00000"/>
                </a:solidFill>
              </a:rPr>
              <a:t>multilingual</a:t>
            </a:r>
            <a:endParaRPr lang="es-E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Defined terms in national laws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smtClean="0"/>
              <a:t>Not always in a separated, distinct section</a:t>
            </a:r>
            <a:endParaRPr lang="es-ES" sz="24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4867767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6072198" y="2071678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Not automatically parseable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857885" y="5500702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Difficult to identify the defined term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0760" y="342900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Definitions not systematically present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000760" y="607220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Still of the highest interest.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29322" y="4143380"/>
            <a:ext cx="32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Cross references make the extraction of definitions sometimes difficult/impossible</a:t>
            </a:r>
            <a:endParaRPr lang="es-E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smtClean="0"/>
              <a:t>Definitions specific to CC licenses</a:t>
            </a:r>
            <a:endParaRPr lang="es-ES" sz="40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s-ES" sz="2400" smtClean="0"/>
              <a:t>With little value but high relevance for its wide adoption</a:t>
            </a:r>
            <a:endParaRPr lang="es-ES" sz="24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2143116"/>
            <a:ext cx="494250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5429256" y="2857496"/>
            <a:ext cx="350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mtClean="0">
                <a:solidFill>
                  <a:srgbClr val="C00000"/>
                </a:solidFill>
              </a:rPr>
              <a:t>Text is localized for the different jurisdictions</a:t>
            </a:r>
            <a:endParaRPr lang="es-ES" sz="2000">
              <a:solidFill>
                <a:srgbClr val="C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00694" y="4000504"/>
            <a:ext cx="3500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mtClean="0">
                <a:solidFill>
                  <a:srgbClr val="C00000"/>
                </a:solidFill>
              </a:rPr>
              <a:t>Within one jurisdiction, several lexicalizations are given.</a:t>
            </a:r>
          </a:p>
          <a:p>
            <a:r>
              <a:rPr lang="es-ES" sz="2000" smtClean="0">
                <a:solidFill>
                  <a:srgbClr val="C00000"/>
                </a:solidFill>
              </a:rPr>
              <a:t>Ex:(obra, (es) lan (eu), obra (ca), òbra (oci)…)</a:t>
            </a:r>
            <a:endParaRPr lang="es-ES" sz="200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357818" y="5572140"/>
            <a:ext cx="350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mtClean="0">
                <a:solidFill>
                  <a:srgbClr val="C00000"/>
                </a:solidFill>
              </a:rPr>
              <a:t>Definitions are given only for the regards of that specific document</a:t>
            </a:r>
            <a:endParaRPr lang="es-ES"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Never forgetting where semantics come from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785785" y="1928802"/>
            <a:ext cx="2571769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000100" y="2000240"/>
            <a:ext cx="1315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/>
              <a:t>Definitions</a:t>
            </a:r>
            <a:endParaRPr lang="es-ES" sz="2000"/>
          </a:p>
        </p:txBody>
      </p:sp>
      <p:sp>
        <p:nvSpPr>
          <p:cNvPr id="8" name="7 Rectángulo redondeado"/>
          <p:cNvSpPr/>
          <p:nvPr/>
        </p:nvSpPr>
        <p:spPr>
          <a:xfrm>
            <a:off x="785786" y="2714620"/>
            <a:ext cx="264320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000100" y="2786058"/>
            <a:ext cx="1690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/>
              <a:t>Common </a:t>
            </a:r>
          </a:p>
          <a:p>
            <a:r>
              <a:rPr lang="es-ES" sz="2000" smtClean="0"/>
              <a:t>understanding</a:t>
            </a:r>
            <a:endParaRPr lang="es-ES" sz="2000"/>
          </a:p>
        </p:txBody>
      </p:sp>
      <p:sp>
        <p:nvSpPr>
          <p:cNvPr id="10" name="9 Rectángulo redondeado"/>
          <p:cNvSpPr/>
          <p:nvPr/>
        </p:nvSpPr>
        <p:spPr>
          <a:xfrm>
            <a:off x="785786" y="4643446"/>
            <a:ext cx="264320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000100" y="4714884"/>
            <a:ext cx="1143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/>
              <a:t>Case Law</a:t>
            </a:r>
            <a:endParaRPr lang="es-ES" sz="2000"/>
          </a:p>
        </p:txBody>
      </p:sp>
      <p:sp>
        <p:nvSpPr>
          <p:cNvPr id="12" name="11 Rectángulo redondeado"/>
          <p:cNvSpPr/>
          <p:nvPr/>
        </p:nvSpPr>
        <p:spPr>
          <a:xfrm>
            <a:off x="785786" y="3714752"/>
            <a:ext cx="264320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928662" y="3786190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mtClean="0"/>
              <a:t>Every use and relation to other concepts</a:t>
            </a:r>
            <a:endParaRPr lang="es-ES" sz="2000"/>
          </a:p>
        </p:txBody>
      </p:sp>
      <p:sp>
        <p:nvSpPr>
          <p:cNvPr id="14" name="13 Rectángulo redondeado"/>
          <p:cNvSpPr/>
          <p:nvPr/>
        </p:nvSpPr>
        <p:spPr>
          <a:xfrm>
            <a:off x="4500562" y="3286124"/>
            <a:ext cx="264320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643438" y="335756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smtClean="0"/>
              <a:t>Meaning</a:t>
            </a:r>
            <a:endParaRPr lang="es-ES" sz="2800"/>
          </a:p>
        </p:txBody>
      </p:sp>
      <p:cxnSp>
        <p:nvCxnSpPr>
          <p:cNvPr id="17" name="16 Conector recto de flecha"/>
          <p:cNvCxnSpPr>
            <a:stCxn id="6" idx="3"/>
            <a:endCxn id="14" idx="1"/>
          </p:cNvCxnSpPr>
          <p:nvPr/>
        </p:nvCxnSpPr>
        <p:spPr>
          <a:xfrm>
            <a:off x="3357554" y="2214554"/>
            <a:ext cx="1143008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14" idx="1"/>
          </p:cNvCxnSpPr>
          <p:nvPr/>
        </p:nvCxnSpPr>
        <p:spPr>
          <a:xfrm>
            <a:off x="3428992" y="3143248"/>
            <a:ext cx="1071570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4" idx="1"/>
          </p:cNvCxnSpPr>
          <p:nvPr/>
        </p:nvCxnSpPr>
        <p:spPr>
          <a:xfrm flipV="1">
            <a:off x="3428992" y="3679033"/>
            <a:ext cx="1071570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4" idx="1"/>
          </p:cNvCxnSpPr>
          <p:nvPr/>
        </p:nvCxnSpPr>
        <p:spPr>
          <a:xfrm rot="5400000" flipH="1" flipV="1">
            <a:off x="3286116" y="3821910"/>
            <a:ext cx="1357323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714348" y="5572140"/>
            <a:ext cx="264320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928662" y="557214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/>
              <a:t>…</a:t>
            </a:r>
            <a:endParaRPr lang="es-ES" sz="2000"/>
          </a:p>
        </p:txBody>
      </p:sp>
      <p:cxnSp>
        <p:nvCxnSpPr>
          <p:cNvPr id="26" name="25 Conector recto de flecha"/>
          <p:cNvCxnSpPr>
            <a:endCxn id="14" idx="1"/>
          </p:cNvCxnSpPr>
          <p:nvPr/>
        </p:nvCxnSpPr>
        <p:spPr>
          <a:xfrm rot="5400000" flipH="1" flipV="1">
            <a:off x="2768190" y="4268398"/>
            <a:ext cx="2321736" cy="1143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Relations between concepts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Minimal hierarchical relationship between evident concepts.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286388"/>
            <a:ext cx="86298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2143116"/>
            <a:ext cx="44641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 redondeado"/>
          <p:cNvSpPr/>
          <p:nvPr/>
        </p:nvSpPr>
        <p:spPr>
          <a:xfrm>
            <a:off x="285720" y="2857496"/>
            <a:ext cx="2286016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57158" y="2928934"/>
            <a:ext cx="22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smtClean="0"/>
              <a:t>Public domain</a:t>
            </a:r>
          </a:p>
          <a:p>
            <a:r>
              <a:rPr lang="es-ES" smtClean="0"/>
              <a:t>General concept.</a:t>
            </a:r>
          </a:p>
          <a:p>
            <a:r>
              <a:rPr lang="es-ES" smtClean="0"/>
              <a:t>WIPO definition</a:t>
            </a:r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1643042" y="4286256"/>
            <a:ext cx="3000396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714480" y="4357694"/>
            <a:ext cx="2929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smtClean="0"/>
              <a:t>Public domain (PT)</a:t>
            </a:r>
          </a:p>
          <a:p>
            <a:r>
              <a:rPr lang="es-ES" smtClean="0"/>
              <a:t>Specialized concept</a:t>
            </a:r>
          </a:p>
          <a:p>
            <a:r>
              <a:rPr lang="es-ES" smtClean="0"/>
              <a:t>Only for the jurisdiction of PT</a:t>
            </a:r>
            <a:endParaRPr lang="es-ES"/>
          </a:p>
        </p:txBody>
      </p:sp>
      <p:sp>
        <p:nvSpPr>
          <p:cNvPr id="12" name="11 Triángulo isósceles"/>
          <p:cNvSpPr/>
          <p:nvPr/>
        </p:nvSpPr>
        <p:spPr>
          <a:xfrm>
            <a:off x="714348" y="3929066"/>
            <a:ext cx="500066" cy="42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"/>
          <p:cNvCxnSpPr>
            <a:stCxn id="12" idx="3"/>
            <a:endCxn id="10" idx="1"/>
          </p:cNvCxnSpPr>
          <p:nvPr/>
        </p:nvCxnSpPr>
        <p:spPr>
          <a:xfrm rot="16200000" flipH="1">
            <a:off x="1089397" y="4232677"/>
            <a:ext cx="428628" cy="67866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929058" y="600076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For example, the specificity of the ’70 years’</a:t>
            </a:r>
            <a:endParaRPr lang="es-E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Relations between concepts (II)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Minimal hierarchical relationship between evident concepts.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285720" y="2857496"/>
            <a:ext cx="2286016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57158" y="2928934"/>
            <a:ext cx="22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smtClean="0"/>
              <a:t>Public domain</a:t>
            </a:r>
          </a:p>
          <a:p>
            <a:r>
              <a:rPr lang="es-ES" smtClean="0"/>
              <a:t>General concept.</a:t>
            </a:r>
          </a:p>
          <a:p>
            <a:r>
              <a:rPr lang="es-ES" smtClean="0"/>
              <a:t>WIPO definition</a:t>
            </a:r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1643042" y="4286256"/>
            <a:ext cx="3000396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714480" y="4357694"/>
            <a:ext cx="2952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smtClean="0"/>
              <a:t>Public domain (US)</a:t>
            </a:r>
          </a:p>
          <a:p>
            <a:r>
              <a:rPr lang="es-ES" smtClean="0"/>
              <a:t>Specialized concept</a:t>
            </a:r>
          </a:p>
          <a:p>
            <a:r>
              <a:rPr lang="es-ES" smtClean="0"/>
              <a:t>Only for the jurisdiction of </a:t>
            </a:r>
            <a:r>
              <a:rPr lang="es-ES" smtClean="0"/>
              <a:t>US</a:t>
            </a:r>
            <a:endParaRPr lang="es-ES"/>
          </a:p>
        </p:txBody>
      </p:sp>
      <p:sp>
        <p:nvSpPr>
          <p:cNvPr id="12" name="11 Triángulo isósceles"/>
          <p:cNvSpPr/>
          <p:nvPr/>
        </p:nvSpPr>
        <p:spPr>
          <a:xfrm>
            <a:off x="714348" y="3929066"/>
            <a:ext cx="500066" cy="42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"/>
          <p:cNvCxnSpPr>
            <a:stCxn id="12" idx="3"/>
            <a:endCxn id="10" idx="1"/>
          </p:cNvCxnSpPr>
          <p:nvPr/>
        </p:nvCxnSpPr>
        <p:spPr>
          <a:xfrm rot="16200000" flipH="1">
            <a:off x="1089397" y="4232677"/>
            <a:ext cx="428628" cy="67866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714844" y="4572008"/>
            <a:ext cx="31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US Copyright Office definition</a:t>
            </a:r>
            <a:endParaRPr lang="es-ES">
              <a:solidFill>
                <a:srgbClr val="C00000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5338767"/>
            <a:ext cx="5608446" cy="151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r>
              <a:rPr lang="es-ES" smtClean="0"/>
              <a:t>General concepts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525963"/>
          </a:xfrm>
        </p:spPr>
        <p:txBody>
          <a:bodyPr>
            <a:normAutofit/>
          </a:bodyPr>
          <a:lstStyle/>
          <a:p>
            <a:r>
              <a:rPr lang="es-ES" sz="2400" smtClean="0"/>
              <a:t>General concepts can be related to other generally accepted conceptualizations</a:t>
            </a:r>
            <a:endParaRPr lang="es-ES" sz="24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643158"/>
            <a:ext cx="603493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 redondeado"/>
          <p:cNvSpPr/>
          <p:nvPr/>
        </p:nvSpPr>
        <p:spPr>
          <a:xfrm>
            <a:off x="0" y="2000240"/>
            <a:ext cx="2286016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71438" y="2071678"/>
            <a:ext cx="22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smtClean="0"/>
              <a:t>Public domain</a:t>
            </a:r>
          </a:p>
          <a:p>
            <a:r>
              <a:rPr lang="es-ES" smtClean="0"/>
              <a:t>General concept.</a:t>
            </a:r>
          </a:p>
          <a:p>
            <a:r>
              <a:rPr lang="es-ES" smtClean="0"/>
              <a:t>WIPO definition</a:t>
            </a:r>
            <a:endParaRPr lang="es-ES"/>
          </a:p>
        </p:txBody>
      </p:sp>
      <p:cxnSp>
        <p:nvCxnSpPr>
          <p:cNvPr id="10" name="9 Conector recto de flecha"/>
          <p:cNvCxnSpPr>
            <a:stCxn id="7" idx="2"/>
          </p:cNvCxnSpPr>
          <p:nvPr/>
        </p:nvCxnSpPr>
        <p:spPr>
          <a:xfrm rot="16200000" flipH="1">
            <a:off x="1357306" y="2786074"/>
            <a:ext cx="1071570" cy="150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85720" y="4071942"/>
            <a:ext cx="161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smtClean="0">
                <a:solidFill>
                  <a:srgbClr val="C00000"/>
                </a:solidFill>
              </a:rPr>
              <a:t>Linked data</a:t>
            </a:r>
            <a:endParaRPr lang="es-ES" sz="2400">
              <a:solidFill>
                <a:srgbClr val="C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00034" y="3286124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smtClean="0"/>
              <a:t>See also</a:t>
            </a:r>
            <a:endParaRPr lang="es-E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IATE- European terminology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357298"/>
            <a:ext cx="5534039" cy="510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42844" y="1857364"/>
            <a:ext cx="2286016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14282" y="1928802"/>
            <a:ext cx="22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smtClean="0"/>
              <a:t>Public domain</a:t>
            </a:r>
          </a:p>
          <a:p>
            <a:r>
              <a:rPr lang="es-ES" smtClean="0"/>
              <a:t>General concept.</a:t>
            </a:r>
          </a:p>
          <a:p>
            <a:r>
              <a:rPr lang="es-ES" smtClean="0"/>
              <a:t>WIPO definition</a:t>
            </a:r>
            <a:endParaRPr lang="es-ES"/>
          </a:p>
        </p:txBody>
      </p:sp>
      <p:cxnSp>
        <p:nvCxnSpPr>
          <p:cNvPr id="8" name="7 Conector recto de flecha"/>
          <p:cNvCxnSpPr>
            <a:stCxn id="6" idx="2"/>
          </p:cNvCxnSpPr>
          <p:nvPr/>
        </p:nvCxnSpPr>
        <p:spPr>
          <a:xfrm rot="16200000" flipH="1">
            <a:off x="1500150" y="2643198"/>
            <a:ext cx="1071570" cy="150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42878" y="3143248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smtClean="0"/>
              <a:t>See also</a:t>
            </a:r>
            <a:endParaRPr lang="es-E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 smtClean="0"/>
              <a:t>Preliminary</a:t>
            </a:r>
            <a:r>
              <a:rPr lang="es-ES" smtClean="0"/>
              <a:t> </a:t>
            </a:r>
            <a:r>
              <a:rPr lang="es-ES" err="1" smtClean="0"/>
              <a:t>concepts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err="1" smtClean="0"/>
              <a:t>Term</a:t>
            </a:r>
            <a:r>
              <a:rPr lang="es-ES" sz="2400" b="1" smtClean="0"/>
              <a:t> base = </a:t>
            </a:r>
            <a:r>
              <a:rPr lang="es-ES" sz="2400" b="1" err="1" smtClean="0"/>
              <a:t>terminology</a:t>
            </a:r>
            <a:r>
              <a:rPr lang="es-ES" sz="2400" b="1" smtClean="0"/>
              <a:t> = </a:t>
            </a:r>
            <a:r>
              <a:rPr lang="es-ES" sz="2400" b="1" err="1" smtClean="0"/>
              <a:t>term</a:t>
            </a:r>
            <a:r>
              <a:rPr lang="es-ES" sz="2400" b="1" smtClean="0"/>
              <a:t> </a:t>
            </a:r>
            <a:r>
              <a:rPr lang="es-ES" sz="2400" b="1" err="1" smtClean="0"/>
              <a:t>bank</a:t>
            </a:r>
            <a:endParaRPr lang="es-ES" sz="2400" b="1" smtClean="0"/>
          </a:p>
          <a:p>
            <a:pPr>
              <a:buFont typeface="Symbol" pitchFamily="18" charset="2"/>
              <a:buChar char="¾"/>
            </a:pPr>
            <a:r>
              <a:rPr lang="en-US" sz="1800" smtClean="0"/>
              <a:t>database consisting of concept-oriented terminological entries (or ‘concepts’) and related information, usually in multilingual format</a:t>
            </a:r>
          </a:p>
          <a:p>
            <a:r>
              <a:rPr lang="en-US" sz="2400" b="1" smtClean="0"/>
              <a:t>Format of terminologies</a:t>
            </a:r>
          </a:p>
          <a:p>
            <a:pPr>
              <a:buFont typeface="Symbol" pitchFamily="18" charset="2"/>
              <a:buChar char="¾"/>
            </a:pPr>
            <a:r>
              <a:rPr lang="en-US" sz="1800" smtClean="0"/>
              <a:t>Term Base </a:t>
            </a:r>
            <a:r>
              <a:rPr lang="en-US" sz="1800" err="1" smtClean="0"/>
              <a:t>eXchange</a:t>
            </a:r>
            <a:r>
              <a:rPr lang="en-US" sz="1800" smtClean="0"/>
              <a:t> (TBX) is an open standard the for interchange of terminological data. It is the standard ISO 30042</a:t>
            </a:r>
          </a:p>
          <a:p>
            <a:r>
              <a:rPr lang="en-US" sz="2400" b="1" smtClean="0"/>
              <a:t>Notable terminologies</a:t>
            </a:r>
          </a:p>
          <a:p>
            <a:pPr>
              <a:buFont typeface="Symbol" pitchFamily="18" charset="2"/>
              <a:buChar char="¾"/>
            </a:pPr>
            <a:r>
              <a:rPr lang="en-US" sz="1800" smtClean="0"/>
              <a:t>Inter-Active Terminology for Europe (IATE) is the inter-institutional terminology database of the European Union</a:t>
            </a:r>
            <a:endParaRPr lang="es-ES" sz="18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28596" y="2428868"/>
            <a:ext cx="843596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smtClean="0"/>
              <a:t>Results</a:t>
            </a:r>
          </a:p>
          <a:p>
            <a:r>
              <a:rPr lang="es-ES" sz="4000" smtClean="0"/>
              <a:t>http://copyrighttermbank.linkeddata.es</a:t>
            </a:r>
            <a:endParaRPr lang="es-E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54032"/>
          </a:xfrm>
        </p:spPr>
        <p:txBody>
          <a:bodyPr>
            <a:noAutofit/>
          </a:bodyPr>
          <a:lstStyle/>
          <a:p>
            <a:r>
              <a:rPr lang="es-ES" sz="3600" smtClean="0"/>
              <a:t>http://copyrighttermbank.linkeddata.es</a:t>
            </a:r>
            <a:endParaRPr lang="es-ES" sz="36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609293" cy="586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s-ES" sz="3600" smtClean="0"/>
              <a:t>http://copyrighttermbank.linkeddata.es</a:t>
            </a:r>
            <a:endParaRPr lang="es-ES" sz="36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8471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Linked Data Graph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67480" y="5776942"/>
            <a:ext cx="2133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14314" y="13493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smtClean="0">
                <a:latin typeface="Courier New" pitchFamily="49" charset="0"/>
                <a:cs typeface="Courier New" pitchFamily="49" charset="0"/>
              </a:rPr>
              <a:t>http://copyrighttermbank.linkeddata.es/resource/public_domain</a:t>
            </a:r>
            <a:endParaRPr lang="es-ES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714908" y="1920898"/>
            <a:ext cx="1500198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4572032" y="3063906"/>
            <a:ext cx="38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smtClean="0">
                <a:latin typeface="Courier New" pitchFamily="49" charset="0"/>
                <a:cs typeface="Courier New" pitchFamily="49" charset="0"/>
              </a:rPr>
              <a:t>http://tbx2rdf.lider-project.eu/data/iate/IATE-1334464</a:t>
            </a:r>
          </a:p>
        </p:txBody>
      </p:sp>
      <p:cxnSp>
        <p:nvCxnSpPr>
          <p:cNvPr id="13" name="12 Conector recto"/>
          <p:cNvCxnSpPr/>
          <p:nvPr/>
        </p:nvCxnSpPr>
        <p:spPr>
          <a:xfrm rot="5400000">
            <a:off x="638974" y="2853528"/>
            <a:ext cx="1436664" cy="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0" y="3714752"/>
            <a:ext cx="321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smtClean="0">
                <a:latin typeface="Courier New" pitchFamily="49" charset="0"/>
                <a:cs typeface="Courier New" pitchFamily="49" charset="0"/>
              </a:rPr>
              <a:t>http://dbpedia.org/resource/Public_domain</a:t>
            </a:r>
            <a:endParaRPr lang="es-ES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 rot="16200000" flipV="1">
            <a:off x="1750199" y="4536289"/>
            <a:ext cx="35719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857224" y="4429132"/>
            <a:ext cx="92869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10800000">
            <a:off x="2000232" y="4429132"/>
            <a:ext cx="100013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466775"/>
            <a:ext cx="2786082" cy="13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38 CuadroTexto"/>
          <p:cNvSpPr txBox="1"/>
          <p:nvPr/>
        </p:nvSpPr>
        <p:spPr>
          <a:xfrm>
            <a:off x="285720" y="4786322"/>
            <a:ext cx="592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Many links to other RDF info. </a:t>
            </a:r>
          </a:p>
          <a:p>
            <a:r>
              <a:rPr lang="es-ES" smtClean="0">
                <a:solidFill>
                  <a:srgbClr val="C00000"/>
                </a:solidFill>
              </a:rPr>
              <a:t>Example: list of authors entering the public domain in Europe</a:t>
            </a:r>
            <a:endParaRPr lang="es-ES">
              <a:solidFill>
                <a:srgbClr val="C00000"/>
              </a:solidFill>
            </a:endParaRPr>
          </a:p>
        </p:txBody>
      </p:sp>
      <p:cxnSp>
        <p:nvCxnSpPr>
          <p:cNvPr id="42" name="41 Conector recto"/>
          <p:cNvCxnSpPr/>
          <p:nvPr/>
        </p:nvCxnSpPr>
        <p:spPr>
          <a:xfrm>
            <a:off x="6429388" y="3786190"/>
            <a:ext cx="85725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6643702" y="457200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Linked to other terminologies</a:t>
            </a:r>
            <a:endParaRPr lang="es-E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Linked Data Cloud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smtClean="0"/>
              <a:t>Individual entitites conform a graph (previous slide)</a:t>
            </a:r>
          </a:p>
          <a:p>
            <a:r>
              <a:rPr lang="es-ES" sz="2400" smtClean="0"/>
              <a:t>Global resources conform another graph (where this terminology is only one bubble)</a:t>
            </a:r>
            <a:endParaRPr lang="es-ES" sz="24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928934"/>
            <a:ext cx="5857916" cy="36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Previous work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400" smtClean="0"/>
              <a:t>Previous work in our group </a:t>
            </a:r>
          </a:p>
          <a:p>
            <a:pPr lvl="1"/>
            <a:r>
              <a:rPr lang="en-US" sz="2000" b="1" smtClean="0"/>
              <a:t>Benefits of Ontologies to Multilingual Needs</a:t>
            </a:r>
            <a:r>
              <a:rPr lang="en-US" sz="2000" smtClean="0"/>
              <a:t>. Guadalupe Aguado, Elena Montiel, </a:t>
            </a:r>
            <a:r>
              <a:rPr lang="en-US" sz="1200" smtClean="0"/>
              <a:t>6th International AELFE Conference Editors: Maria Kuteeva, Helder Fanha Martins. September 13th-15th, 2007. Lisbon, Portugal. ISBN: 978-972-98646-1-2. Pages: 519-531 Benefits of Ontologies to Multilingual Needs. Available from: https://www.researchgate.net/publication/47900998_Benefits_of_Ontologies_to_Multilingual_Needs [accessed Nov 30, 2015].</a:t>
            </a:r>
            <a:endParaRPr lang="en-US" sz="2000" smtClean="0"/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357562"/>
            <a:ext cx="4234783" cy="316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2852"/>
            <a:ext cx="665149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0" y="428604"/>
            <a:ext cx="68008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Previous work II</a:t>
            </a:r>
            <a:endParaRPr kumimoji="0" lang="es-E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1643050"/>
            <a:ext cx="2928926" cy="235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Licensius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Service (API for programmers)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to get the license text of over one hundred of licenses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428604"/>
            <a:ext cx="68008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Previous work III</a:t>
            </a:r>
            <a:endParaRPr kumimoji="0" lang="es-E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0325" y="1668463"/>
            <a:ext cx="5273675" cy="51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0" y="1643050"/>
            <a:ext cx="3714744" cy="235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LIDER</a:t>
            </a:r>
            <a:r>
              <a:rPr kumimoji="0" lang="es-ES" sz="2000" b="1" i="0" u="none" strike="noStrike" kern="1200" cap="none" spc="0" normalizeH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project</a:t>
            </a:r>
            <a:endParaRPr kumimoji="0" lang="es-ES" sz="2000" b="1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00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Guidelines to convert TBX terminologies into  RDF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00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Conversion of the IATE term bank to RDF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err="1" smtClean="0"/>
              <a:t>Authorisation</a:t>
            </a:r>
            <a:r>
              <a:rPr lang="es-ES" sz="3600" smtClean="0"/>
              <a:t> </a:t>
            </a:r>
            <a:r>
              <a:rPr lang="es-ES" sz="3600" err="1" smtClean="0"/>
              <a:t>to</a:t>
            </a:r>
            <a:r>
              <a:rPr lang="es-ES" sz="3600" smtClean="0"/>
              <a:t> </a:t>
            </a:r>
            <a:r>
              <a:rPr lang="es-ES" sz="3600" err="1" smtClean="0"/>
              <a:t>publish</a:t>
            </a:r>
            <a:r>
              <a:rPr lang="es-ES" sz="3600" smtClean="0"/>
              <a:t> </a:t>
            </a:r>
            <a:r>
              <a:rPr lang="es-ES" sz="3600" err="1" smtClean="0"/>
              <a:t>the</a:t>
            </a:r>
            <a:r>
              <a:rPr lang="es-ES" sz="3600" smtClean="0"/>
              <a:t> </a:t>
            </a:r>
            <a:r>
              <a:rPr lang="es-ES" sz="3600" err="1" smtClean="0"/>
              <a:t>sources</a:t>
            </a:r>
            <a:endParaRPr lang="es-ES" sz="36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smtClean="0"/>
              <a:t>WIPO</a:t>
            </a:r>
          </a:p>
          <a:p>
            <a:pPr>
              <a:buFont typeface="Symbol" pitchFamily="18" charset="2"/>
              <a:buChar char=""/>
            </a:pPr>
            <a:r>
              <a:rPr lang="es-ES" sz="1400" smtClean="0"/>
              <a:t>Content </a:t>
            </a:r>
            <a:r>
              <a:rPr lang="es-ES" sz="1400" err="1" smtClean="0"/>
              <a:t>offered</a:t>
            </a:r>
            <a:r>
              <a:rPr lang="es-ES" sz="1400" smtClean="0"/>
              <a:t> </a:t>
            </a:r>
            <a:r>
              <a:rPr lang="es-ES" sz="1400" err="1" smtClean="0"/>
              <a:t>by</a:t>
            </a:r>
            <a:r>
              <a:rPr lang="es-ES" sz="1400" smtClean="0"/>
              <a:t> WIPO as </a:t>
            </a:r>
            <a:r>
              <a:rPr lang="es-ES" sz="1400" err="1" smtClean="0"/>
              <a:t>long</a:t>
            </a:r>
            <a:r>
              <a:rPr lang="es-ES" sz="1400" smtClean="0"/>
              <a:t> as </a:t>
            </a:r>
            <a:r>
              <a:rPr lang="es-ES" sz="1400" err="1" smtClean="0"/>
              <a:t>we</a:t>
            </a:r>
            <a:r>
              <a:rPr lang="es-ES" sz="1400" smtClean="0"/>
              <a:t> </a:t>
            </a:r>
            <a:r>
              <a:rPr lang="es-ES" sz="1400" err="1" smtClean="0"/>
              <a:t>mention</a:t>
            </a:r>
            <a:r>
              <a:rPr lang="es-ES" sz="1400" smtClean="0"/>
              <a:t> </a:t>
            </a:r>
            <a:r>
              <a:rPr lang="es-ES" sz="1400" err="1" smtClean="0"/>
              <a:t>their</a:t>
            </a:r>
            <a:r>
              <a:rPr lang="es-ES" sz="1400" smtClean="0"/>
              <a:t> </a:t>
            </a:r>
            <a:r>
              <a:rPr lang="es-ES" sz="1400" err="1" smtClean="0"/>
              <a:t>name</a:t>
            </a:r>
            <a:endParaRPr lang="es-ES" sz="1400" smtClean="0"/>
          </a:p>
          <a:p>
            <a:pPr>
              <a:buFont typeface="Symbol" pitchFamily="18" charset="2"/>
              <a:buChar char=""/>
            </a:pPr>
            <a:r>
              <a:rPr lang="es-ES" sz="1400" smtClean="0"/>
              <a:t>“</a:t>
            </a:r>
            <a:r>
              <a:rPr lang="es-ES" sz="1400" i="1" smtClean="0"/>
              <a:t>Salvo indicación en contrario en condiciones específicas de utilización, en particular en lo que atañe a las bases de datos de la OMPI, cualquier persona puede reproducir, distribuir, adaptar, traducir e interpretar en público el contenido de este sitio web sin necesidad de autorización expresa, siempre y cuando el contenido esté acompañado por la mención de la OMPI como fuente y, en su caso, se indique claramente que se ha modificado el contenido original</a:t>
            </a:r>
            <a:r>
              <a:rPr lang="es-ES" sz="1400" smtClean="0"/>
              <a:t>.”</a:t>
            </a:r>
          </a:p>
          <a:p>
            <a:r>
              <a:rPr lang="es-ES" sz="1800" err="1" smtClean="0"/>
              <a:t>Creative</a:t>
            </a:r>
            <a:r>
              <a:rPr lang="es-ES" sz="1800" smtClean="0"/>
              <a:t> </a:t>
            </a:r>
            <a:r>
              <a:rPr lang="es-ES" sz="1800" err="1" smtClean="0"/>
              <a:t>Commons</a:t>
            </a:r>
            <a:endParaRPr lang="es-ES" sz="1800" smtClean="0"/>
          </a:p>
          <a:p>
            <a:pPr>
              <a:buFont typeface="Symbol" pitchFamily="18" charset="2"/>
              <a:buChar char=""/>
            </a:pPr>
            <a:r>
              <a:rPr lang="en-US" sz="1400" smtClean="0"/>
              <a:t>Content in the Creative Commons site is offered as CC-BY </a:t>
            </a:r>
          </a:p>
          <a:p>
            <a:pPr>
              <a:buFont typeface="Symbol" pitchFamily="18" charset="2"/>
              <a:buChar char=""/>
            </a:pPr>
            <a:r>
              <a:rPr lang="en-US" sz="1400" smtClean="0"/>
              <a:t>“</a:t>
            </a:r>
            <a:r>
              <a:rPr lang="en-US" sz="1400" i="1" smtClean="0"/>
              <a:t>Except where otherwise noted, content on this site is licensed under a Creative Commons Attribution 4.0 International license</a:t>
            </a:r>
            <a:r>
              <a:rPr lang="en-US" sz="1400" smtClean="0"/>
              <a:t>.”</a:t>
            </a:r>
          </a:p>
          <a:p>
            <a:r>
              <a:rPr lang="en-US" sz="1800" err="1" smtClean="0"/>
              <a:t>dbpedia</a:t>
            </a:r>
            <a:endParaRPr lang="en-US" sz="1800" smtClean="0"/>
          </a:p>
          <a:p>
            <a:pPr>
              <a:buFont typeface="Symbol" pitchFamily="18" charset="2"/>
              <a:buChar char=""/>
            </a:pPr>
            <a:r>
              <a:rPr lang="en-US" sz="1400" smtClean="0"/>
              <a:t>Content extracted from </a:t>
            </a:r>
            <a:r>
              <a:rPr lang="en-US" sz="1400" err="1" smtClean="0"/>
              <a:t>dbpedia</a:t>
            </a:r>
            <a:r>
              <a:rPr lang="en-US" sz="1400" smtClean="0"/>
              <a:t> is CC-BY-SA</a:t>
            </a:r>
          </a:p>
          <a:p>
            <a:pPr>
              <a:buFont typeface="Symbol" pitchFamily="18" charset="2"/>
              <a:buChar char=""/>
            </a:pPr>
            <a:r>
              <a:rPr lang="en-US" sz="1400" smtClean="0"/>
              <a:t>“</a:t>
            </a:r>
            <a:r>
              <a:rPr lang="en-US" sz="1400" i="1" smtClean="0"/>
              <a:t>This content was extracted from </a:t>
            </a:r>
            <a:r>
              <a:rPr lang="en-US" sz="1400" i="1" smtClean="0">
                <a:hlinkClick r:id="rId2"/>
              </a:rPr>
              <a:t>Wikipedia</a:t>
            </a:r>
            <a:r>
              <a:rPr lang="en-US" sz="1400" i="1" smtClean="0"/>
              <a:t> and is licensed under the </a:t>
            </a:r>
            <a:r>
              <a:rPr lang="en-US" sz="1400" i="1" smtClean="0">
                <a:hlinkClick r:id="rId3"/>
              </a:rPr>
              <a:t>Creative Commons Attribution-</a:t>
            </a:r>
            <a:r>
              <a:rPr lang="en-US" sz="1400" i="1" err="1" smtClean="0">
                <a:hlinkClick r:id="rId3"/>
              </a:rPr>
              <a:t>ShareAlike</a:t>
            </a:r>
            <a:r>
              <a:rPr lang="en-US" sz="1400" i="1" smtClean="0">
                <a:hlinkClick r:id="rId3"/>
              </a:rPr>
              <a:t> 3.0 </a:t>
            </a:r>
            <a:r>
              <a:rPr lang="en-US" sz="1400" i="1" err="1" smtClean="0">
                <a:hlinkClick r:id="rId3"/>
              </a:rPr>
              <a:t>Unported</a:t>
            </a:r>
            <a:r>
              <a:rPr lang="en-US" sz="1400" i="1" smtClean="0">
                <a:hlinkClick r:id="rId3"/>
              </a:rPr>
              <a:t> License</a:t>
            </a:r>
            <a:r>
              <a:rPr lang="en-US" sz="1400" smtClean="0"/>
              <a:t>”</a:t>
            </a:r>
          </a:p>
          <a:p>
            <a:r>
              <a:rPr lang="en-US" sz="1800" smtClean="0"/>
              <a:t>Etc…</a:t>
            </a:r>
          </a:p>
          <a:p>
            <a:pPr>
              <a:buFont typeface="Symbol" pitchFamily="18" charset="2"/>
              <a:buChar char=""/>
            </a:pPr>
            <a:r>
              <a:rPr lang="en-US" sz="1400" smtClean="0"/>
              <a:t>Similar conditions for the other sources….</a:t>
            </a:r>
          </a:p>
          <a:p>
            <a:pPr>
              <a:buFont typeface="Symbol" pitchFamily="18" charset="2"/>
              <a:buChar char=""/>
            </a:pPr>
            <a:endParaRPr lang="es-ES" sz="14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Conclusions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s-ES" sz="2400" smtClean="0"/>
              <a:t>A pioneer effort</a:t>
            </a:r>
          </a:p>
          <a:p>
            <a:pPr lvl="1"/>
            <a:r>
              <a:rPr lang="es-ES" sz="1800" smtClean="0"/>
              <a:t>A terminological resource has been launched as Linked Data</a:t>
            </a:r>
          </a:p>
          <a:p>
            <a:pPr lvl="1"/>
            <a:r>
              <a:rPr lang="es-ES" sz="1800" smtClean="0"/>
              <a:t>For the first time, strongly linked to other disparate resources</a:t>
            </a:r>
          </a:p>
          <a:p>
            <a:pPr lvl="1"/>
            <a:r>
              <a:rPr lang="es-ES" sz="1800" smtClean="0"/>
              <a:t>Minimal, cautious relationship. Provenance systematically given.</a:t>
            </a:r>
          </a:p>
          <a:p>
            <a:pPr lvl="1"/>
            <a:r>
              <a:rPr lang="es-ES" sz="1800" smtClean="0"/>
              <a:t>Model of conversion of TBX to RDF</a:t>
            </a:r>
          </a:p>
          <a:p>
            <a:r>
              <a:rPr lang="es-ES" sz="2400" smtClean="0"/>
              <a:t>To be learnt which is the most relevant use</a:t>
            </a:r>
          </a:p>
          <a:p>
            <a:pPr lvl="1"/>
            <a:r>
              <a:rPr lang="es-ES" sz="1800" smtClean="0"/>
              <a:t>Applications to enhance translation</a:t>
            </a:r>
          </a:p>
          <a:p>
            <a:pPr lvl="1"/>
            <a:r>
              <a:rPr lang="es-ES" sz="1800" smtClean="0"/>
              <a:t>Comparative law study</a:t>
            </a:r>
          </a:p>
          <a:p>
            <a:pPr lvl="1"/>
            <a:r>
              <a:rPr lang="es-ES" sz="1800" smtClean="0"/>
              <a:t>Enrichment of licenses with links to specific definitions</a:t>
            </a:r>
          </a:p>
          <a:p>
            <a:pPr lvl="1"/>
            <a:r>
              <a:rPr lang="es-ES" sz="1800" smtClean="0"/>
              <a:t>Error spotting</a:t>
            </a:r>
          </a:p>
          <a:p>
            <a:pPr lvl="1"/>
            <a:r>
              <a:rPr lang="es-ES" sz="1800" smtClean="0"/>
              <a:t>etc.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General idea </a:t>
            </a:r>
            <a:r>
              <a:rPr lang="es-ES" err="1" smtClean="0"/>
              <a:t>behind</a:t>
            </a:r>
            <a:r>
              <a:rPr lang="es-ES" smtClean="0"/>
              <a:t> </a:t>
            </a:r>
            <a:r>
              <a:rPr lang="es-ES" err="1" smtClean="0"/>
              <a:t>termbanks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smtClean="0"/>
              <a:t>Clear </a:t>
            </a:r>
            <a:r>
              <a:rPr lang="es-ES" sz="2400" b="1" err="1" smtClean="0"/>
              <a:t>separation</a:t>
            </a:r>
            <a:r>
              <a:rPr lang="es-ES" sz="2400" b="1" smtClean="0"/>
              <a:t> </a:t>
            </a:r>
            <a:r>
              <a:rPr lang="es-ES" sz="2400" b="1" err="1" smtClean="0"/>
              <a:t>between</a:t>
            </a:r>
            <a:r>
              <a:rPr lang="es-ES" sz="2400" b="1" smtClean="0"/>
              <a:t> </a:t>
            </a:r>
            <a:r>
              <a:rPr lang="es-ES" sz="2400" b="1" err="1" smtClean="0"/>
              <a:t>abstract</a:t>
            </a:r>
            <a:r>
              <a:rPr lang="es-ES" sz="2400" b="1" smtClean="0"/>
              <a:t> </a:t>
            </a:r>
            <a:r>
              <a:rPr lang="es-ES" sz="2400" b="1" err="1" smtClean="0"/>
              <a:t>concepts</a:t>
            </a:r>
            <a:r>
              <a:rPr lang="es-ES" sz="2400" b="1" smtClean="0"/>
              <a:t> and </a:t>
            </a:r>
            <a:r>
              <a:rPr lang="es-ES" sz="2400" b="1" err="1" smtClean="0"/>
              <a:t>terms</a:t>
            </a:r>
            <a:endParaRPr lang="es-ES" sz="2400" b="1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214414" y="2428868"/>
          <a:ext cx="6645432" cy="3429024"/>
        </p:xfrm>
        <a:graphic>
          <a:graphicData uri="http://schemas.openxmlformats.org/presentationml/2006/ole">
            <p:oleObj spid="_x0000_s1028" name="Visio" r:id="rId4" imgW="2339038" imgH="1204983" progId="Visio.Drawing.11">
              <p:embed/>
            </p:oleObj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>
            <a:normAutofit/>
          </a:bodyPr>
          <a:lstStyle/>
          <a:p>
            <a:r>
              <a:rPr lang="es-ES" sz="3600" err="1" smtClean="0"/>
              <a:t>Term</a:t>
            </a:r>
            <a:r>
              <a:rPr lang="es-ES" sz="3600" smtClean="0"/>
              <a:t> </a:t>
            </a:r>
            <a:r>
              <a:rPr lang="es-ES" sz="3600" err="1" smtClean="0"/>
              <a:t>bank</a:t>
            </a:r>
            <a:r>
              <a:rPr lang="es-ES" sz="3600" smtClean="0"/>
              <a:t> of copyright-</a:t>
            </a:r>
            <a:r>
              <a:rPr lang="es-ES" sz="3600" err="1" smtClean="0"/>
              <a:t>related</a:t>
            </a:r>
            <a:r>
              <a:rPr lang="es-ES" sz="3600" smtClean="0"/>
              <a:t> </a:t>
            </a:r>
            <a:r>
              <a:rPr lang="es-ES" sz="3600" err="1" smtClean="0"/>
              <a:t>concepts</a:t>
            </a:r>
            <a:endParaRPr lang="es-ES" sz="36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t>JURIX 2015, the 28th International Conference on Legal Knowledge and Information System</a:t>
            </a:r>
            <a:endParaRPr lang="es-ES" sz="16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Víctor RODRIGUEZ-DONCEL, Cristiana SANTOS, </a:t>
            </a:r>
            <a:r>
              <a:rPr lang="es-ES" sz="16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Pompeu</a:t>
            </a:r>
            <a:r>
              <a:rPr lang="es-E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CASANOVAS,</a:t>
            </a:r>
          </a:p>
          <a:p>
            <a:r>
              <a:rPr lang="es-E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Asunción GÓMEZ-PÉREZ, Jorge GRACIA</a:t>
            </a:r>
          </a:p>
          <a:p>
            <a:r>
              <a:rPr lang="es-ES" sz="16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December</a:t>
            </a:r>
            <a:r>
              <a:rPr lang="es-E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2015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786050" y="2214554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smtClean="0">
                <a:solidFill>
                  <a:srgbClr val="C00000"/>
                </a:solidFill>
              </a:rPr>
              <a:t>Thanks, obrigado</a:t>
            </a:r>
            <a:endParaRPr lang="es-E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 smtClean="0"/>
              <a:t>Term</a:t>
            </a:r>
            <a:r>
              <a:rPr lang="es-ES" smtClean="0"/>
              <a:t> </a:t>
            </a:r>
            <a:r>
              <a:rPr lang="es-ES" err="1" smtClean="0"/>
              <a:t>banks</a:t>
            </a:r>
            <a:r>
              <a:rPr lang="es-ES" smtClean="0"/>
              <a:t> as </a:t>
            </a:r>
            <a:r>
              <a:rPr lang="es-ES" err="1" smtClean="0"/>
              <a:t>Linked</a:t>
            </a:r>
            <a:r>
              <a:rPr lang="es-ES" smtClean="0"/>
              <a:t> Data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600" b="1" smtClean="0"/>
              <a:t>A novel </a:t>
            </a:r>
            <a:r>
              <a:rPr lang="es-ES" sz="2600" b="1" err="1" smtClean="0"/>
              <a:t>approach</a:t>
            </a:r>
            <a:r>
              <a:rPr lang="es-ES" sz="2600" b="1" smtClean="0"/>
              <a:t> (2015)</a:t>
            </a:r>
          </a:p>
          <a:p>
            <a:pPr lvl="1">
              <a:buFont typeface="Symbol" pitchFamily="18" charset="2"/>
              <a:buChar char="¾"/>
            </a:pPr>
            <a:r>
              <a:rPr lang="en-US" sz="1400" b="1" smtClean="0"/>
              <a:t>Academic publication</a:t>
            </a:r>
            <a:r>
              <a:rPr lang="en-US" sz="1400" smtClean="0"/>
              <a:t>: </a:t>
            </a:r>
            <a:r>
              <a:rPr lang="es-ES" sz="1400" smtClean="0"/>
              <a:t> </a:t>
            </a:r>
            <a:r>
              <a:rPr lang="es-ES" sz="1400" err="1" smtClean="0"/>
              <a:t>Linked</a:t>
            </a:r>
            <a:r>
              <a:rPr lang="es-ES" sz="1400" smtClean="0"/>
              <a:t> </a:t>
            </a:r>
            <a:r>
              <a:rPr lang="es-ES" sz="1400" err="1" smtClean="0"/>
              <a:t>Terminology</a:t>
            </a:r>
            <a:r>
              <a:rPr lang="es-ES" sz="1400" smtClean="0"/>
              <a:t>: </a:t>
            </a:r>
            <a:r>
              <a:rPr lang="es-ES" sz="1400" err="1" smtClean="0"/>
              <a:t>Applying</a:t>
            </a:r>
            <a:r>
              <a:rPr lang="es-ES" sz="1400" smtClean="0"/>
              <a:t> </a:t>
            </a:r>
            <a:r>
              <a:rPr lang="es-ES" sz="1400" err="1" smtClean="0"/>
              <a:t>Linked</a:t>
            </a:r>
            <a:r>
              <a:rPr lang="es-ES" sz="1400" smtClean="0"/>
              <a:t> Data </a:t>
            </a:r>
            <a:r>
              <a:rPr lang="es-ES" sz="1400" err="1" smtClean="0"/>
              <a:t>Principles</a:t>
            </a:r>
            <a:r>
              <a:rPr lang="es-ES" sz="1400" smtClean="0"/>
              <a:t> </a:t>
            </a:r>
            <a:r>
              <a:rPr lang="es-ES" sz="1400" err="1" smtClean="0"/>
              <a:t>to</a:t>
            </a:r>
            <a:r>
              <a:rPr lang="es-ES" sz="1400" smtClean="0"/>
              <a:t> </a:t>
            </a:r>
            <a:r>
              <a:rPr lang="es-ES" sz="1400" err="1" smtClean="0"/>
              <a:t>Terminological</a:t>
            </a:r>
            <a:r>
              <a:rPr lang="es-ES" sz="1400" smtClean="0"/>
              <a:t> </a:t>
            </a:r>
            <a:r>
              <a:rPr lang="es-ES" sz="1400" err="1" smtClean="0"/>
              <a:t>Resources</a:t>
            </a:r>
            <a:r>
              <a:rPr lang="es-ES" sz="1400" smtClean="0"/>
              <a:t>, JP. </a:t>
            </a:r>
            <a:r>
              <a:rPr lang="es-ES" sz="1400" err="1" smtClean="0"/>
              <a:t>Cimiano</a:t>
            </a:r>
            <a:r>
              <a:rPr lang="es-ES" sz="1400" smtClean="0"/>
              <a:t>, J. </a:t>
            </a:r>
            <a:r>
              <a:rPr lang="es-ES" sz="1400" err="1" smtClean="0"/>
              <a:t>McCrae</a:t>
            </a:r>
            <a:r>
              <a:rPr lang="es-ES" sz="1400" smtClean="0"/>
              <a:t>, V. Rodriguez-Doncel, T. </a:t>
            </a:r>
            <a:r>
              <a:rPr lang="es-ES" sz="1400" err="1" smtClean="0"/>
              <a:t>Gornostay</a:t>
            </a:r>
            <a:r>
              <a:rPr lang="es-ES" sz="1400" smtClean="0"/>
              <a:t>, A. </a:t>
            </a:r>
            <a:r>
              <a:rPr lang="es-ES" sz="1400" err="1" smtClean="0"/>
              <a:t>Gomez-Perez</a:t>
            </a:r>
            <a:r>
              <a:rPr lang="es-ES" sz="1400" smtClean="0"/>
              <a:t> and B. </a:t>
            </a:r>
            <a:r>
              <a:rPr lang="es-ES" sz="1400" err="1" smtClean="0"/>
              <a:t>Simoneit</a:t>
            </a:r>
            <a:r>
              <a:rPr lang="es-ES" sz="1400" smtClean="0"/>
              <a:t> in </a:t>
            </a:r>
            <a:r>
              <a:rPr lang="es-ES" sz="1400" err="1" smtClean="0"/>
              <a:t>Proc</a:t>
            </a:r>
            <a:r>
              <a:rPr lang="es-ES" sz="1400" smtClean="0"/>
              <a:t>. of </a:t>
            </a:r>
            <a:r>
              <a:rPr lang="es-ES" sz="1400" err="1" smtClean="0"/>
              <a:t>the</a:t>
            </a:r>
            <a:r>
              <a:rPr lang="es-ES" sz="1400" smtClean="0"/>
              <a:t> 4th </a:t>
            </a:r>
            <a:r>
              <a:rPr lang="es-ES" sz="1400" err="1" smtClean="0"/>
              <a:t>Biennial</a:t>
            </a:r>
            <a:r>
              <a:rPr lang="es-ES" sz="1400" smtClean="0"/>
              <a:t> </a:t>
            </a:r>
            <a:r>
              <a:rPr lang="es-ES" sz="1400" err="1" smtClean="0"/>
              <a:t>Conference</a:t>
            </a:r>
            <a:r>
              <a:rPr lang="es-ES" sz="1400" smtClean="0"/>
              <a:t> </a:t>
            </a:r>
            <a:r>
              <a:rPr lang="es-ES" sz="1400" err="1" smtClean="0"/>
              <a:t>on</a:t>
            </a:r>
            <a:r>
              <a:rPr lang="es-ES" sz="1400" smtClean="0"/>
              <a:t> </a:t>
            </a:r>
            <a:r>
              <a:rPr lang="es-ES" sz="1400" err="1" smtClean="0"/>
              <a:t>Electronic</a:t>
            </a:r>
            <a:r>
              <a:rPr lang="es-ES" sz="1400" smtClean="0"/>
              <a:t> </a:t>
            </a:r>
            <a:r>
              <a:rPr lang="es-ES" sz="1400" err="1" smtClean="0"/>
              <a:t>Lexicography</a:t>
            </a:r>
            <a:r>
              <a:rPr lang="es-ES" sz="1400" smtClean="0"/>
              <a:t> (ELEX 2015)</a:t>
            </a:r>
          </a:p>
          <a:p>
            <a:pPr lvl="1">
              <a:buFont typeface="Symbol" pitchFamily="18" charset="2"/>
              <a:buChar char="¾"/>
            </a:pPr>
            <a:r>
              <a:rPr lang="es-ES" sz="1400" b="1" err="1" smtClean="0"/>
              <a:t>Guidelines</a:t>
            </a:r>
            <a:r>
              <a:rPr lang="es-ES" sz="1400" smtClean="0"/>
              <a:t>: </a:t>
            </a:r>
            <a:r>
              <a:rPr lang="en-US" sz="1400" smtClean="0"/>
              <a:t>Best W3C Practices for Multilingual Linked Open Data Community Group, September 2015. http://www.w3.org/2015/09/bpmlod-reports/multilingual-terminologies/</a:t>
            </a:r>
            <a:endParaRPr lang="en-US" sz="1800" smtClean="0"/>
          </a:p>
          <a:p>
            <a:r>
              <a:rPr lang="en-US" sz="2600" b="1" smtClean="0"/>
              <a:t>Advantages</a:t>
            </a:r>
          </a:p>
          <a:p>
            <a:pPr lvl="1">
              <a:buFont typeface="Symbol" pitchFamily="18" charset="2"/>
              <a:buChar char="¾"/>
            </a:pPr>
            <a:r>
              <a:rPr lang="en-US" sz="1400" smtClean="0"/>
              <a:t>The RDF version of a </a:t>
            </a:r>
            <a:r>
              <a:rPr lang="en-US" sz="1400" err="1" smtClean="0"/>
              <a:t>termbase</a:t>
            </a:r>
            <a:r>
              <a:rPr lang="en-US" sz="1400" smtClean="0"/>
              <a:t> is more suitable to be </a:t>
            </a:r>
            <a:r>
              <a:rPr lang="en-US" sz="1400" b="1" u="sng" smtClean="0">
                <a:solidFill>
                  <a:srgbClr val="FF0000"/>
                </a:solidFill>
              </a:rPr>
              <a:t>linked</a:t>
            </a:r>
            <a:r>
              <a:rPr lang="en-US" sz="1400" smtClean="0"/>
              <a:t> to other terminologies.</a:t>
            </a:r>
          </a:p>
          <a:p>
            <a:pPr lvl="1">
              <a:buFont typeface="Symbol" pitchFamily="18" charset="2"/>
              <a:buChar char="¾"/>
            </a:pPr>
            <a:r>
              <a:rPr lang="en-US" sz="1400" smtClean="0"/>
              <a:t>Clear separation and identification of concepts and terms, as data fits a formalized model and every resource is identifiable in a permanent manner. </a:t>
            </a:r>
          </a:p>
          <a:p>
            <a:pPr lvl="1">
              <a:buFont typeface="Symbol" pitchFamily="18" charset="2"/>
              <a:buChar char="¾"/>
            </a:pPr>
            <a:r>
              <a:rPr lang="en-US" sz="1400" smtClean="0"/>
              <a:t>Easy browsing from a term in one language to an equivalent term in another language, although this makes only full sense when a preferred term is specified . </a:t>
            </a:r>
          </a:p>
          <a:p>
            <a:pPr lvl="1">
              <a:buFont typeface="Symbol" pitchFamily="18" charset="2"/>
              <a:buChar char="¾"/>
            </a:pPr>
            <a:r>
              <a:rPr lang="en-US" sz="1400" smtClean="0"/>
              <a:t>Easy browsing among general terms and the jurisdiction-specific terms, as concepts can be hierarchically organized. This clarity helps towards the harmonization of copyright terms in the EU, an explicit goal in the EU copyright roadmap .</a:t>
            </a:r>
          </a:p>
          <a:p>
            <a:pPr lvl="1">
              <a:buFont typeface="Symbol" pitchFamily="18" charset="2"/>
              <a:buChar char="¾"/>
            </a:pPr>
            <a:r>
              <a:rPr lang="en-US" sz="1400" smtClean="0"/>
              <a:t>Easy comparative analysis, as multiple sources are provided.</a:t>
            </a:r>
          </a:p>
          <a:p>
            <a:pPr lvl="1">
              <a:buFont typeface="Symbol" pitchFamily="18" charset="2"/>
              <a:buChar char="¾"/>
            </a:pPr>
            <a:r>
              <a:rPr lang="en-US" sz="1400" smtClean="0"/>
              <a:t>Improved discovery and unequivocal identification of concepts and corresponding terms at both European and national levels.</a:t>
            </a:r>
          </a:p>
          <a:p>
            <a:pPr lvl="1">
              <a:buFont typeface="Symbol" pitchFamily="18" charset="2"/>
              <a:buChar char="¾"/>
            </a:pPr>
            <a:r>
              <a:rPr lang="en-US" sz="1400" smtClean="0"/>
              <a:t>Better organization of conceptual domain knowledge and its availability of interrelated data sets on the Web in standard formats.</a:t>
            </a:r>
          </a:p>
          <a:p>
            <a:pPr lvl="1">
              <a:buFont typeface="Symbol" pitchFamily="18" charset="2"/>
              <a:buChar char="¾"/>
            </a:pPr>
            <a:endParaRPr lang="es-ES" sz="140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 smtClean="0"/>
              <a:t>The</a:t>
            </a:r>
            <a:r>
              <a:rPr lang="es-ES" smtClean="0"/>
              <a:t> </a:t>
            </a:r>
            <a:r>
              <a:rPr lang="es-ES" err="1" smtClean="0"/>
              <a:t>ontolex-lemon</a:t>
            </a:r>
            <a:r>
              <a:rPr lang="es-ES" smtClean="0"/>
              <a:t> </a:t>
            </a:r>
            <a:r>
              <a:rPr lang="es-ES" err="1" smtClean="0"/>
              <a:t>model</a:t>
            </a:r>
            <a:endParaRPr lang="es-ES"/>
          </a:p>
        </p:txBody>
      </p:sp>
      <p:pic>
        <p:nvPicPr>
          <p:cNvPr id="20482" name="Imagen 3" descr="Lemon OntoLex C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2512514"/>
            <a:ext cx="5929354" cy="377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642910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¾"/>
            </a:pPr>
            <a:r>
              <a:rPr lang="en-US" smtClean="0"/>
              <a:t>There is a complete and rich model (OWL) supporting the expression of concepts, terms, definitions, lexical forms, etc.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Key elements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/>
              <a:t>Concepts</a:t>
            </a:r>
          </a:p>
          <a:p>
            <a:r>
              <a:rPr lang="es-ES" sz="2400" smtClean="0"/>
              <a:t>Multilingual lexicalizations</a:t>
            </a:r>
          </a:p>
          <a:p>
            <a:r>
              <a:rPr lang="es-ES" sz="2400" smtClean="0"/>
              <a:t>Definitions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928934"/>
            <a:ext cx="481647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 smtClean="0"/>
              <a:t>purpose</a:t>
            </a:r>
            <a:r>
              <a:rPr lang="es-ES" smtClean="0"/>
              <a:t> / </a:t>
            </a:r>
            <a:r>
              <a:rPr lang="es-ES" err="1" smtClean="0"/>
              <a:t>experimentation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4525963"/>
          </a:xfrm>
        </p:spPr>
        <p:txBody>
          <a:bodyPr>
            <a:normAutofit/>
          </a:bodyPr>
          <a:lstStyle/>
          <a:p>
            <a:r>
              <a:rPr lang="es-ES" sz="2400" b="1" smtClean="0"/>
              <a:t>Purpose</a:t>
            </a:r>
            <a:r>
              <a:rPr lang="es-ES" sz="2400" smtClean="0"/>
              <a:t>. Publish a </a:t>
            </a:r>
            <a:r>
              <a:rPr lang="es-ES" sz="2400" err="1" smtClean="0"/>
              <a:t>term-bank</a:t>
            </a:r>
            <a:r>
              <a:rPr lang="es-ES" sz="2400" smtClean="0"/>
              <a:t> for one </a:t>
            </a:r>
            <a:r>
              <a:rPr lang="es-ES" sz="2400" err="1" smtClean="0"/>
              <a:t>specific</a:t>
            </a:r>
            <a:r>
              <a:rPr lang="es-ES" sz="2400" smtClean="0"/>
              <a:t> </a:t>
            </a:r>
            <a:r>
              <a:rPr lang="es-ES" sz="2400" err="1" smtClean="0"/>
              <a:t>domain</a:t>
            </a:r>
            <a:r>
              <a:rPr lang="es-ES" sz="2400" smtClean="0"/>
              <a:t> (copyright) as </a:t>
            </a:r>
            <a:r>
              <a:rPr lang="es-ES" sz="2400" err="1" smtClean="0"/>
              <a:t>linked</a:t>
            </a:r>
            <a:r>
              <a:rPr lang="es-ES" sz="2400" smtClean="0"/>
              <a:t> data</a:t>
            </a:r>
          </a:p>
          <a:p>
            <a:pPr lvl="1"/>
            <a:r>
              <a:rPr lang="es-ES" sz="1800" err="1" smtClean="0"/>
              <a:t>The</a:t>
            </a:r>
            <a:r>
              <a:rPr lang="es-ES" sz="1800" smtClean="0"/>
              <a:t> </a:t>
            </a:r>
            <a:r>
              <a:rPr lang="es-ES" sz="1800" err="1" smtClean="0"/>
              <a:t>work</a:t>
            </a:r>
            <a:r>
              <a:rPr lang="es-ES" sz="1800" smtClean="0"/>
              <a:t> </a:t>
            </a:r>
            <a:r>
              <a:rPr lang="es-ES" sz="1800" err="1" smtClean="0"/>
              <a:t>is</a:t>
            </a:r>
            <a:r>
              <a:rPr lang="es-ES" sz="1800" smtClean="0"/>
              <a:t> timely, as the publication of terminologies as linked data is a new advance postulated only in 2015. Some research problems are still open (how to make automatic matching, how to qualify relations, etc.)</a:t>
            </a:r>
          </a:p>
          <a:p>
            <a:r>
              <a:rPr lang="es-ES" sz="2400" b="1" smtClean="0"/>
              <a:t>Experiment.</a:t>
            </a:r>
            <a:r>
              <a:rPr lang="es-ES" sz="2400" smtClean="0"/>
              <a:t> Populate </a:t>
            </a:r>
            <a:r>
              <a:rPr lang="es-ES" sz="2400" err="1" smtClean="0"/>
              <a:t>the</a:t>
            </a:r>
            <a:r>
              <a:rPr lang="es-ES" sz="2400" smtClean="0"/>
              <a:t> </a:t>
            </a:r>
            <a:r>
              <a:rPr lang="es-ES" sz="2400" err="1" smtClean="0"/>
              <a:t>term</a:t>
            </a:r>
            <a:r>
              <a:rPr lang="es-ES" sz="2400" smtClean="0"/>
              <a:t> </a:t>
            </a:r>
            <a:r>
              <a:rPr lang="es-ES" sz="2400" err="1" smtClean="0"/>
              <a:t>bank</a:t>
            </a:r>
            <a:r>
              <a:rPr lang="es-ES" sz="2400" smtClean="0"/>
              <a:t> </a:t>
            </a:r>
            <a:r>
              <a:rPr lang="es-ES" sz="2400" err="1" smtClean="0"/>
              <a:t>with</a:t>
            </a:r>
            <a:r>
              <a:rPr lang="es-ES" sz="2400" smtClean="0"/>
              <a:t> data </a:t>
            </a:r>
            <a:r>
              <a:rPr lang="es-ES" sz="2400" err="1" smtClean="0"/>
              <a:t>semi-automatically</a:t>
            </a:r>
            <a:r>
              <a:rPr lang="es-ES" sz="2400" smtClean="0"/>
              <a:t> </a:t>
            </a:r>
            <a:r>
              <a:rPr lang="es-ES" sz="2400" err="1" smtClean="0"/>
              <a:t>extracted</a:t>
            </a:r>
            <a:r>
              <a:rPr lang="es-ES" sz="2400" smtClean="0"/>
              <a:t> </a:t>
            </a:r>
            <a:r>
              <a:rPr lang="es-ES" sz="2400" err="1" smtClean="0"/>
              <a:t>from</a:t>
            </a:r>
            <a:r>
              <a:rPr lang="es-ES" sz="2400" smtClean="0"/>
              <a:t> disparate, highly heterogenous sources</a:t>
            </a:r>
          </a:p>
          <a:p>
            <a:pPr lvl="1"/>
            <a:r>
              <a:rPr lang="es-ES" sz="1800" smtClean="0"/>
              <a:t>In principle, a dubious effort (disparate</a:t>
            </a:r>
          </a:p>
          <a:p>
            <a:pPr lvl="1"/>
            <a:r>
              <a:rPr lang="es-ES" sz="1800" smtClean="0"/>
              <a:t>By describing the provenance and adding only minimal semantics, a potentially interesting result </a:t>
            </a:r>
            <a:endParaRPr lang="es-ES" sz="18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Scope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smtClean="0"/>
              <a:t>Scope is limited enough as to be supervised</a:t>
            </a:r>
          </a:p>
          <a:p>
            <a:pPr lvl="1"/>
            <a:r>
              <a:rPr lang="es-ES" sz="2000" smtClean="0"/>
              <a:t>Copyright glossaries define some </a:t>
            </a:r>
            <a:r>
              <a:rPr lang="es-ES" sz="2000" i="1" smtClean="0"/>
              <a:t>dozens </a:t>
            </a:r>
            <a:r>
              <a:rPr lang="es-ES" sz="2000" smtClean="0"/>
              <a:t>of definitions</a:t>
            </a:r>
          </a:p>
          <a:p>
            <a:pPr lvl="1"/>
            <a:r>
              <a:rPr lang="es-ES" sz="2000" smtClean="0"/>
              <a:t>Treaties and laws on copyright are manageable, comprising also some </a:t>
            </a:r>
            <a:r>
              <a:rPr lang="es-ES" sz="2000" i="1" smtClean="0"/>
              <a:t>dozens </a:t>
            </a:r>
            <a:r>
              <a:rPr lang="es-ES" sz="2000" smtClean="0"/>
              <a:t>of printed pages</a:t>
            </a:r>
          </a:p>
          <a:p>
            <a:pPr lvl="1">
              <a:buNone/>
            </a:pPr>
            <a:r>
              <a:rPr lang="es-ES" sz="2000" smtClean="0">
                <a:sym typeface="Wingdings" pitchFamily="2" charset="2"/>
              </a:rPr>
              <a:t> They can be supervised by a human with assumable effort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ES" sz="2400" smtClean="0">
                <a:sym typeface="Wingdings" pitchFamily="2" charset="2"/>
              </a:rPr>
              <a:t>Scope is limited to a few jurisdictions / laws</a:t>
            </a:r>
          </a:p>
          <a:p>
            <a:pPr lvl="1"/>
            <a:r>
              <a:rPr lang="es-ES" sz="2000" smtClean="0">
                <a:sym typeface="Wingdings" pitchFamily="2" charset="2"/>
              </a:rPr>
              <a:t>Useful for having covered territories with high activity wrt copyright (US, Australia, etc.)</a:t>
            </a:r>
          </a:p>
          <a:p>
            <a:pPr lvl="1"/>
            <a:r>
              <a:rPr lang="es-ES" sz="2000" smtClean="0">
                <a:sym typeface="Wingdings" pitchFamily="2" charset="2"/>
              </a:rPr>
              <a:t>Enough as to test the validity of the effort</a:t>
            </a:r>
          </a:p>
          <a:p>
            <a:pPr lvl="1"/>
            <a:r>
              <a:rPr lang="es-ES" sz="2000" smtClean="0">
                <a:sym typeface="Wingdings" pitchFamily="2" charset="2"/>
              </a:rPr>
              <a:t>Special attention deserved to jurisdictions with several co-official languages (Canada,  Belgium, Switzerland, Spain)</a:t>
            </a:r>
          </a:p>
          <a:p>
            <a:pPr lvl="1"/>
            <a:endParaRPr lang="es-ES" sz="200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Sources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/>
              <a:t>Sources for general concepts</a:t>
            </a:r>
          </a:p>
          <a:p>
            <a:pPr lvl="1"/>
            <a:r>
              <a:rPr lang="es-ES" sz="1800" smtClean="0"/>
              <a:t>WIPO (World Intellectual Property Organization). UN agency maintaining treaties almost-universally agreed. Official treaties and other publications (glossaries)</a:t>
            </a:r>
          </a:p>
          <a:p>
            <a:r>
              <a:rPr lang="es-ES" sz="2200" smtClean="0"/>
              <a:t>Some national laws</a:t>
            </a:r>
          </a:p>
          <a:p>
            <a:pPr lvl="1"/>
            <a:r>
              <a:rPr lang="es-ES" sz="1800" smtClean="0"/>
              <a:t>UK, US and Canadian Copyright Acts have been considered</a:t>
            </a:r>
          </a:p>
          <a:p>
            <a:pPr lvl="1"/>
            <a:r>
              <a:rPr lang="es-ES" sz="1800" smtClean="0"/>
              <a:t>Spanish LPI has been considered</a:t>
            </a:r>
          </a:p>
          <a:p>
            <a:r>
              <a:rPr lang="es-ES" sz="2200" smtClean="0"/>
              <a:t>IATE term bank</a:t>
            </a:r>
          </a:p>
          <a:p>
            <a:pPr lvl="1"/>
            <a:r>
              <a:rPr lang="es-ES" sz="1800" smtClean="0"/>
              <a:t>The Inter-Active Terminology for Europe </a:t>
            </a:r>
          </a:p>
          <a:p>
            <a:r>
              <a:rPr lang="es-ES" sz="2200" smtClean="0"/>
              <a:t>Some Creative Common licenses</a:t>
            </a:r>
          </a:p>
          <a:p>
            <a:pPr lvl="1"/>
            <a:r>
              <a:rPr lang="es-ES" sz="1800" smtClean="0"/>
              <a:t>Relevant because they have been ported to the different jurisdictions by qualified translators (localization has been made)</a:t>
            </a:r>
            <a:endParaRPr lang="es-ES" sz="18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1297</Words>
  <PresentationFormat>Presentación en pantalla (4:3)</PresentationFormat>
  <Paragraphs>229</Paragraphs>
  <Slides>30</Slides>
  <Notes>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Tema de Office</vt:lpstr>
      <vt:lpstr>Visio</vt:lpstr>
      <vt:lpstr>Term bank of copyright-related concepts</vt:lpstr>
      <vt:lpstr>Preliminary concepts</vt:lpstr>
      <vt:lpstr>General idea behind termbanks</vt:lpstr>
      <vt:lpstr>Term banks as Linked Data</vt:lpstr>
      <vt:lpstr>The ontolex-lemon model</vt:lpstr>
      <vt:lpstr>Key elements</vt:lpstr>
      <vt:lpstr>purpose / experimentation</vt:lpstr>
      <vt:lpstr>Scope</vt:lpstr>
      <vt:lpstr>Sources</vt:lpstr>
      <vt:lpstr>Some disparate sources</vt:lpstr>
      <vt:lpstr>Some disparate sources (II)</vt:lpstr>
      <vt:lpstr>Defined terms in national jurisdictions</vt:lpstr>
      <vt:lpstr>Defined terms in national laws</vt:lpstr>
      <vt:lpstr>Definitions specific to CC licenses</vt:lpstr>
      <vt:lpstr>Never forgetting where semantics come from</vt:lpstr>
      <vt:lpstr>Relations between concepts</vt:lpstr>
      <vt:lpstr>Relations between concepts (II)</vt:lpstr>
      <vt:lpstr>General concepts</vt:lpstr>
      <vt:lpstr>IATE- European terminology</vt:lpstr>
      <vt:lpstr>Diapositiva 20</vt:lpstr>
      <vt:lpstr>http://copyrighttermbank.linkeddata.es</vt:lpstr>
      <vt:lpstr>http://copyrighttermbank.linkeddata.es</vt:lpstr>
      <vt:lpstr>Linked Data Graph</vt:lpstr>
      <vt:lpstr>Linked Data Cloud</vt:lpstr>
      <vt:lpstr>Previous work</vt:lpstr>
      <vt:lpstr>Diapositiva 26</vt:lpstr>
      <vt:lpstr>Diapositiva 27</vt:lpstr>
      <vt:lpstr>Authorisation to publish the sources</vt:lpstr>
      <vt:lpstr>Conclusions</vt:lpstr>
      <vt:lpstr>Term bank of copyright-related concepts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vrodriguez</dc:creator>
  <cp:lastModifiedBy>Victor Rodriguez Doncel</cp:lastModifiedBy>
  <cp:revision>444</cp:revision>
  <dcterms:created xsi:type="dcterms:W3CDTF">2015-11-27T08:59:23Z</dcterms:created>
  <dcterms:modified xsi:type="dcterms:W3CDTF">2015-11-30T11:43:45Z</dcterms:modified>
</cp:coreProperties>
</file>