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59" r:id="rId5"/>
    <p:sldId id="261" r:id="rId6"/>
    <p:sldId id="262" r:id="rId7"/>
    <p:sldId id="257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4515" autoAdjust="0"/>
  </p:normalViewPr>
  <p:slideViewPr>
    <p:cSldViewPr>
      <p:cViewPr>
        <p:scale>
          <a:sx n="75" d="100"/>
          <a:sy n="75" d="100"/>
        </p:scale>
        <p:origin x="-1670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63DD0-D06F-4FC5-AEEE-3886322BB3E7}" type="datetimeFigureOut">
              <a:rPr lang="es-ES" smtClean="0"/>
              <a:t>27/11/2015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5C2AF-E922-49EB-BA82-5B9EA37B3E2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IATE project was launched in 1999 with the objective of providing a web-based infrastructure for all EU terminology resources, enhancing the availability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standardisation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information.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IATE incorporates all of the existing terminology databases of the EU’s translation services into a single new, highly interactive and accessible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interinstitutional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database. The following legacy databases have been imported into IATE, which now contains approximately 1.4 million multilingual entries: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Eurodicautom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(Commission),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 (Council),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Euterpe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(EP),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Euroterms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(Translation Centre),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CDCTERM (Court of Auditors),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5C2AF-E922-49EB-BA82-5B9EA37B3E2D}" type="slidenum">
              <a:rPr lang="es-ES" smtClean="0"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/" TargetMode="External"/><Relationship Id="rId2" Type="http://schemas.openxmlformats.org/officeDocument/2006/relationships/hyperlink" Target="http://en.wikipedia.org/wiki/TRIPS_Agree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Term</a:t>
            </a:r>
            <a:r>
              <a:rPr lang="es-ES" dirty="0" smtClean="0"/>
              <a:t> </a:t>
            </a:r>
            <a:r>
              <a:rPr lang="es-ES" dirty="0" err="1" smtClean="0"/>
              <a:t>bank</a:t>
            </a:r>
            <a:r>
              <a:rPr lang="es-ES" dirty="0" smtClean="0"/>
              <a:t> of copyright-</a:t>
            </a:r>
            <a:r>
              <a:rPr lang="es-ES" dirty="0" err="1" smtClean="0"/>
              <a:t>related</a:t>
            </a:r>
            <a:r>
              <a:rPr lang="es-ES" dirty="0" smtClean="0"/>
              <a:t> </a:t>
            </a:r>
            <a:r>
              <a:rPr lang="es-ES" dirty="0" err="1" smtClean="0"/>
              <a:t>concepts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JURIX 2015, the 28th International Conference on Legal Knowledge and Information </a:t>
            </a:r>
            <a:r>
              <a:rPr lang="en-US" sz="1600" dirty="0" smtClean="0">
                <a:solidFill>
                  <a:srgbClr val="C00000"/>
                </a:solidFill>
              </a:rPr>
              <a:t>System</a:t>
            </a:r>
            <a:endParaRPr lang="es-ES" sz="1600" dirty="0" smtClean="0">
              <a:solidFill>
                <a:srgbClr val="C00000"/>
              </a:solidFill>
            </a:endParaRPr>
          </a:p>
          <a:p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Víctor RODRIGUEZ-DONCEL, Cristiana SANTOS,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Pompeu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CASANOVAS,</a:t>
            </a:r>
            <a:endParaRPr lang="es-E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Asunción 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GÓMEZ-PÉREZ, 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Jorge 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GRACIA</a:t>
            </a:r>
          </a:p>
          <a:p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December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Preliminary</a:t>
            </a:r>
            <a:r>
              <a:rPr lang="es-ES" dirty="0" smtClean="0"/>
              <a:t> </a:t>
            </a:r>
            <a:r>
              <a:rPr lang="es-ES" dirty="0" err="1" smtClean="0"/>
              <a:t>concepts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 err="1" smtClean="0"/>
              <a:t>Term</a:t>
            </a:r>
            <a:r>
              <a:rPr lang="es-ES" sz="2400" b="1" dirty="0" smtClean="0"/>
              <a:t> base = </a:t>
            </a:r>
            <a:r>
              <a:rPr lang="es-ES" sz="2400" b="1" dirty="0" err="1" smtClean="0"/>
              <a:t>terminology</a:t>
            </a:r>
            <a:r>
              <a:rPr lang="es-ES" sz="2400" b="1" dirty="0" smtClean="0"/>
              <a:t> = </a:t>
            </a:r>
            <a:r>
              <a:rPr lang="es-ES" sz="2400" b="1" dirty="0" err="1" smtClean="0"/>
              <a:t>term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bank</a:t>
            </a:r>
            <a:endParaRPr lang="es-ES" sz="2400" b="1" dirty="0" smtClean="0"/>
          </a:p>
          <a:p>
            <a:pPr>
              <a:buFont typeface="Symbol" pitchFamily="18" charset="2"/>
              <a:buChar char="¾"/>
            </a:pPr>
            <a:r>
              <a:rPr lang="en-US" sz="1800" dirty="0" smtClean="0"/>
              <a:t>database </a:t>
            </a:r>
            <a:r>
              <a:rPr lang="en-US" sz="1800" dirty="0" smtClean="0"/>
              <a:t>consisting of concept-oriented terminological entries (or ‘concepts’) and </a:t>
            </a:r>
            <a:r>
              <a:rPr lang="en-US" sz="1800" dirty="0" smtClean="0"/>
              <a:t>related </a:t>
            </a:r>
            <a:r>
              <a:rPr lang="en-US" sz="1800" dirty="0" smtClean="0"/>
              <a:t>information, usually in multilingual </a:t>
            </a:r>
            <a:r>
              <a:rPr lang="en-US" sz="1800" dirty="0" smtClean="0"/>
              <a:t>format</a:t>
            </a:r>
          </a:p>
          <a:p>
            <a:r>
              <a:rPr lang="en-US" sz="2400" b="1" dirty="0" smtClean="0"/>
              <a:t>Format of terminologies</a:t>
            </a:r>
          </a:p>
          <a:p>
            <a:pPr>
              <a:buFont typeface="Symbol" pitchFamily="18" charset="2"/>
              <a:buChar char="¾"/>
            </a:pPr>
            <a:r>
              <a:rPr lang="en-US" sz="1800" dirty="0" smtClean="0"/>
              <a:t>Term Base </a:t>
            </a:r>
            <a:r>
              <a:rPr lang="en-US" sz="1800" dirty="0" err="1" smtClean="0"/>
              <a:t>eXchange</a:t>
            </a:r>
            <a:r>
              <a:rPr lang="en-US" sz="1800" dirty="0" smtClean="0"/>
              <a:t> (TBX) is an open standard the for interchange of terminological data. It has been published by the Localization Industry Standards Association (LISA) and it is ISO standard </a:t>
            </a:r>
            <a:r>
              <a:rPr lang="en-US" sz="1800" dirty="0" smtClean="0"/>
              <a:t>30042</a:t>
            </a:r>
          </a:p>
          <a:p>
            <a:r>
              <a:rPr lang="en-US" sz="2400" b="1" dirty="0" smtClean="0"/>
              <a:t>Notable terminologies</a:t>
            </a:r>
          </a:p>
          <a:p>
            <a:pPr>
              <a:buFont typeface="Symbol" pitchFamily="18" charset="2"/>
              <a:buChar char="¾"/>
            </a:pPr>
            <a:r>
              <a:rPr lang="en-US" sz="1800" dirty="0" smtClean="0"/>
              <a:t>Inter-Active Terminology for Europe (IATE) is the inter-institutional terminology database of the European Union</a:t>
            </a: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General idea </a:t>
            </a:r>
            <a:r>
              <a:rPr lang="es-ES" dirty="0" err="1" smtClean="0"/>
              <a:t>behind</a:t>
            </a:r>
            <a:r>
              <a:rPr lang="es-ES" dirty="0" smtClean="0"/>
              <a:t> </a:t>
            </a:r>
            <a:r>
              <a:rPr lang="es-ES" dirty="0" err="1" smtClean="0"/>
              <a:t>termbanks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Clear </a:t>
            </a:r>
            <a:r>
              <a:rPr lang="es-ES" sz="2400" dirty="0" err="1" smtClean="0"/>
              <a:t>separation</a:t>
            </a:r>
            <a:r>
              <a:rPr lang="es-ES" sz="2400" dirty="0" smtClean="0"/>
              <a:t> </a:t>
            </a:r>
            <a:r>
              <a:rPr lang="es-ES" sz="2400" dirty="0" err="1" smtClean="0"/>
              <a:t>between</a:t>
            </a:r>
            <a:r>
              <a:rPr lang="es-ES" sz="2400" dirty="0" smtClean="0"/>
              <a:t> </a:t>
            </a:r>
            <a:r>
              <a:rPr lang="es-ES" sz="2400" dirty="0" err="1" smtClean="0"/>
              <a:t>abstract</a:t>
            </a:r>
            <a:r>
              <a:rPr lang="es-ES" sz="2400" dirty="0" smtClean="0"/>
              <a:t> </a:t>
            </a:r>
            <a:r>
              <a:rPr lang="es-ES" sz="2400" dirty="0" err="1" smtClean="0"/>
              <a:t>concepts</a:t>
            </a:r>
            <a:r>
              <a:rPr lang="es-ES" sz="2400" dirty="0" smtClean="0"/>
              <a:t> and </a:t>
            </a:r>
            <a:r>
              <a:rPr lang="es-ES" sz="2400" dirty="0" err="1" smtClean="0"/>
              <a:t>terms</a:t>
            </a:r>
            <a:endParaRPr lang="es-ES" sz="24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214414" y="2428868"/>
          <a:ext cx="6645432" cy="3429024"/>
        </p:xfrm>
        <a:graphic>
          <a:graphicData uri="http://schemas.openxmlformats.org/presentationml/2006/ole">
            <p:oleObj spid="_x0000_s1028" name="Visio" r:id="rId3" imgW="2339038" imgH="12049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Term</a:t>
            </a:r>
            <a:r>
              <a:rPr lang="es-ES" dirty="0" smtClean="0"/>
              <a:t> </a:t>
            </a:r>
            <a:r>
              <a:rPr lang="es-ES" dirty="0" err="1" smtClean="0"/>
              <a:t>banks</a:t>
            </a:r>
            <a:r>
              <a:rPr lang="es-ES" dirty="0" smtClean="0"/>
              <a:t> as </a:t>
            </a:r>
            <a:r>
              <a:rPr lang="es-ES" dirty="0" err="1" smtClean="0"/>
              <a:t>Linked</a:t>
            </a:r>
            <a:r>
              <a:rPr lang="es-ES" dirty="0" smtClean="0"/>
              <a:t> Data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 smtClean="0"/>
              <a:t>A novel </a:t>
            </a:r>
            <a:r>
              <a:rPr lang="es-ES" sz="2400" dirty="0" err="1" smtClean="0"/>
              <a:t>approach</a:t>
            </a:r>
            <a:r>
              <a:rPr lang="es-ES" sz="2400" dirty="0" smtClean="0"/>
              <a:t> (2015)</a:t>
            </a:r>
          </a:p>
          <a:p>
            <a:pPr lvl="1">
              <a:buFont typeface="Symbol" pitchFamily="18" charset="2"/>
              <a:buChar char="¾"/>
            </a:pPr>
            <a:r>
              <a:rPr lang="en-US" sz="1400" b="1" dirty="0" smtClean="0"/>
              <a:t>Academic publication</a:t>
            </a:r>
            <a:r>
              <a:rPr lang="en-US" sz="1400" dirty="0" smtClean="0"/>
              <a:t>: </a:t>
            </a:r>
            <a:r>
              <a:rPr lang="es-ES" sz="1400" dirty="0" smtClean="0"/>
              <a:t> </a:t>
            </a:r>
            <a:r>
              <a:rPr lang="es-ES" sz="1400" dirty="0" err="1" smtClean="0"/>
              <a:t>Linked</a:t>
            </a:r>
            <a:r>
              <a:rPr lang="es-ES" sz="1400" dirty="0" smtClean="0"/>
              <a:t> </a:t>
            </a:r>
            <a:r>
              <a:rPr lang="es-ES" sz="1400" dirty="0" err="1" smtClean="0"/>
              <a:t>Terminology</a:t>
            </a:r>
            <a:r>
              <a:rPr lang="es-ES" sz="1400" dirty="0" smtClean="0"/>
              <a:t>: </a:t>
            </a:r>
            <a:r>
              <a:rPr lang="es-ES" sz="1400" dirty="0" err="1" smtClean="0"/>
              <a:t>Applying</a:t>
            </a:r>
            <a:r>
              <a:rPr lang="es-ES" sz="1400" dirty="0" smtClean="0"/>
              <a:t> </a:t>
            </a:r>
            <a:r>
              <a:rPr lang="es-ES" sz="1400" dirty="0" err="1" smtClean="0"/>
              <a:t>Linked</a:t>
            </a:r>
            <a:r>
              <a:rPr lang="es-ES" sz="1400" dirty="0" smtClean="0"/>
              <a:t> Data </a:t>
            </a:r>
            <a:r>
              <a:rPr lang="es-ES" sz="1400" dirty="0" err="1" smtClean="0"/>
              <a:t>Principles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Terminological</a:t>
            </a:r>
            <a:r>
              <a:rPr lang="es-ES" sz="1400" dirty="0" smtClean="0"/>
              <a:t> </a:t>
            </a:r>
            <a:r>
              <a:rPr lang="es-ES" sz="1400" dirty="0" err="1" smtClean="0"/>
              <a:t>Resources</a:t>
            </a:r>
            <a:r>
              <a:rPr lang="es-ES" sz="1400" dirty="0" smtClean="0"/>
              <a:t>, JP. </a:t>
            </a:r>
            <a:r>
              <a:rPr lang="es-ES" sz="1400" dirty="0" err="1" smtClean="0"/>
              <a:t>Cimiano</a:t>
            </a:r>
            <a:r>
              <a:rPr lang="es-ES" sz="1400" dirty="0" smtClean="0"/>
              <a:t>, J. </a:t>
            </a:r>
            <a:r>
              <a:rPr lang="es-ES" sz="1400" dirty="0" err="1" smtClean="0"/>
              <a:t>McCrae</a:t>
            </a:r>
            <a:r>
              <a:rPr lang="es-ES" sz="1400" dirty="0" smtClean="0"/>
              <a:t>, V. Rodriguez-Doncel, T. </a:t>
            </a:r>
            <a:r>
              <a:rPr lang="es-ES" sz="1400" dirty="0" err="1" smtClean="0"/>
              <a:t>Gornostay</a:t>
            </a:r>
            <a:r>
              <a:rPr lang="es-ES" sz="1400" dirty="0" smtClean="0"/>
              <a:t>, A. </a:t>
            </a:r>
            <a:r>
              <a:rPr lang="es-ES" sz="1400" dirty="0" err="1" smtClean="0"/>
              <a:t>Gomez-Perez</a:t>
            </a:r>
            <a:r>
              <a:rPr lang="es-ES" sz="1400" dirty="0" smtClean="0"/>
              <a:t> and B. </a:t>
            </a:r>
            <a:r>
              <a:rPr lang="es-ES" sz="1400" dirty="0" err="1" smtClean="0"/>
              <a:t>Simoneit</a:t>
            </a:r>
            <a:r>
              <a:rPr lang="es-ES" sz="1400" dirty="0" smtClean="0"/>
              <a:t> in </a:t>
            </a:r>
            <a:r>
              <a:rPr lang="es-ES" sz="1400" dirty="0" err="1" smtClean="0"/>
              <a:t>Proc</a:t>
            </a:r>
            <a:r>
              <a:rPr lang="es-ES" sz="1400" dirty="0" smtClean="0"/>
              <a:t>. of </a:t>
            </a:r>
            <a:r>
              <a:rPr lang="es-ES" sz="1400" dirty="0" err="1" smtClean="0"/>
              <a:t>the</a:t>
            </a:r>
            <a:r>
              <a:rPr lang="es-ES" sz="1400" dirty="0" smtClean="0"/>
              <a:t> 4th </a:t>
            </a:r>
            <a:r>
              <a:rPr lang="es-ES" sz="1400" dirty="0" err="1" smtClean="0"/>
              <a:t>Biennial</a:t>
            </a:r>
            <a:r>
              <a:rPr lang="es-ES" sz="1400" dirty="0" smtClean="0"/>
              <a:t> </a:t>
            </a:r>
            <a:r>
              <a:rPr lang="es-ES" sz="1400" dirty="0" err="1" smtClean="0"/>
              <a:t>Conference</a:t>
            </a:r>
            <a:r>
              <a:rPr lang="es-ES" sz="1400" dirty="0" smtClean="0"/>
              <a:t> </a:t>
            </a:r>
            <a:r>
              <a:rPr lang="es-ES" sz="1400" dirty="0" err="1" smtClean="0"/>
              <a:t>on</a:t>
            </a:r>
            <a:r>
              <a:rPr lang="es-ES" sz="1400" dirty="0" smtClean="0"/>
              <a:t> </a:t>
            </a:r>
            <a:r>
              <a:rPr lang="es-ES" sz="1400" dirty="0" err="1" smtClean="0"/>
              <a:t>Electronic</a:t>
            </a:r>
            <a:r>
              <a:rPr lang="es-ES" sz="1400" dirty="0" smtClean="0"/>
              <a:t> </a:t>
            </a:r>
            <a:r>
              <a:rPr lang="es-ES" sz="1400" dirty="0" err="1" smtClean="0"/>
              <a:t>Lexicography</a:t>
            </a:r>
            <a:r>
              <a:rPr lang="es-ES" sz="1400" dirty="0" smtClean="0"/>
              <a:t> (ELEX 2015)</a:t>
            </a:r>
          </a:p>
          <a:p>
            <a:pPr lvl="1">
              <a:buFont typeface="Symbol" pitchFamily="18" charset="2"/>
              <a:buChar char="¾"/>
            </a:pPr>
            <a:r>
              <a:rPr lang="es-ES" sz="1400" b="1" dirty="0" err="1" smtClean="0"/>
              <a:t>Guidelines</a:t>
            </a:r>
            <a:r>
              <a:rPr lang="es-ES" sz="1400" dirty="0" smtClean="0"/>
              <a:t>: </a:t>
            </a:r>
            <a:r>
              <a:rPr lang="en-US" sz="1400" dirty="0" smtClean="0"/>
              <a:t>Best W3C Practices for Multilingual Linked Open Data </a:t>
            </a:r>
            <a:r>
              <a:rPr lang="en-US" sz="1400" dirty="0" smtClean="0"/>
              <a:t>Community Group</a:t>
            </a:r>
            <a:r>
              <a:rPr lang="en-US" sz="1400" dirty="0" smtClean="0"/>
              <a:t>, September 2015. http://www.w3.org/2015/09/bpmlod-reports/multilingual-terminologies</a:t>
            </a:r>
            <a:r>
              <a:rPr lang="en-US" sz="1400" dirty="0" smtClean="0"/>
              <a:t>/</a:t>
            </a:r>
            <a:endParaRPr lang="en-US" sz="1800" dirty="0" smtClean="0"/>
          </a:p>
          <a:p>
            <a:r>
              <a:rPr lang="en-US" sz="2400" dirty="0" smtClean="0"/>
              <a:t>Advantages</a:t>
            </a:r>
          </a:p>
          <a:p>
            <a:pPr lvl="1">
              <a:buFont typeface="Symbol" pitchFamily="18" charset="2"/>
              <a:buChar char="¾"/>
            </a:pPr>
            <a:r>
              <a:rPr lang="en-US" sz="1400" dirty="0" smtClean="0"/>
              <a:t>The RDF version of a </a:t>
            </a:r>
            <a:r>
              <a:rPr lang="en-US" sz="1400" dirty="0" err="1" smtClean="0"/>
              <a:t>termbase</a:t>
            </a:r>
            <a:r>
              <a:rPr lang="en-US" sz="1400" dirty="0" smtClean="0"/>
              <a:t> is more suitable to be linked to other terminologies.</a:t>
            </a:r>
          </a:p>
          <a:p>
            <a:pPr lvl="1">
              <a:buFont typeface="Symbol" pitchFamily="18" charset="2"/>
              <a:buChar char="¾"/>
            </a:pPr>
            <a:r>
              <a:rPr lang="en-US" sz="1400" dirty="0" smtClean="0"/>
              <a:t>Clear </a:t>
            </a:r>
            <a:r>
              <a:rPr lang="en-US" sz="1400" dirty="0" smtClean="0"/>
              <a:t>separation and identification of concepts and terms, as data fits a formalized model and every resource is identifiable in a permanent manner. </a:t>
            </a:r>
          </a:p>
          <a:p>
            <a:pPr lvl="1">
              <a:buFont typeface="Symbol" pitchFamily="18" charset="2"/>
              <a:buChar char="¾"/>
            </a:pPr>
            <a:r>
              <a:rPr lang="en-US" sz="1400" dirty="0" smtClean="0"/>
              <a:t>Easy </a:t>
            </a:r>
            <a:r>
              <a:rPr lang="en-US" sz="1400" dirty="0" smtClean="0"/>
              <a:t>browsing from a term in one language to an equivalent term in another language, although this makes only full sense when a preferred term is specified . </a:t>
            </a:r>
          </a:p>
          <a:p>
            <a:pPr lvl="1">
              <a:buFont typeface="Symbol" pitchFamily="18" charset="2"/>
              <a:buChar char="¾"/>
            </a:pPr>
            <a:r>
              <a:rPr lang="en-US" sz="1400" dirty="0" smtClean="0"/>
              <a:t>Easy </a:t>
            </a:r>
            <a:r>
              <a:rPr lang="en-US" sz="1400" dirty="0" smtClean="0"/>
              <a:t>browsing among general terms and the jurisdiction-specific terms, as concepts can be hierarchically organized. This clarity helps towards the harmonization of copyright terms in the EU, an explicit goal in the EU copyright roadmap .</a:t>
            </a:r>
          </a:p>
          <a:p>
            <a:pPr lvl="1">
              <a:buFont typeface="Symbol" pitchFamily="18" charset="2"/>
              <a:buChar char="¾"/>
            </a:pPr>
            <a:r>
              <a:rPr lang="en-US" sz="1400" dirty="0" smtClean="0"/>
              <a:t>Easy </a:t>
            </a:r>
            <a:r>
              <a:rPr lang="en-US" sz="1400" dirty="0" smtClean="0"/>
              <a:t>comparative analysis, as multiple sources are provided.</a:t>
            </a:r>
          </a:p>
          <a:p>
            <a:pPr lvl="1">
              <a:buFont typeface="Symbol" pitchFamily="18" charset="2"/>
              <a:buChar char="¾"/>
            </a:pPr>
            <a:r>
              <a:rPr lang="en-US" sz="1400" dirty="0" smtClean="0"/>
              <a:t>Improved </a:t>
            </a:r>
            <a:r>
              <a:rPr lang="en-US" sz="1400" dirty="0" smtClean="0"/>
              <a:t>discovery and unequivocal identification of concepts and corresponding terms at both European and national levels.</a:t>
            </a:r>
          </a:p>
          <a:p>
            <a:pPr lvl="1">
              <a:buFont typeface="Symbol" pitchFamily="18" charset="2"/>
              <a:buChar char="¾"/>
            </a:pPr>
            <a:r>
              <a:rPr lang="en-US" sz="1400" dirty="0" smtClean="0"/>
              <a:t>Better </a:t>
            </a:r>
            <a:r>
              <a:rPr lang="en-US" sz="1400" dirty="0" smtClean="0"/>
              <a:t>organization of conceptual domain knowledge and its availability of interrelated data sets on the Web in standard formats.</a:t>
            </a:r>
          </a:p>
          <a:p>
            <a:pPr lvl="1">
              <a:buFont typeface="Symbol" pitchFamily="18" charset="2"/>
              <a:buChar char="¾"/>
            </a:pPr>
            <a:endParaRPr lang="es-ES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ontolex-lemon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  <p:pic>
        <p:nvPicPr>
          <p:cNvPr id="20482" name="Imagen 3" descr="Lemon OntoLex Co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2512514"/>
            <a:ext cx="5929354" cy="377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642910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 pitchFamily="18" charset="2"/>
              <a:buChar char="¾"/>
            </a:pPr>
            <a:r>
              <a:rPr lang="en-US" dirty="0" smtClean="0"/>
              <a:t>There is a complete and rich model (OWL) supporting the expression of concepts, terms, definitions, lexical forms, etc.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err="1" smtClean="0"/>
              <a:t>Authorisation</a:t>
            </a:r>
            <a:r>
              <a:rPr lang="es-ES" sz="3600" dirty="0" smtClean="0"/>
              <a:t> </a:t>
            </a:r>
            <a:r>
              <a:rPr lang="es-ES" sz="3600" dirty="0" err="1" smtClean="0"/>
              <a:t>to</a:t>
            </a:r>
            <a:r>
              <a:rPr lang="es-ES" sz="3600" dirty="0" smtClean="0"/>
              <a:t> </a:t>
            </a:r>
            <a:r>
              <a:rPr lang="es-ES" sz="3600" dirty="0" err="1" smtClean="0"/>
              <a:t>publish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</a:t>
            </a:r>
            <a:r>
              <a:rPr lang="es-ES" sz="3600" dirty="0" err="1" smtClean="0"/>
              <a:t>sources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WIPO</a:t>
            </a:r>
          </a:p>
          <a:p>
            <a:pPr>
              <a:buFont typeface="Symbol" pitchFamily="18" charset="2"/>
              <a:buChar char=""/>
            </a:pPr>
            <a:r>
              <a:rPr lang="es-ES" sz="1400" dirty="0" smtClean="0"/>
              <a:t>Content </a:t>
            </a:r>
            <a:r>
              <a:rPr lang="es-ES" sz="1400" dirty="0" err="1" smtClean="0"/>
              <a:t>offered</a:t>
            </a:r>
            <a:r>
              <a:rPr lang="es-ES" sz="1400" dirty="0" smtClean="0"/>
              <a:t> </a:t>
            </a:r>
            <a:r>
              <a:rPr lang="es-ES" sz="1400" dirty="0" err="1" smtClean="0"/>
              <a:t>by</a:t>
            </a:r>
            <a:r>
              <a:rPr lang="es-ES" sz="1400" dirty="0" smtClean="0"/>
              <a:t> WIPO as </a:t>
            </a:r>
            <a:r>
              <a:rPr lang="es-ES" sz="1400" dirty="0" err="1" smtClean="0"/>
              <a:t>long</a:t>
            </a:r>
            <a:r>
              <a:rPr lang="es-ES" sz="1400" dirty="0" smtClean="0"/>
              <a:t> as </a:t>
            </a:r>
            <a:r>
              <a:rPr lang="es-ES" sz="1400" dirty="0" err="1" smtClean="0"/>
              <a:t>we</a:t>
            </a:r>
            <a:r>
              <a:rPr lang="es-ES" sz="1400" dirty="0" smtClean="0"/>
              <a:t> </a:t>
            </a:r>
            <a:r>
              <a:rPr lang="es-ES" sz="1400" dirty="0" err="1" smtClean="0"/>
              <a:t>mention</a:t>
            </a:r>
            <a:r>
              <a:rPr lang="es-ES" sz="1400" dirty="0" smtClean="0"/>
              <a:t> </a:t>
            </a:r>
            <a:r>
              <a:rPr lang="es-ES" sz="1400" dirty="0" err="1" smtClean="0"/>
              <a:t>their</a:t>
            </a:r>
            <a:r>
              <a:rPr lang="es-ES" sz="1400" dirty="0" smtClean="0"/>
              <a:t> </a:t>
            </a:r>
            <a:r>
              <a:rPr lang="es-ES" sz="1400" dirty="0" err="1" smtClean="0"/>
              <a:t>name</a:t>
            </a:r>
            <a:endParaRPr lang="es-ES" sz="1400" dirty="0" smtClean="0"/>
          </a:p>
          <a:p>
            <a:pPr>
              <a:buFont typeface="Symbol" pitchFamily="18" charset="2"/>
              <a:buChar char=""/>
            </a:pPr>
            <a:r>
              <a:rPr lang="es-ES" sz="1400" dirty="0" smtClean="0"/>
              <a:t>“</a:t>
            </a:r>
            <a:r>
              <a:rPr lang="es-ES" sz="1400" i="1" dirty="0" smtClean="0"/>
              <a:t>Salvo </a:t>
            </a:r>
            <a:r>
              <a:rPr lang="es-ES" sz="1400" i="1" dirty="0" smtClean="0"/>
              <a:t>indicación en contrario en condiciones específicas de utilización, en particular en lo que atañe a las bases de datos de la OMPI, cualquier persona puede reproducir, distribuir, adaptar, traducir e interpretar en público el contenido de este sitio web sin necesidad de autorización expresa, siempre y cuando el contenido esté acompañado por la mención de la OMPI como fuente y, en su caso, se indique claramente que se ha modificado el contenido original</a:t>
            </a:r>
            <a:r>
              <a:rPr lang="es-ES" sz="1400" dirty="0" smtClean="0"/>
              <a:t>.”</a:t>
            </a:r>
          </a:p>
          <a:p>
            <a:r>
              <a:rPr lang="es-ES" sz="1800" dirty="0" err="1" smtClean="0"/>
              <a:t>Creative</a:t>
            </a:r>
            <a:r>
              <a:rPr lang="es-ES" sz="1800" dirty="0" smtClean="0"/>
              <a:t> </a:t>
            </a:r>
            <a:r>
              <a:rPr lang="es-ES" sz="1800" dirty="0" err="1" smtClean="0"/>
              <a:t>Commons</a:t>
            </a:r>
            <a:endParaRPr lang="es-ES" sz="1800" dirty="0" smtClean="0"/>
          </a:p>
          <a:p>
            <a:pPr>
              <a:buFont typeface="Symbol" pitchFamily="18" charset="2"/>
              <a:buChar char=""/>
            </a:pPr>
            <a:r>
              <a:rPr lang="en-US" sz="1400" dirty="0" smtClean="0"/>
              <a:t>Content in the Creative Commons site is offered as CC-BY </a:t>
            </a:r>
          </a:p>
          <a:p>
            <a:pPr>
              <a:buFont typeface="Symbol" pitchFamily="18" charset="2"/>
              <a:buChar char=""/>
            </a:pPr>
            <a:r>
              <a:rPr lang="en-US" sz="1400" dirty="0" smtClean="0"/>
              <a:t>“</a:t>
            </a:r>
            <a:r>
              <a:rPr lang="en-US" sz="1400" i="1" dirty="0" smtClean="0"/>
              <a:t>Except </a:t>
            </a:r>
            <a:r>
              <a:rPr lang="en-US" sz="1400" i="1" dirty="0" smtClean="0"/>
              <a:t>where otherwise noted, content on this site is licensed under a Creative Commons Attribution 4.0 International license</a:t>
            </a:r>
            <a:r>
              <a:rPr lang="en-US" sz="1400" dirty="0" smtClean="0"/>
              <a:t>.”</a:t>
            </a:r>
          </a:p>
          <a:p>
            <a:r>
              <a:rPr lang="en-US" sz="1800" dirty="0" err="1" smtClean="0"/>
              <a:t>dbpedia</a:t>
            </a:r>
            <a:endParaRPr lang="en-US" sz="1800" dirty="0" smtClean="0"/>
          </a:p>
          <a:p>
            <a:pPr>
              <a:buFont typeface="Symbol" pitchFamily="18" charset="2"/>
              <a:buChar char=""/>
            </a:pPr>
            <a:r>
              <a:rPr lang="en-US" sz="1400" dirty="0" smtClean="0"/>
              <a:t>Content extracted from </a:t>
            </a:r>
            <a:r>
              <a:rPr lang="en-US" sz="1400" dirty="0" err="1" smtClean="0"/>
              <a:t>dbpedia</a:t>
            </a:r>
            <a:r>
              <a:rPr lang="en-US" sz="1400" dirty="0" smtClean="0"/>
              <a:t> is CC-BY-SA</a:t>
            </a:r>
          </a:p>
          <a:p>
            <a:pPr>
              <a:buFont typeface="Symbol" pitchFamily="18" charset="2"/>
              <a:buChar char=""/>
            </a:pPr>
            <a:r>
              <a:rPr lang="en-US" sz="1400" dirty="0" smtClean="0"/>
              <a:t>“</a:t>
            </a:r>
            <a:r>
              <a:rPr lang="en-US" sz="1400" i="1" dirty="0" smtClean="0"/>
              <a:t>This </a:t>
            </a:r>
            <a:r>
              <a:rPr lang="en-US" sz="1400" i="1" dirty="0" smtClean="0"/>
              <a:t>content was extracted from </a:t>
            </a:r>
            <a:r>
              <a:rPr lang="en-US" sz="1400" i="1" dirty="0" smtClean="0">
                <a:hlinkClick r:id="rId2"/>
              </a:rPr>
              <a:t>Wikipedia</a:t>
            </a:r>
            <a:r>
              <a:rPr lang="en-US" sz="1400" i="1" dirty="0" smtClean="0"/>
              <a:t> and is licensed under the </a:t>
            </a:r>
            <a:r>
              <a:rPr lang="en-US" sz="1400" i="1" dirty="0" smtClean="0">
                <a:hlinkClick r:id="rId3"/>
              </a:rPr>
              <a:t>Creative Commons Attribution-</a:t>
            </a:r>
            <a:r>
              <a:rPr lang="en-US" sz="1400" i="1" dirty="0" err="1" smtClean="0">
                <a:hlinkClick r:id="rId3"/>
              </a:rPr>
              <a:t>ShareAlike</a:t>
            </a:r>
            <a:r>
              <a:rPr lang="en-US" sz="1400" i="1" dirty="0" smtClean="0">
                <a:hlinkClick r:id="rId3"/>
              </a:rPr>
              <a:t> 3.0 </a:t>
            </a:r>
            <a:r>
              <a:rPr lang="en-US" sz="1400" i="1" dirty="0" err="1" smtClean="0">
                <a:hlinkClick r:id="rId3"/>
              </a:rPr>
              <a:t>Unported</a:t>
            </a:r>
            <a:r>
              <a:rPr lang="en-US" sz="1400" i="1" dirty="0" smtClean="0">
                <a:hlinkClick r:id="rId3"/>
              </a:rPr>
              <a:t> </a:t>
            </a:r>
            <a:r>
              <a:rPr lang="en-US" sz="1400" i="1" dirty="0" smtClean="0">
                <a:hlinkClick r:id="rId3"/>
              </a:rPr>
              <a:t>License</a:t>
            </a:r>
            <a:r>
              <a:rPr lang="en-US" sz="1400" dirty="0" smtClean="0"/>
              <a:t>”</a:t>
            </a:r>
          </a:p>
          <a:p>
            <a:r>
              <a:rPr lang="en-US" sz="1800" dirty="0" smtClean="0"/>
              <a:t>Etc</a:t>
            </a:r>
            <a:r>
              <a:rPr lang="en-US" sz="1800" dirty="0" smtClean="0"/>
              <a:t>…</a:t>
            </a:r>
          </a:p>
          <a:p>
            <a:pPr>
              <a:buFont typeface="Symbol" pitchFamily="18" charset="2"/>
              <a:buChar char=""/>
            </a:pPr>
            <a:r>
              <a:rPr lang="en-US" sz="1400" dirty="0" smtClean="0"/>
              <a:t>Similar conditions for the other sources….</a:t>
            </a:r>
          </a:p>
          <a:p>
            <a:pPr>
              <a:buFont typeface="Symbol" pitchFamily="18" charset="2"/>
              <a:buChar char=""/>
            </a:pPr>
            <a:endParaRPr lang="es-E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ISO 25964 "Thesauri and interoperability with other vocabularies"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360</Words>
  <PresentationFormat>Presentación en pantalla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Tema de Office</vt:lpstr>
      <vt:lpstr>Dibujo de Microsoft Office Visio</vt:lpstr>
      <vt:lpstr>Term bank of copyright-related concepts</vt:lpstr>
      <vt:lpstr>Preliminary concepts</vt:lpstr>
      <vt:lpstr>General idea behind termbanks</vt:lpstr>
      <vt:lpstr>Term banks as Linked Data</vt:lpstr>
      <vt:lpstr>The ontolex-lemon model</vt:lpstr>
      <vt:lpstr>Diapositiva 6</vt:lpstr>
      <vt:lpstr>Authorisation to publish the sources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vrodriguez</dc:creator>
  <cp:lastModifiedBy>Victor Rodriguez Doncel</cp:lastModifiedBy>
  <cp:revision>27</cp:revision>
  <dcterms:created xsi:type="dcterms:W3CDTF">2015-11-27T08:59:23Z</dcterms:created>
  <dcterms:modified xsi:type="dcterms:W3CDTF">2015-11-27T14:56:54Z</dcterms:modified>
</cp:coreProperties>
</file>