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7" r:id="rId5"/>
    <p:sldId id="266" r:id="rId6"/>
    <p:sldId id="258" r:id="rId7"/>
    <p:sldId id="260" r:id="rId8"/>
    <p:sldId id="261" r:id="rId9"/>
    <p:sldId id="262" r:id="rId10"/>
    <p:sldId id="263" r:id="rId11"/>
    <p:sldId id="264" r:id="rId12"/>
    <p:sldId id="265" r:id="rId13"/>
    <p:sldId id="272" r:id="rId14"/>
    <p:sldId id="268" r:id="rId15"/>
    <p:sldId id="269" r:id="rId16"/>
    <p:sldId id="270" r:id="rId17"/>
    <p:sldId id="271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78" autoAdjust="0"/>
    <p:restoredTop sz="94660"/>
  </p:normalViewPr>
  <p:slideViewPr>
    <p:cSldViewPr snapToGrid="0">
      <p:cViewPr varScale="1">
        <p:scale>
          <a:sx n="86" d="100"/>
          <a:sy n="86" d="100"/>
        </p:scale>
        <p:origin x="52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94DEE-6691-A5DC-B2C3-AE147F884A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A7F78F-7A0E-6AB1-7AC6-78B2B9F9CC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59D05-0214-9F47-7D98-20DAB9D93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30073-4D14-4614-B8E3-87038BE78D7F}" type="datetimeFigureOut">
              <a:rPr lang="en-GB" smtClean="0"/>
              <a:t>20/11/2023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8A6B6-7E0E-0BF7-EBA0-5D27A269B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43022-ED37-B790-2F90-8358D41CE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498D5-B41E-4568-A9E0-E3DBA2571E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6196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50CB5-67D9-E354-0516-CB6ACC6FF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3BBC61-121B-6165-3BBC-5CD79B4E36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866E3F-BC75-232D-3B6F-3C5987FDB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30073-4D14-4614-B8E3-87038BE78D7F}" type="datetimeFigureOut">
              <a:rPr lang="en-GB" smtClean="0"/>
              <a:t>20/11/2023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295E0-A11C-5A15-2E95-EB2DBAB9A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24DFC-CC4C-9C57-8066-C39D50087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498D5-B41E-4568-A9E0-E3DBA2571E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9397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8E74D8-7BC2-66D7-FF0A-FFD6DC8A53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92BD4E-8C25-3833-B557-B18EBDC6EB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6B182C-A7C3-3FA2-8E08-E47EE9590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30073-4D14-4614-B8E3-87038BE78D7F}" type="datetimeFigureOut">
              <a:rPr lang="en-GB" smtClean="0"/>
              <a:t>20/11/2023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CAB6E1-4386-5795-CCAE-F32252ABE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C286E8-4B8C-C471-D7B4-9F91F0793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498D5-B41E-4568-A9E0-E3DBA2571E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3736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E78ED-290C-4AF0-2092-38EA938A1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A9792-F109-3FEE-7E46-B6A9BA3E8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DA732-C5C7-72EA-6795-7995116B7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30073-4D14-4614-B8E3-87038BE78D7F}" type="datetimeFigureOut">
              <a:rPr lang="en-GB" smtClean="0"/>
              <a:t>20/11/2023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04A4C-0356-3BAA-5DF0-560664F55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DD98D-2DC4-DD52-3F1C-DE9696BF3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498D5-B41E-4568-A9E0-E3DBA2571E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8798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6CDB2-A687-E2AD-0A5A-91ED0C4B5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B9F4C-0A6E-CA10-C26E-3AA1E064F8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584E4-B0BA-E6A4-7654-EFC809FC5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30073-4D14-4614-B8E3-87038BE78D7F}" type="datetimeFigureOut">
              <a:rPr lang="en-GB" smtClean="0"/>
              <a:t>20/11/2023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FE7C5F-D18D-AA48-5A3E-BD065A0A9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14BB4-541D-8188-BE4B-4C56435B7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498D5-B41E-4568-A9E0-E3DBA2571E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6775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EAA38-F6EA-9704-6EFA-3F2A81039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41068-AEB7-F4E7-C960-F21FB36DD8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AEB7BF-BFC2-D06E-BC87-3F7980301F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3F0045-43F5-7587-BD3E-BD2FA5760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30073-4D14-4614-B8E3-87038BE78D7F}" type="datetimeFigureOut">
              <a:rPr lang="en-GB" smtClean="0"/>
              <a:t>20/11/2023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11E1E2-F03B-DCC9-F5C7-C58E3FAF6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BD8F00-109A-737D-57D0-C01A2B8D4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498D5-B41E-4568-A9E0-E3DBA2571E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5173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958D6-C93A-3FD3-D2BC-F07D1E807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40A619-21B5-5598-244A-532C1E460D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D643B0-F7EC-EB91-FD02-7440519A4E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318FF2-1EEA-2E73-A9D1-758110FDDD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F64D6B-4434-DB4B-8E1B-948A14416C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545DA1-0A52-938E-BC93-5CA10CF73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30073-4D14-4614-B8E3-87038BE78D7F}" type="datetimeFigureOut">
              <a:rPr lang="en-GB" smtClean="0"/>
              <a:t>20/11/2023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E544CB-0406-EE7A-6509-8022F4277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F5A306-BA44-D9DA-B770-37E95593C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498D5-B41E-4568-A9E0-E3DBA2571E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0774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07983-16D1-FE8F-73DC-D8CB6EAA5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85D523-5311-464D-273E-C53F3E5BD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30073-4D14-4614-B8E3-87038BE78D7F}" type="datetimeFigureOut">
              <a:rPr lang="en-GB" smtClean="0"/>
              <a:t>20/11/2023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05096B-9341-F05F-7F29-1CE27BC4E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F94329-3DFA-F28D-0AB5-B32C842F8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498D5-B41E-4568-A9E0-E3DBA2571E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050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598DB1-8CD3-88FA-602F-D8A67C0D5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30073-4D14-4614-B8E3-87038BE78D7F}" type="datetimeFigureOut">
              <a:rPr lang="en-GB" smtClean="0"/>
              <a:t>20/11/2023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3F0B92-38AB-56C5-473C-915359B0D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7199B5-1200-FB3D-CB30-ADF58E1EE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498D5-B41E-4568-A9E0-E3DBA2571E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0480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950F7-C80E-8EA3-4861-E749BC9CA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D054E-D064-1445-145A-51A820B14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A9EBB3-4CFB-56AA-64D1-6D58EAB283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85E805-B45B-69A8-AABF-5E61232A5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30073-4D14-4614-B8E3-87038BE78D7F}" type="datetimeFigureOut">
              <a:rPr lang="en-GB" smtClean="0"/>
              <a:t>20/11/2023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29CCCE-70AC-C0B6-56B1-A39F262F3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4D9A05-4903-A3E8-9392-0B47A73F7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498D5-B41E-4568-A9E0-E3DBA2571E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8278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1A917-6939-69FE-A636-F5B98600E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555B5D-5918-D9F4-62F9-7C8A5034FE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CF746D-3394-D9A6-ECC5-7EFCF3174E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E645DB-3629-7DC0-5A31-73B00AA47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30073-4D14-4614-B8E3-87038BE78D7F}" type="datetimeFigureOut">
              <a:rPr lang="en-GB" smtClean="0"/>
              <a:t>20/11/2023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AEEAF-173F-5020-CA75-BEDC58D84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427863-1AA2-DA2C-D8FD-E826F6A02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498D5-B41E-4568-A9E0-E3DBA2571E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4422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4EC530-D7E7-F472-369F-9B4E143DD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9FB8E6-AA6F-D302-DAB3-7222E321C7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D4580A-59C1-CE1D-0272-2BCB10B53D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30073-4D14-4614-B8E3-87038BE78D7F}" type="datetimeFigureOut">
              <a:rPr lang="en-GB" smtClean="0"/>
              <a:t>20/11/2023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15573B-7F3A-C7A1-CAD8-5288C2A047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6720B-BF15-8EDA-ADF4-C32055C411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498D5-B41E-4568-A9E0-E3DBA2571E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5148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64BDB-15E3-CB33-25C6-FC478049C2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Intro to R 2023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C28556-B8EE-B7D2-F6C3-C34613E3CC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Day 2</a:t>
            </a:r>
          </a:p>
        </p:txBody>
      </p:sp>
    </p:spTree>
    <p:extLst>
      <p:ext uri="{BB962C8B-B14F-4D97-AF65-F5344CB8AC3E}">
        <p14:creationId xmlns:p14="http://schemas.microsoft.com/office/powerpoint/2010/main" val="1856422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F5768-03D5-2E60-49A6-B935EEE0F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big is your data?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20606-25FB-F178-6AEA-399A274AC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Does your data live within your project directory, or somewhere central?</a:t>
            </a:r>
          </a:p>
          <a:p>
            <a:r>
              <a:rPr lang="en-GB" dirty="0"/>
              <a:t>For smaller datasets this is 100% desirable – it makes it much more portable</a:t>
            </a:r>
          </a:p>
          <a:p>
            <a:pPr lvl="1"/>
            <a:r>
              <a:rPr lang="en-GB" dirty="0"/>
              <a:t>Data sets up to 100s of mb can probably be kept like this</a:t>
            </a:r>
          </a:p>
          <a:p>
            <a:pPr lvl="2"/>
            <a:r>
              <a:rPr lang="en-GB" dirty="0"/>
              <a:t>e.g. a few air quality monitoring sites, small campaign data, a few FAAM Flights</a:t>
            </a:r>
          </a:p>
          <a:p>
            <a:pPr lvl="2"/>
            <a:r>
              <a:rPr lang="en-GB" dirty="0"/>
              <a:t>Avoid syncing the data folder to </a:t>
            </a:r>
            <a:r>
              <a:rPr lang="en-GB" dirty="0" err="1"/>
              <a:t>github</a:t>
            </a:r>
            <a:r>
              <a:rPr lang="en-GB" dirty="0"/>
              <a:t> with .</a:t>
            </a:r>
            <a:r>
              <a:rPr lang="en-GB" dirty="0" err="1"/>
              <a:t>gitignore</a:t>
            </a:r>
            <a:endParaRPr lang="en-GB" dirty="0"/>
          </a:p>
          <a:p>
            <a:pPr marL="914400" lvl="2" indent="0">
              <a:buNone/>
            </a:pPr>
            <a:endParaRPr lang="en-GB" dirty="0"/>
          </a:p>
          <a:p>
            <a:r>
              <a:rPr lang="en-GB" dirty="0"/>
              <a:t>Larger data – e.g. model outputs, meteorology fields, big databases</a:t>
            </a:r>
          </a:p>
          <a:p>
            <a:pPr lvl="1"/>
            <a:r>
              <a:rPr lang="en-GB" dirty="0"/>
              <a:t>One copy for multiple projects or stored on some shared storage.</a:t>
            </a:r>
          </a:p>
          <a:p>
            <a:pPr lvl="1"/>
            <a:r>
              <a:rPr lang="en-GB" dirty="0"/>
              <a:t>Use a configuration file that is stored within your project and defines where the raw data is stored</a:t>
            </a:r>
          </a:p>
          <a:p>
            <a:pPr lvl="2"/>
            <a:r>
              <a:rPr lang="en-GB" dirty="0"/>
              <a:t>Provide some documentation of an example configuration so others can make their own.</a:t>
            </a:r>
          </a:p>
        </p:txBody>
      </p:sp>
    </p:spTree>
    <p:extLst>
      <p:ext uri="{BB962C8B-B14F-4D97-AF65-F5344CB8AC3E}">
        <p14:creationId xmlns:p14="http://schemas.microsoft.com/office/powerpoint/2010/main" val="2745479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2B489-370B-4E38-5DB7-98CFF08B3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Perfect is the enemy of the good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7B102-F6AC-2694-3F30-B65D8E924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99755"/>
          </a:xfrm>
        </p:spPr>
        <p:txBody>
          <a:bodyPr>
            <a:normAutofit/>
          </a:bodyPr>
          <a:lstStyle/>
          <a:p>
            <a:r>
              <a:rPr lang="en-GB" dirty="0"/>
              <a:t>Did you download the data from a website?</a:t>
            </a:r>
          </a:p>
          <a:p>
            <a:r>
              <a:rPr lang="en-GB" dirty="0"/>
              <a:t>You could write code to download it</a:t>
            </a:r>
          </a:p>
          <a:p>
            <a:pPr lvl="1"/>
            <a:r>
              <a:rPr lang="en-GB" dirty="0"/>
              <a:t>This is fine if its simple: </a:t>
            </a:r>
            <a:r>
              <a:rPr lang="en-GB" dirty="0" err="1"/>
              <a:t>e.g</a:t>
            </a:r>
            <a:r>
              <a:rPr lang="en-GB" dirty="0"/>
              <a:t> the Oxford Government Response Tracker dataset</a:t>
            </a:r>
          </a:p>
          <a:p>
            <a:pPr lvl="2"/>
            <a:r>
              <a:rPr lang="en-GB" dirty="0"/>
              <a:t>It's just a link to a .csv, so we can use `</a:t>
            </a:r>
            <a:r>
              <a:rPr lang="en-GB" dirty="0" err="1"/>
              <a:t>download.file</a:t>
            </a:r>
            <a:r>
              <a:rPr lang="en-GB" dirty="0"/>
              <a:t>()`</a:t>
            </a:r>
            <a:br>
              <a:rPr lang="en-GB" dirty="0"/>
            </a:b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7CAF49-0EBC-FC2B-A320-8ECD1482C5D3}"/>
              </a:ext>
            </a:extLst>
          </p:cNvPr>
          <p:cNvSpPr txBox="1"/>
          <p:nvPr/>
        </p:nvSpPr>
        <p:spPr>
          <a:xfrm>
            <a:off x="1034358" y="3563770"/>
            <a:ext cx="101232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path = "https://github.com/</a:t>
            </a:r>
            <a:r>
              <a:rPr lang="en-US" sz="1400" dirty="0" err="1">
                <a:latin typeface="Consolas" panose="020B0609020204030204" pitchFamily="49" charset="0"/>
              </a:rPr>
              <a:t>OxCGRT</a:t>
            </a:r>
            <a:r>
              <a:rPr lang="en-US" sz="1400" dirty="0">
                <a:latin typeface="Consolas" panose="020B0609020204030204" pitchFamily="49" charset="0"/>
              </a:rPr>
              <a:t>/covid-policy-dataset/raw/main/data/OxCGRT_compact_national_v1.csv"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 err="1">
                <a:latin typeface="Consolas" panose="020B0609020204030204" pitchFamily="49" charset="0"/>
              </a:rPr>
              <a:t>download.file</a:t>
            </a:r>
            <a:r>
              <a:rPr lang="en-US" sz="1400" dirty="0">
                <a:latin typeface="Consolas" panose="020B0609020204030204" pitchFamily="49" charset="0"/>
              </a:rPr>
              <a:t>(path, here::here('data','raw','oxgrt.csv'))</a:t>
            </a:r>
            <a:endParaRPr lang="en-GB" sz="1400" dirty="0">
              <a:latin typeface="Consolas" panose="020B06090202040302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6D31BAA-6D2B-29EA-6C5F-ECC3F6DE6EDD}"/>
              </a:ext>
            </a:extLst>
          </p:cNvPr>
          <p:cNvSpPr txBox="1">
            <a:spLocks/>
          </p:cNvSpPr>
          <p:nvPr/>
        </p:nvSpPr>
        <p:spPr>
          <a:xfrm>
            <a:off x="838200" y="4206875"/>
            <a:ext cx="10515600" cy="19997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Is it more complicated, like a webform?</a:t>
            </a:r>
          </a:p>
          <a:p>
            <a:pPr lvl="1"/>
            <a:r>
              <a:rPr lang="en-GB" dirty="0"/>
              <a:t>Option 1 – learn </a:t>
            </a:r>
            <a:r>
              <a:rPr lang="en-GB" dirty="0" err="1"/>
              <a:t>webscraping</a:t>
            </a:r>
            <a:r>
              <a:rPr lang="en-GB" dirty="0"/>
              <a:t>* and still write code</a:t>
            </a:r>
          </a:p>
          <a:p>
            <a:pPr lvl="2"/>
            <a:r>
              <a:rPr lang="en-GB" dirty="0"/>
              <a:t>Pros: Actually really fun, your project is *even* more reproducible</a:t>
            </a:r>
          </a:p>
          <a:p>
            <a:pPr lvl="2"/>
            <a:r>
              <a:rPr lang="en-GB" dirty="0"/>
              <a:t>Cons: A pain in the arse, can take a really long time, Will </a:t>
            </a:r>
            <a:r>
              <a:rPr lang="en-GB" dirty="0" err="1"/>
              <a:t>will</a:t>
            </a:r>
            <a:r>
              <a:rPr lang="en-GB" dirty="0"/>
              <a:t> want to talk to you about it.</a:t>
            </a:r>
          </a:p>
          <a:p>
            <a:pPr lvl="1"/>
            <a:r>
              <a:rPr lang="en-GB" dirty="0"/>
              <a:t>Option 2 – Document in your code comments where you got it from and move on.</a:t>
            </a:r>
            <a:br>
              <a:rPr lang="en-GB" dirty="0"/>
            </a:b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C2269C-1AB4-E61F-539E-370951AB6DB9}"/>
              </a:ext>
            </a:extLst>
          </p:cNvPr>
          <p:cNvSpPr txBox="1"/>
          <p:nvPr/>
        </p:nvSpPr>
        <p:spPr>
          <a:xfrm>
            <a:off x="123825" y="640345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*if you are interested, checkout the `</a:t>
            </a:r>
            <a:r>
              <a:rPr lang="en-GB" dirty="0" err="1"/>
              <a:t>rvest</a:t>
            </a:r>
            <a:r>
              <a:rPr lang="en-GB" dirty="0"/>
              <a:t>` and `</a:t>
            </a:r>
            <a:r>
              <a:rPr lang="en-GB" dirty="0" err="1"/>
              <a:t>httr</a:t>
            </a:r>
            <a:r>
              <a:rPr lang="en-GB" dirty="0"/>
              <a:t>` packages</a:t>
            </a:r>
          </a:p>
        </p:txBody>
      </p:sp>
    </p:spTree>
    <p:extLst>
      <p:ext uri="{BB962C8B-B14F-4D97-AF65-F5344CB8AC3E}">
        <p14:creationId xmlns:p14="http://schemas.microsoft.com/office/powerpoint/2010/main" val="3952278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2D7CD-A1ED-3526-F615-B7C6169F9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Benefits of Reproducibility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BAA50-D6E9-2418-6DCB-FD4A67611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Take the air quality monitoring site example</a:t>
            </a:r>
          </a:p>
          <a:p>
            <a:pPr lvl="1"/>
            <a:r>
              <a:rPr lang="en-GB" dirty="0"/>
              <a:t>You do your analysis on 2 sites, then at the end realise you have missed a 3</a:t>
            </a:r>
            <a:r>
              <a:rPr lang="en-GB" baseline="30000" dirty="0"/>
              <a:t>rd</a:t>
            </a:r>
            <a:r>
              <a:rPr lang="en-GB" dirty="0"/>
              <a:t> important one (or even 300!)</a:t>
            </a:r>
          </a:p>
          <a:p>
            <a:pPr lvl="1"/>
            <a:r>
              <a:rPr lang="en-GB" dirty="0"/>
              <a:t>If your analysis is manual, time to get to work</a:t>
            </a:r>
          </a:p>
          <a:p>
            <a:pPr lvl="1"/>
            <a:r>
              <a:rPr lang="en-GB" dirty="0"/>
              <a:t>If you’ve got a reproducible project, it might be as simple as changing 1 line of code</a:t>
            </a:r>
          </a:p>
          <a:p>
            <a:pPr lvl="1"/>
            <a:endParaRPr lang="en-GB" dirty="0"/>
          </a:p>
          <a:p>
            <a:r>
              <a:rPr lang="en-GB" dirty="0"/>
              <a:t>It’ll also be helpful for future you</a:t>
            </a:r>
          </a:p>
        </p:txBody>
      </p:sp>
    </p:spTree>
    <p:extLst>
      <p:ext uri="{BB962C8B-B14F-4D97-AF65-F5344CB8AC3E}">
        <p14:creationId xmlns:p14="http://schemas.microsoft.com/office/powerpoint/2010/main" val="461570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2721D-35DF-5F72-37C0-061BEC044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Track changes with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31CDF-381C-AE1E-8490-75A54D9AC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3610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96E0CC-6C72-E6FE-744B-36C4BCE964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Common File Formats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CEAFFC5-1D17-5080-19BD-2B444E5F01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24529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1C593-F704-8E54-E173-E555EFACA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Excel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44301-AD0C-65A4-1167-9861D9860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you can‘t avoid it, use the `</a:t>
            </a:r>
            <a:r>
              <a:rPr lang="en-GB" dirty="0" err="1"/>
              <a:t>readxl</a:t>
            </a:r>
            <a:r>
              <a:rPr lang="en-GB" dirty="0"/>
              <a:t>` package</a:t>
            </a:r>
          </a:p>
        </p:txBody>
      </p:sp>
    </p:spTree>
    <p:extLst>
      <p:ext uri="{BB962C8B-B14F-4D97-AF65-F5344CB8AC3E}">
        <p14:creationId xmlns:p14="http://schemas.microsoft.com/office/powerpoint/2010/main" val="490745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A7CE6-4B0B-803A-AA6E-76E479569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Plain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23A1A-3F8F-476D-21C1-CA76ADA2F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Other delimiters with </a:t>
            </a:r>
            <a:r>
              <a:rPr lang="en-GB" dirty="0" err="1"/>
              <a:t>read.table</a:t>
            </a:r>
            <a:r>
              <a:rPr lang="en-GB" dirty="0"/>
              <a:t>()</a:t>
            </a:r>
          </a:p>
          <a:p>
            <a:r>
              <a:rPr lang="en-GB" dirty="0"/>
              <a:t>Skipping headers – useful for NASA Ames</a:t>
            </a:r>
          </a:p>
        </p:txBody>
      </p:sp>
    </p:spTree>
    <p:extLst>
      <p:ext uri="{BB962C8B-B14F-4D97-AF65-F5344CB8AC3E}">
        <p14:creationId xmlns:p14="http://schemas.microsoft.com/office/powerpoint/2010/main" val="32900166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9F278-F466-A610-D886-BF0443DE8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NetCDF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D4AF7-57FA-4AFD-A095-0F10084D0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Binary file, so you can’t inspect with notepad etc.</a:t>
            </a:r>
          </a:p>
          <a:p>
            <a:r>
              <a:rPr lang="en-GB" dirty="0"/>
              <a:t>Metadata is hard coded alongside variables</a:t>
            </a:r>
          </a:p>
          <a:p>
            <a:r>
              <a:rPr lang="en-GB" dirty="0"/>
              <a:t>Just as Excel has multiple “sheets”, </a:t>
            </a:r>
            <a:r>
              <a:rPr lang="en-GB" dirty="0" err="1"/>
              <a:t>netCDFs</a:t>
            </a:r>
            <a:r>
              <a:rPr lang="en-GB" dirty="0"/>
              <a:t> can have multiple “grids”</a:t>
            </a:r>
          </a:p>
          <a:p>
            <a:pPr lvl="1"/>
            <a:r>
              <a:rPr lang="en-GB" dirty="0"/>
              <a:t>Core FAAM data uses them to store different time resolution data</a:t>
            </a:r>
          </a:p>
          <a:p>
            <a:r>
              <a:rPr lang="en-GB" dirty="0"/>
              <a:t>Variables are split into two categories</a:t>
            </a:r>
          </a:p>
          <a:p>
            <a:pPr lvl="1"/>
            <a:r>
              <a:rPr lang="en-GB" dirty="0"/>
              <a:t>Independent variables are dimensions, e.g. time, </a:t>
            </a:r>
            <a:r>
              <a:rPr lang="en-GB" dirty="0" err="1"/>
              <a:t>lat</a:t>
            </a:r>
            <a:r>
              <a:rPr lang="en-GB" dirty="0"/>
              <a:t>, </a:t>
            </a:r>
            <a:r>
              <a:rPr lang="en-GB" dirty="0" err="1"/>
              <a:t>lon</a:t>
            </a:r>
            <a:r>
              <a:rPr lang="en-GB" dirty="0"/>
              <a:t>, alt</a:t>
            </a:r>
          </a:p>
          <a:p>
            <a:pPr lvl="1"/>
            <a:r>
              <a:rPr lang="en-GB" dirty="0"/>
              <a:t>Dependant variables are variables and change with dimensions</a:t>
            </a:r>
          </a:p>
          <a:p>
            <a:r>
              <a:rPr lang="en-GB" dirty="0"/>
              <a:t>Both have attributes like units</a:t>
            </a:r>
          </a:p>
          <a:p>
            <a:r>
              <a:rPr lang="en-GB" dirty="0"/>
              <a:t>Can optionally define “transformations” </a:t>
            </a:r>
          </a:p>
          <a:p>
            <a:pPr lvl="1"/>
            <a:r>
              <a:rPr lang="en-GB" dirty="0"/>
              <a:t>e.g. you can define time as 1, 2, 3, etc then have a “transform” for seconds since midnight</a:t>
            </a:r>
            <a:br>
              <a:rPr lang="en-GB" dirty="0"/>
            </a:br>
            <a:endParaRPr lang="en-GB" dirty="0"/>
          </a:p>
          <a:p>
            <a:r>
              <a:rPr lang="en-GB" dirty="0"/>
              <a:t>`</a:t>
            </a:r>
            <a:r>
              <a:rPr lang="en-GB" dirty="0" err="1"/>
              <a:t>Tidync</a:t>
            </a:r>
            <a:r>
              <a:rPr lang="en-GB" dirty="0"/>
              <a:t>` and `</a:t>
            </a:r>
            <a:r>
              <a:rPr lang="en-GB" dirty="0" err="1"/>
              <a:t>ncmeta</a:t>
            </a:r>
            <a:r>
              <a:rPr lang="en-GB" dirty="0"/>
              <a:t>` OR `ncdf4`</a:t>
            </a:r>
          </a:p>
          <a:p>
            <a:r>
              <a:rPr lang="en-GB" dirty="0"/>
              <a:t>Use a FAAM file as an example</a:t>
            </a:r>
          </a:p>
        </p:txBody>
      </p:sp>
    </p:spTree>
    <p:extLst>
      <p:ext uri="{BB962C8B-B14F-4D97-AF65-F5344CB8AC3E}">
        <p14:creationId xmlns:p14="http://schemas.microsoft.com/office/powerpoint/2010/main" val="15168443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F7CC7C-B5F6-2F01-8E1D-4F7F77749F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Other ways of running 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6680922-26DF-F960-D51B-1EF74810C9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9619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DA600-2A5C-6A9B-DEB2-BDD948BD9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we will cover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17834-B1BF-7D7B-630C-987860DA4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Data visualisation in ggplot2</a:t>
            </a:r>
          </a:p>
          <a:p>
            <a:endParaRPr lang="en-GB" dirty="0"/>
          </a:p>
          <a:p>
            <a:r>
              <a:rPr lang="en-GB" dirty="0"/>
              <a:t>Setting up your own project </a:t>
            </a:r>
          </a:p>
          <a:p>
            <a:pPr lvl="1"/>
            <a:r>
              <a:rPr lang="en-GB" dirty="0"/>
              <a:t>Managing it with git and </a:t>
            </a:r>
            <a:r>
              <a:rPr lang="en-GB" dirty="0" err="1"/>
              <a:t>github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Other file types</a:t>
            </a:r>
          </a:p>
          <a:p>
            <a:pPr lvl="1"/>
            <a:r>
              <a:rPr lang="en-GB" dirty="0"/>
              <a:t>Excel, NASA Ames, </a:t>
            </a:r>
            <a:r>
              <a:rPr lang="en-GB" dirty="0" err="1"/>
              <a:t>NetCDF</a:t>
            </a:r>
            <a:endParaRPr lang="en-GB" dirty="0"/>
          </a:p>
          <a:p>
            <a:endParaRPr lang="en-GB" dirty="0"/>
          </a:p>
          <a:p>
            <a:r>
              <a:rPr lang="en-GB" dirty="0"/>
              <a:t>Writing your own functions</a:t>
            </a:r>
          </a:p>
          <a:p>
            <a:endParaRPr lang="en-GB" dirty="0"/>
          </a:p>
          <a:p>
            <a:r>
              <a:rPr lang="en-GB" dirty="0"/>
              <a:t>Other ways of running R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8393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5797FB-9543-C94A-516F-02C30EAAB0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Data Vis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5CDD9-4643-C2F4-0812-0526411A28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6820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6BEF0-4E60-A0BC-046D-BFD31AF44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Other slide deck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1B678-DD47-A174-D4C8-586395CD4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230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830EEF-8F33-6707-528D-20EB45E441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Projects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246AF86-FD4C-E2BA-9A53-87B6D018AE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1338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127BF-413E-C985-CE50-7C8205945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Setting up your own Project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FE43F-7227-4417-CF1F-39E86E196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Projects are a feature of RStudio and help compartmentalise your work</a:t>
            </a:r>
            <a:br>
              <a:rPr lang="en-GB" dirty="0"/>
            </a:br>
            <a:endParaRPr lang="en-GB" dirty="0"/>
          </a:p>
          <a:p>
            <a:r>
              <a:rPr lang="en-GB" dirty="0"/>
              <a:t>Opening a project automatically sets your working directory to that location</a:t>
            </a:r>
          </a:p>
          <a:p>
            <a:pPr lvl="1"/>
            <a:r>
              <a:rPr lang="en-GB" dirty="0"/>
              <a:t>Either from RStudio or file explorer</a:t>
            </a:r>
            <a:br>
              <a:rPr lang="en-GB" dirty="0"/>
            </a:br>
            <a:endParaRPr lang="en-GB" dirty="0"/>
          </a:p>
          <a:p>
            <a:r>
              <a:rPr lang="en-GB" dirty="0"/>
              <a:t>Helps keep your data, scripts and plots together</a:t>
            </a:r>
          </a:p>
          <a:p>
            <a:endParaRPr lang="en-GB" dirty="0"/>
          </a:p>
          <a:p>
            <a:r>
              <a:rPr lang="en-GB" dirty="0"/>
              <a:t>Makes sharing your work easier</a:t>
            </a:r>
          </a:p>
        </p:txBody>
      </p:sp>
    </p:spTree>
    <p:extLst>
      <p:ext uri="{BB962C8B-B14F-4D97-AF65-F5344CB8AC3E}">
        <p14:creationId xmlns:p14="http://schemas.microsoft.com/office/powerpoint/2010/main" val="2273329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F138E-A8FB-C43E-8C83-B1DB7FA17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Setting up your own Project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35F29-4526-380F-C4CC-B79C8E201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New Project –</a:t>
            </a:r>
          </a:p>
          <a:p>
            <a:endParaRPr lang="en-GB" dirty="0"/>
          </a:p>
          <a:p>
            <a:r>
              <a:rPr lang="en-GB" dirty="0"/>
              <a:t>New Directory -&gt; New project</a:t>
            </a:r>
          </a:p>
          <a:p>
            <a:pPr lvl="1"/>
            <a:r>
              <a:rPr lang="en-GB" dirty="0"/>
              <a:t>If you already have a folder that isn’t a project, you can click existing directory</a:t>
            </a:r>
            <a:br>
              <a:rPr lang="en-GB" dirty="0"/>
            </a:br>
            <a:endParaRPr lang="en-GB" dirty="0"/>
          </a:p>
          <a:p>
            <a:r>
              <a:rPr lang="en-GB" dirty="0"/>
              <a:t> Fill in the details and create project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242974-ED89-9729-4531-7C426BF335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91" t="9364"/>
          <a:stretch/>
        </p:blipFill>
        <p:spPr>
          <a:xfrm>
            <a:off x="3254927" y="1581631"/>
            <a:ext cx="1237813" cy="9582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DF8F588-EB88-7426-5C9C-DCCFB75370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905" y="4561994"/>
            <a:ext cx="63627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159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76F74-4FAD-0446-3DC6-ED1E66B21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Setting up your own Project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9CEF5-732A-9514-0B0D-4C7093816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I like to add “data”, “scripts”, “plots” as my main folders</a:t>
            </a:r>
          </a:p>
          <a:p>
            <a:pPr lvl="1"/>
            <a:r>
              <a:rPr lang="en-GB" dirty="0"/>
              <a:t>If I am going to be making presentations in R, I’ll probably also include a “presentation” folder</a:t>
            </a:r>
          </a:p>
          <a:p>
            <a:endParaRPr lang="en-GB" dirty="0"/>
          </a:p>
          <a:p>
            <a:r>
              <a:rPr lang="en-GB" dirty="0"/>
              <a:t>Use file paths relative to the project directory</a:t>
            </a:r>
          </a:p>
          <a:p>
            <a:pPr lvl="1"/>
            <a:r>
              <a:rPr lang="en-GB" dirty="0"/>
              <a:t>Your working directory is set here if you launch from the project</a:t>
            </a:r>
          </a:p>
          <a:p>
            <a:pPr lvl="1"/>
            <a:r>
              <a:rPr lang="en-GB" dirty="0"/>
              <a:t>You can always find your data, even if you change computers</a:t>
            </a:r>
          </a:p>
          <a:p>
            <a:pPr lvl="1"/>
            <a:endParaRPr lang="en-GB" dirty="0"/>
          </a:p>
          <a:p>
            <a:r>
              <a:rPr lang="en-GB" dirty="0"/>
              <a:t>The here package</a:t>
            </a:r>
          </a:p>
          <a:p>
            <a:pPr lvl="1"/>
            <a:r>
              <a:rPr lang="en-GB" dirty="0"/>
              <a:t>Optional package that helps with writing relative file paths </a:t>
            </a:r>
          </a:p>
          <a:p>
            <a:pPr lvl="1"/>
            <a:r>
              <a:rPr lang="en-GB" dirty="0"/>
              <a:t>Works across multiple OS</a:t>
            </a:r>
          </a:p>
          <a:p>
            <a:pPr lvl="1"/>
            <a:r>
              <a:rPr lang="en-GB" dirty="0"/>
              <a:t>Even works in Quarto/</a:t>
            </a:r>
            <a:r>
              <a:rPr lang="en-GB" dirty="0" err="1"/>
              <a:t>RMarkdown</a:t>
            </a:r>
            <a:r>
              <a:rPr lang="en-GB" dirty="0"/>
              <a:t> (which defaults to paths relative to the .</a:t>
            </a:r>
            <a:r>
              <a:rPr lang="en-GB" dirty="0" err="1"/>
              <a:t>Rmd</a:t>
            </a:r>
            <a:r>
              <a:rPr lang="en-GB" dirty="0"/>
              <a:t> file!)</a:t>
            </a:r>
          </a:p>
        </p:txBody>
      </p:sp>
    </p:spTree>
    <p:extLst>
      <p:ext uri="{BB962C8B-B14F-4D97-AF65-F5344CB8AC3E}">
        <p14:creationId xmlns:p14="http://schemas.microsoft.com/office/powerpoint/2010/main" val="3215431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F81CE-FBA9-E5CA-1433-206F8E3D4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Thinking about Project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A8807-F7C9-EF48-84E2-9CEF5E4E8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Best practise is that the entire workflow from raw data to final outputs is described in code, and is therefore reproducible</a:t>
            </a:r>
          </a:p>
          <a:p>
            <a:pPr lvl="1"/>
            <a:r>
              <a:rPr lang="en-GB" dirty="0"/>
              <a:t>This differs to workflows in excel</a:t>
            </a:r>
          </a:p>
          <a:p>
            <a:pPr lvl="2"/>
            <a:r>
              <a:rPr lang="en-GB" dirty="0"/>
              <a:t>imagine making a change to a cell, then sending the file to someone else, they have no idea what has changed. </a:t>
            </a:r>
          </a:p>
          <a:p>
            <a:pPr lvl="1"/>
            <a:r>
              <a:rPr lang="en-GB" dirty="0"/>
              <a:t>Doing this in R</a:t>
            </a:r>
          </a:p>
          <a:p>
            <a:pPr lvl="2"/>
            <a:r>
              <a:rPr lang="en-GB" dirty="0"/>
              <a:t>You send them the raw data and your script, the changes are clearly laid out in the code, and they can reproduce your steps exactly</a:t>
            </a:r>
          </a:p>
          <a:p>
            <a:r>
              <a:rPr lang="en-GB" dirty="0"/>
              <a:t>Almost certainly your raw data is not tidy, and comes from multiple sources. Write a script to clean it and save the output in a subdirectory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C52A6F-2C06-8507-70E0-EAB447C0D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7816" y="5513990"/>
            <a:ext cx="3686131" cy="13259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74F303B-0B39-9F8F-7D5E-38091DC6DA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8622" y="5734050"/>
            <a:ext cx="3276600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980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938</Words>
  <Application>Microsoft Office PowerPoint</Application>
  <PresentationFormat>Widescreen</PresentationFormat>
  <Paragraphs>100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Office Theme</vt:lpstr>
      <vt:lpstr>Intro to R 2023</vt:lpstr>
      <vt:lpstr>What we will cover</vt:lpstr>
      <vt:lpstr>Data Vis</vt:lpstr>
      <vt:lpstr>Other slide deck</vt:lpstr>
      <vt:lpstr>Projects</vt:lpstr>
      <vt:lpstr>Setting up your own Project </vt:lpstr>
      <vt:lpstr>Setting up your own Project </vt:lpstr>
      <vt:lpstr>Setting up your own Project </vt:lpstr>
      <vt:lpstr>Thinking about Project Structure</vt:lpstr>
      <vt:lpstr>How big is your data?</vt:lpstr>
      <vt:lpstr>Perfect is the enemy of the good</vt:lpstr>
      <vt:lpstr>Benefits of Reproducibility</vt:lpstr>
      <vt:lpstr>Track changes with Git</vt:lpstr>
      <vt:lpstr>Common File Formats</vt:lpstr>
      <vt:lpstr>Excel</vt:lpstr>
      <vt:lpstr>Plain Text</vt:lpstr>
      <vt:lpstr>NetCDF</vt:lpstr>
      <vt:lpstr>Other ways of running 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R 2023</dc:title>
  <dc:creator>Will Drysdale</dc:creator>
  <cp:lastModifiedBy>Will Drysdale</cp:lastModifiedBy>
  <cp:revision>8</cp:revision>
  <dcterms:created xsi:type="dcterms:W3CDTF">2023-11-18T16:33:56Z</dcterms:created>
  <dcterms:modified xsi:type="dcterms:W3CDTF">2023-11-20T10:57:12Z</dcterms:modified>
</cp:coreProperties>
</file>