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.xml.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_rels/slide12.xml.rels" ContentType="application/vnd.openxmlformats-package.relationships+xml"/>
  <Override PartName="/ppt/slides/_rels/slide20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13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4.xml.rels" ContentType="application/vnd.openxmlformats-package.relationships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303FED3-11F5-487F-A7B7-140BF5B9F4A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DFA2D20-21FA-4E24-91E3-103F331F0B6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AD01820-48EA-44BA-B59B-D74F13C8E70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D74937C-076F-4176-B6FE-05EC868B5AA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34C8E6E-7010-4327-B5EA-D691F3FBF8C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E39CC30-98CD-47D9-9DC8-450C4DB6B79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76AF1F2-0613-4519-9840-14E85E84BCB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2BCA9B9-2F51-458A-8FF4-156786489F2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40E6B9F-CC19-4980-95C2-1195CEA9CE6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0139777-57A5-4FE2-8FB8-26529355B4B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A2A6B2D-76C4-4D35-87B0-9067B660BA1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93F144C-7CF0-47DF-8894-810A554C3D9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33B1DE0-5F64-4103-BCE5-533706BB685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D3D36CC-F4CD-449D-9283-875EDFA30ED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F972C3F-7E56-40AB-A451-AFFDFBAE034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E4FAF10-AC83-4FF5-BAEE-E9EB0D82F8C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CC47B88-E3EF-4F22-BC38-2F722F76E14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727DEFE-09B3-426D-B771-47FAC723BB4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27D0993-CD15-4740-A295-4D6F28886D8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FA403FF-9258-4B45-BD2E-A5BE42545A1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B2FACF3-55E2-4CEB-9CF4-776FEB58987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28C0626-0DEB-46BD-92EE-442A8637642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62AECA5-F632-4BC5-9C1B-3618B962D36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7A1E8FA-3859-4A57-AA00-378771C3C05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8b8b8b"/>
                </a:solidFill>
                <a:latin typeface="Calibri"/>
              </a:rPr>
              <a:t> 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1D5BCB6-742B-40F5-8799-9876B03899C5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20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5B55BEA-AD33-4E49-9FD7-6E19FEAD93DD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github.com/wacl-york" TargetMode="External"/><Relationship Id="rId2" Type="http://schemas.openxmlformats.org/officeDocument/2006/relationships/hyperlink" Target="https://researchcodingclub.github.io/2023-01-25-introduction-to-version-control-with-git-and-github/" TargetMode="External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://cfconventions.org/Data/cf-conventions/cf-conventions-1.10/cf-conventions.html" TargetMode="External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en-GB" sz="6000" spc="-1" strike="noStrike">
                <a:solidFill>
                  <a:srgbClr val="000000"/>
                </a:solidFill>
                <a:latin typeface="Calibri Light"/>
              </a:rPr>
              <a:t>Intro to R 2023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Day 2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How big is your data?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2000"/>
          </a:bodyPr>
          <a:p>
            <a:pPr marL="177480" indent="-177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Do you store your data within each project’s directory or somewhere central?</a:t>
            </a:r>
            <a:br>
              <a:rPr sz="2800"/>
            </a:b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77480" indent="-177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Storing within each project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22080" indent="-23328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Much more reproducible and portable at the cost of potentially having duplicate copies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22080" indent="-23328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More suited for smaller datasets (~100sMB)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889560" indent="-177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e.g. a few air quality monitoring sites, small campaign data, a few FAAM Flights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889560" indent="-177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Avoid syncing the data folder to github with .gitignore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711360" indent="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177480" indent="-177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Single central copy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533520" indent="-17748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More appropriate when have larger datasets – e.g. model outputs, meteorology fields, big databases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533520" indent="-177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Keep one copy for multiple projects (either on your PC, a network share, or Cloud storage)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533520" indent="-177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Use a configuration file that is stored within your project and defines where the raw data is stored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889560" indent="-1774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Provide some documentation of an example configuration so others can make their own.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Perfect is the enemy of the good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1999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9000"/>
          </a:bodyPr>
          <a:p>
            <a:pPr marL="203400" indent="-203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Did you download the data from a website?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03400" indent="-203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You could write code to download it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10200" indent="-203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This is fine if its simple: e.g the Oxford Government Response Tracker dataset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017000" indent="-203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It's just a link to a .csv, so we can use `download.file()`</a:t>
            </a:r>
            <a:br>
              <a:rPr sz="2000"/>
            </a:b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TextBox 3"/>
          <p:cNvSpPr/>
          <p:nvPr/>
        </p:nvSpPr>
        <p:spPr>
          <a:xfrm>
            <a:off x="672120" y="3563640"/>
            <a:ext cx="1084752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path = "https://github.com/OxCGRT/covid-policy-dataset/raw/main/data/OxCGRT_compact_national_v1.csv"</a:t>
            </a:r>
            <a:br>
              <a:rPr sz="1400"/>
            </a:br>
            <a:r>
              <a:rPr b="0" lang="en-US" sz="1400" spc="-1" strike="noStrike">
                <a:solidFill>
                  <a:srgbClr val="000000"/>
                </a:solidFill>
                <a:latin typeface="Consolas"/>
              </a:rPr>
              <a:t>download.file(path, here::here('data','raw','oxgrt.csv'))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Content Placeholder 2"/>
          <p:cNvSpPr/>
          <p:nvPr/>
        </p:nvSpPr>
        <p:spPr>
          <a:xfrm>
            <a:off x="838080" y="4206960"/>
            <a:ext cx="10515240" cy="199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 fontScale="82000"/>
          </a:bodyPr>
          <a:p>
            <a:pPr marL="202320" indent="-2023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Is it more complicated, like a webform?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1" marL="607680" indent="-2023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Option 1 – learn webscraping* and still write code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2" marL="1013040" indent="-2023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Pros: Actually really fun, your project is *even* more reproducible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2" marL="1013040" indent="-2023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Cons: A pain in the arse, can take a really long time, Will will want to talk to you about it.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607680" indent="-2023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Option 2 – Document in your code comments where you got it from and move on.</a:t>
            </a:r>
            <a:br>
              <a:rPr sz="2400"/>
            </a:b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Box 6"/>
          <p:cNvSpPr/>
          <p:nvPr/>
        </p:nvSpPr>
        <p:spPr>
          <a:xfrm>
            <a:off x="123840" y="6403320"/>
            <a:ext cx="60955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*if you are interested, checkout the `rvest` and `httr` packages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Benefits of Reproducibility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Take the air quality monitoring site example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You do your analysis on 2 sites, then at the end realise you have missed a 3</a:t>
            </a:r>
            <a:r>
              <a:rPr b="0" lang="en-GB" sz="2400" spc="-1" strike="noStrike" baseline="30000">
                <a:solidFill>
                  <a:srgbClr val="000000"/>
                </a:solidFill>
                <a:latin typeface="Calibri"/>
              </a:rPr>
              <a:t>rd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 important one (or even 300!)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If your analysis is manual, time to get to work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If you’ve got a reproducible project, it might be as simple as changing 1 line of code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499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It’ll also be helpful for future you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Track changes with Git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Git (and GitHub) provide 2 main benefits: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Version Control. You can always revert back to previous versions of your code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Collaborative work: Git was designed to facilitate multiple people working on the same codebase. We have several software packages internal to WACL that are stored on GitHub on our account: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hlinkClick r:id="rId1"/>
              </a:rPr>
              <a:t>https://github.com/wacl-york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It is very useful for trying out new things while keeping a stable copy of your code that you can revert back to afterwards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Killian has run an Introduction to GitHub course that has slides available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hlinkClick r:id="rId2"/>
              </a:rPr>
              <a:t>online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and was recorded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en-GB" sz="6000" spc="-1" strike="noStrike">
                <a:solidFill>
                  <a:srgbClr val="000000"/>
                </a:solidFill>
                <a:latin typeface="Calibri Light"/>
              </a:rPr>
              <a:t>Common File Formats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buNone/>
            </a:pPr>
            <a:endParaRPr b="0" lang="en-GB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Excel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If you can‘t avoid it, use the `readxl` package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Plain Text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Other delimiters with read.table()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Skipping headers – useful for NASA Ames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Other more complex files include the Sift outputs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Fortunately there is already a package for this:</a:t>
            </a:r>
            <a:br>
              <a:rPr sz="2400"/>
            </a:b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github.com/wacl-york/siftr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NetCDF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57000"/>
          </a:bodyPr>
          <a:p>
            <a:pPr marL="167760" indent="-167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Binary file, so you can’t inspect with notepad etc…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67760" indent="-167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Doesn’t fit in with the ‘tidy’ style of long data, instead more oriented towards multi-dimensional arrays (very useful for gridded model output)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67760" indent="-167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Noto Sans CJK SC"/>
              </a:rPr>
              <a:t>CEDA Repository uses it for most of its data following the 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  <a:hlinkClick r:id="rId1"/>
              </a:rPr>
              <a:t>CF Convention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67760" indent="-167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File structure: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492480" indent="-18468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Variables are split into two categories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738720" indent="-16416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Dimensions: (what makes a row unique? Time, lat, lon, alt, etc…)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738720" indent="-16416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Measurement variables ([NO2], temperature, etc...)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492480" indent="-18468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Metadata is hard coded in the file and contains information like units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492480" indent="-18468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Just as Excel has multiple “sheets”, netCDFs can have multiple “grids”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738720" indent="-16416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Core FAAM data uses them to store different time resolution data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504360" indent="-16776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Can optionally define “transformations”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738720" indent="-16416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e.g. you can define time as 1, 2, 3, etc then have a “transform” for seconds since midnight</a:t>
            </a:r>
            <a:br>
              <a:rPr sz="2400"/>
            </a:b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167760" indent="-167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`Tidync` and `ncmeta` OR `ncdf4`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67760" indent="-167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Use a FAAM file as an example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en-GB" sz="6000" spc="-1" strike="noStrike">
                <a:solidFill>
                  <a:srgbClr val="000000"/>
                </a:solidFill>
                <a:latin typeface="Calibri Light"/>
              </a:rPr>
              <a:t>Other ways of running R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buNone/>
            </a:pPr>
            <a:endParaRPr b="0" lang="en-GB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2000"/>
          </a:bodyPr>
          <a:p>
            <a:pPr marL="311040" indent="-2332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Interactive ‘notebooks’ that allow you to keep text and code outputs (figures, tables, code snippets etc…) alongside the raw code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11040" indent="-2332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Can output to HTML documents, HTML slideshows, PDF and more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11040" indent="-2332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Great for reproducible research! Allows you to answer the question “you know that figure you made for that meeting 18 months ago? What exact dataset did you use for it?”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11040" indent="-2332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Can even use it for an entire PhD thesis!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11040" indent="-2332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IMO better in many ways than Jupyter Notebooks for Python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11040" indent="-2332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Can use code snippets from different languages (such as Python) and even share data structures between them! Useful if you have a model that runs in Python but you prefer plotting in 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Title 2"/>
          <p:cNvSpPr txBox="1"/>
          <p:nvPr/>
        </p:nvSpPr>
        <p:spPr>
          <a:xfrm>
            <a:off x="838440" y="36540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Quarto / Rmarkdown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What we will cover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3000"/>
          </a:bodyPr>
          <a:p>
            <a:pPr marL="223200" indent="-223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Data visualisation in ggplot2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3200" indent="-223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Setting up your own project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69600" indent="-2232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Managing it with git and github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3200" indent="-223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Other file types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69600" indent="-2232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Excel, NASA Ames, NetCDF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3200" indent="-223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Writing your own functions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3200" indent="-223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Other ways of running 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2000"/>
          </a:bodyPr>
          <a:p>
            <a:pPr marL="311040" indent="-2332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So far we’ve worked entirely interactively, i.e. from within Rstudio and running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code line-by-line or chunks at a time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11040" indent="-2332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However, if you have something that doesn’t require human input you can run it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automatically as a script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22080" indent="-23328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Some code that fits a model and saves it, or downloads data and saves to disk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11040" indent="-2332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Useful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Title 4"/>
          <p:cNvSpPr txBox="1"/>
          <p:nvPr/>
        </p:nvSpPr>
        <p:spPr>
          <a:xfrm>
            <a:off x="838800" y="36576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Running R scripts in batch mode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en-GB" sz="6000" spc="-1" strike="noStrike">
                <a:solidFill>
                  <a:srgbClr val="000000"/>
                </a:solidFill>
                <a:latin typeface="Calibri Light"/>
              </a:rPr>
              <a:t>Data Viz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buNone/>
            </a:pPr>
            <a:endParaRPr b="0" lang="en-GB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Other slide deck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en-GB" sz="6000" spc="-1" strike="noStrike">
                <a:solidFill>
                  <a:srgbClr val="000000"/>
                </a:solidFill>
                <a:latin typeface="Calibri Light"/>
              </a:rPr>
              <a:t>Projects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buNone/>
            </a:pPr>
            <a:endParaRPr b="0" lang="en-GB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Setting up your own Project</a:t>
            </a: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Projects are a feature of RStudio and help compartmentalise your work</a:t>
            </a:r>
            <a:br>
              <a:rPr sz="2800"/>
            </a:b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Opening a project automatically sets your working directory to that location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Either from RStudio or file explorer</a:t>
            </a:r>
            <a:br>
              <a:rPr sz="2400"/>
            </a:b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Helps keep your data, scripts and plots together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Makes sharing your work easier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Setting up your own Project</a:t>
            </a: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	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New Project –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New Directory -&gt; New project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If you already have a folder that isn’t a project, you can click existing directory</a:t>
            </a:r>
            <a:br>
              <a:rPr sz="2400"/>
            </a:b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Fill in the details and create project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6" name="Picture 6" descr=""/>
          <p:cNvPicPr/>
          <p:nvPr/>
        </p:nvPicPr>
        <p:blipFill>
          <a:blip r:embed="rId1"/>
          <a:srcRect l="10976" t="9363" r="0" b="0"/>
          <a:stretch/>
        </p:blipFill>
        <p:spPr>
          <a:xfrm>
            <a:off x="3254760" y="1581480"/>
            <a:ext cx="1237320" cy="957960"/>
          </a:xfrm>
          <a:prstGeom prst="rect">
            <a:avLst/>
          </a:prstGeom>
          <a:ln w="0">
            <a:noFill/>
          </a:ln>
        </p:spPr>
      </p:pic>
      <p:pic>
        <p:nvPicPr>
          <p:cNvPr id="97" name="Picture 8" descr=""/>
          <p:cNvPicPr/>
          <p:nvPr/>
        </p:nvPicPr>
        <p:blipFill>
          <a:blip r:embed="rId2"/>
          <a:stretch/>
        </p:blipFill>
        <p:spPr>
          <a:xfrm>
            <a:off x="1044000" y="4561920"/>
            <a:ext cx="6362280" cy="1428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Setting up your own Project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3000"/>
          </a:bodyPr>
          <a:p>
            <a:pPr marL="204840" indent="-204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I like to add “data”, “scripts”, “plots” as my main folders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14880" indent="-2048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If I am going to be making presentations in R, I’ll probably also include a “presentation” folder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04840" indent="-204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Use file paths relative to the project directory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14880" indent="-2048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Your working directory is set here if you launch from the project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14880" indent="-2048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You can always find your data, even if you change computers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499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04840" indent="-204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The here package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14880" indent="-2048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Optional package that helps with writing relative file paths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14880" indent="-2048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Works across multiple OS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14880" indent="-2048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Even works in Quarto/RMarkdown (which defaults to paths relative to the .Rmd file!)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Thinking about Project Structure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Best practice is that the entire workflow from raw data to final outputs is described in code, and is therefore reproducible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This differs to workflows in excel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imagine making a change to a cell, then sending the file to someone else, they have no idea what has changed.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Doing this in R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You send them the raw data and your script, the changes are clearly laid out in the code, and they can reproduce your steps exactly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Almost certainly your raw data is not tidy, and comes from multiple sources. Write a script to clean it and save the output in a subdirectory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2" name="Picture 4" descr=""/>
          <p:cNvPicPr/>
          <p:nvPr/>
        </p:nvPicPr>
        <p:blipFill>
          <a:blip r:embed="rId1"/>
          <a:stretch/>
        </p:blipFill>
        <p:spPr>
          <a:xfrm>
            <a:off x="3187800" y="5514120"/>
            <a:ext cx="3685680" cy="1325520"/>
          </a:xfrm>
          <a:prstGeom prst="rect">
            <a:avLst/>
          </a:prstGeom>
          <a:ln w="0">
            <a:noFill/>
          </a:ln>
        </p:spPr>
      </p:pic>
      <p:pic>
        <p:nvPicPr>
          <p:cNvPr id="103" name="Picture 8" descr=""/>
          <p:cNvPicPr/>
          <p:nvPr/>
        </p:nvPicPr>
        <p:blipFill>
          <a:blip r:embed="rId2"/>
          <a:stretch/>
        </p:blipFill>
        <p:spPr>
          <a:xfrm>
            <a:off x="7108560" y="5734080"/>
            <a:ext cx="3276360" cy="885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</TotalTime>
  <Application>LibreOffice/7.5.8.2$Linux_X86_64 LibreOffice_project/50$Build-2</Application>
  <AppVersion>15.0000</AppVersion>
  <Words>963</Words>
  <Paragraphs>103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2023-11-18T16:33:56Z</dcterms:created>
  <dc:creator>Will Drysdale</dc:creator>
  <dc:description/>
  <dc:language>en-GB</dc:language>
  <cp:lastModifiedBy/>
  <dcterms:modified xsi:type="dcterms:W3CDTF">2023-11-20T16:21:35Z</dcterms:modified>
  <cp:revision>10</cp:revision>
  <dc:subject/>
  <dc:title>Intro to R 2023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18</vt:i4>
  </property>
</Properties>
</file>