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376C49-8D07-4A14-AAA2-AD3D113C5D7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EB40372-4CFA-4E48-8EDB-6DE211D027B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426EF52-1460-45E5-B0EC-A38FA0953C7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549B14-88E9-4FEB-A9C4-FE91584DD1D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5CF3BA-AB6D-494B-A054-0D9D16F10F7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83A389-5569-4384-942F-1DF21700F46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3AC259-2A61-4D8D-B4F7-B969E721155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DF399F-3847-4806-91B7-CD0F97AC014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27F953E-D9C6-41F1-AA6D-85A6284BBB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44C2B42-8BB9-4ACA-99B4-DDE90FDEBC4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5BFC945-CB3B-4E0B-9F26-DC4B9803F4F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64F175-02C7-438D-86AF-2DE0BAA1101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8D6148-F9A5-4D34-9EA1-09B94AAE8A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0AC0B8C-675F-46C4-9FD4-2B64013AB3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471481-9DFB-4FE1-BA6A-CA862DDA4E9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4D577D-F125-409A-9FA6-F05B1A0DBE3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E93E3E-A417-4A7C-AF6B-DABF82D4D39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FE1A06-EA19-479C-88D3-258A914681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4B827D-5A1A-44C7-A23C-5230E8B7089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E76799-2F1C-49C4-8B8E-47ADD8531C4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C72C83-038D-43D9-A6DC-2CCA76C681B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755DD7-46D6-4293-BB81-43EEDEE354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F8363F2-9D32-4B21-B890-0A639D7A4A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7BD893-751E-4109-B6E7-235F4F645E6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GB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FF2A49-E98C-4800-9A99-D12BB61FEE7C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GB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5F799D-EF43-4315-91D4-2723B42DCA5C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394640" y="784440"/>
            <a:ext cx="9272880" cy="5741280"/>
          </a:xfrm>
          <a:prstGeom prst="rect">
            <a:avLst/>
          </a:prstGeom>
          <a:ln w="0">
            <a:noFill/>
          </a:ln>
        </p:spPr>
      </p:pic>
      <p:sp>
        <p:nvSpPr>
          <p:cNvPr id="83" name="Rectangle 6"/>
          <p:cNvSpPr/>
          <p:nvPr/>
        </p:nvSpPr>
        <p:spPr>
          <a:xfrm>
            <a:off x="0" y="1708560"/>
            <a:ext cx="12191760" cy="198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804680"/>
            <a:ext cx="9143640" cy="1757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GB" sz="6000" b="0" strike="noStrike" spc="-1">
                <a:solidFill>
                  <a:srgbClr val="FFFFFF"/>
                </a:solidFill>
                <a:latin typeface="Calibri Light"/>
              </a:rPr>
              <a:t>Data Visualisation using </a:t>
            </a:r>
            <a:r>
              <a:rPr lang="en-GB" sz="6000" b="0" strike="noStrike" spc="-1">
                <a:solidFill>
                  <a:srgbClr val="FFFFFF"/>
                </a:solidFill>
                <a:latin typeface="Cascadia Mono"/>
                <a:ea typeface="Cascadia Mono"/>
              </a:rPr>
              <a:t>{ggplot2}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523880" y="390024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800" b="1" strike="noStrike" spc="-1">
                <a:solidFill>
                  <a:srgbClr val="404040"/>
                </a:solidFill>
                <a:latin typeface="Calibri"/>
              </a:rPr>
              <a:t>Will Drysdale &amp; Stuart Lacy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Introducing </a:t>
            </a:r>
            <a:r>
              <a:rPr lang="en-GB" sz="4400" b="0" strike="noStrike" spc="-1">
                <a:solidFill>
                  <a:srgbClr val="404040"/>
                </a:solidFill>
                <a:latin typeface="Cascadia Mono"/>
                <a:ea typeface="Cascadia Mono"/>
              </a:rPr>
              <a:t>facet()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3" name="TextBox 10"/>
          <p:cNvSpPr/>
          <p:nvPr/>
        </p:nvSpPr>
        <p:spPr>
          <a:xfrm>
            <a:off x="8300520" y="2135520"/>
            <a:ext cx="3997440" cy="161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bar_data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ggplot(aes(y = country,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x = country_avg,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fill = theYear))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geom_col(position = position_dodge())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scale_fill_brewer(palette = "Set1") +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theme(strip.placement = 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"outside"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facet_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wrap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(~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name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,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scales = "free_x"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,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strip.position = "bottom"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</a:t>
            </a:r>
            <a:endParaRPr lang="en-GB" sz="1000" b="0" strike="noStrike" spc="-1">
              <a:latin typeface="Arial"/>
            </a:endParaRPr>
          </a:p>
        </p:txBody>
      </p:sp>
      <p:pic>
        <p:nvPicPr>
          <p:cNvPr id="124" name="Picture 16"/>
          <p:cNvPicPr/>
          <p:nvPr/>
        </p:nvPicPr>
        <p:blipFill>
          <a:blip r:embed="rId2"/>
          <a:stretch/>
        </p:blipFill>
        <p:spPr>
          <a:xfrm>
            <a:off x="8699040" y="447624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25" name="TextBox 7"/>
          <p:cNvSpPr/>
          <p:nvPr/>
        </p:nvSpPr>
        <p:spPr>
          <a:xfrm>
            <a:off x="4230360" y="2135520"/>
            <a:ext cx="4277880" cy="146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density_data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ggplot(aes(x = mean,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color = theYear, fill = theYear))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geom_density(alpha = .3, size = 1)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scale_color_manual(values = c("darkgreen",    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                  "darkblue"))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scale_fill_manual(values = c("darkgreen", 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                 "darkblue"))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facet_grid(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country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~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name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, 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scales = "free"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</a:t>
            </a:r>
            <a:endParaRPr lang="en-GB" sz="1000" b="0" strike="noStrike" spc="-1">
              <a:latin typeface="Arial"/>
            </a:endParaRPr>
          </a:p>
        </p:txBody>
      </p:sp>
      <p:pic>
        <p:nvPicPr>
          <p:cNvPr id="126" name="Picture 18"/>
          <p:cNvPicPr/>
          <p:nvPr/>
        </p:nvPicPr>
        <p:blipFill>
          <a:blip r:embed="rId3"/>
          <a:stretch/>
        </p:blipFill>
        <p:spPr>
          <a:xfrm>
            <a:off x="4769280" y="4476240"/>
            <a:ext cx="3200040" cy="213336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14"/>
          <p:cNvPicPr/>
          <p:nvPr/>
        </p:nvPicPr>
        <p:blipFill>
          <a:blip r:embed="rId4"/>
          <a:stretch/>
        </p:blipFill>
        <p:spPr>
          <a:xfrm>
            <a:off x="699120" y="45669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28" name="TextBox 4"/>
          <p:cNvSpPr/>
          <p:nvPr/>
        </p:nvSpPr>
        <p:spPr>
          <a:xfrm>
            <a:off x="160200" y="2166840"/>
            <a:ext cx="4277880" cy="161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scatter_data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ggplot(aes(x = o3, y = no2))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geom_point(aes(color = code))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geom_smooth(method = "lm",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aes(group = code))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scale_x_continuous(name = "Ozone",         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       limits = c(0, NA)) +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scale_y_continuous(name = "Nitrogen Dioxide",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       limits = c(0, NA))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facet_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wrap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(~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country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</a:t>
            </a:r>
            <a:endParaRPr lang="en-GB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Refining with </a:t>
            </a:r>
            <a:r>
              <a:rPr lang="en-GB" sz="4400" b="0" strike="noStrike" spc="-1">
                <a:solidFill>
                  <a:srgbClr val="404040"/>
                </a:solidFill>
                <a:latin typeface="Cascadia Mono"/>
                <a:ea typeface="Cascadia Mono"/>
              </a:rPr>
              <a:t>theme()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30" name="TextBox 10"/>
          <p:cNvSpPr/>
          <p:nvPr/>
        </p:nvSpPr>
        <p:spPr>
          <a:xfrm>
            <a:off x="7991640" y="1491120"/>
            <a:ext cx="4200120" cy="252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bar_data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ggplot(aes(y = country,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x = country_avg,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fill = theYear))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geom_col(position = position_dodge())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scale_fill_brewer(palette = "Set1") +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theme(strip.placement = "outside")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facet_wrap(~name,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scales = "free_x",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strip.position = "bottom")+</a:t>
            </a:r>
            <a:br>
              <a:rPr sz="1000"/>
            </a:b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theme_light()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theme(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legend.position = "top"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,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strip.placement 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= 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"outside"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strip.text 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= element_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text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color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=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                        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"black"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strip.background = element_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blank()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</a:t>
            </a:r>
            <a:endParaRPr lang="en-GB" sz="1000" b="0" strike="noStrike" spc="-1">
              <a:latin typeface="Arial"/>
            </a:endParaRPr>
          </a:p>
        </p:txBody>
      </p:sp>
      <p:pic>
        <p:nvPicPr>
          <p:cNvPr id="131" name="Picture 16"/>
          <p:cNvPicPr/>
          <p:nvPr/>
        </p:nvPicPr>
        <p:blipFill>
          <a:blip r:embed="rId2"/>
          <a:stretch/>
        </p:blipFill>
        <p:spPr>
          <a:xfrm>
            <a:off x="8491680" y="447624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32" name="TextBox 7"/>
          <p:cNvSpPr/>
          <p:nvPr/>
        </p:nvSpPr>
        <p:spPr>
          <a:xfrm>
            <a:off x="4062960" y="2260440"/>
            <a:ext cx="4277880" cy="176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density_data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ggplot(aes(x = mean,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color = theYear, fill = theYear))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geom_density(alpha = .3, size = 1)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scale_color_manual(values = c("darkgreen",    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                  "darkblue"))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scale_fill_manual(values = c("darkgreen", 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                 "darkblue"))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facet_grid(country~name, scales = "free") +</a:t>
            </a:r>
            <a:br>
              <a:rPr sz="1000"/>
            </a:b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theme_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light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()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theme(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legend.position = "top"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</a:t>
            </a:r>
            <a:endParaRPr lang="en-GB" sz="1000" b="0" strike="noStrike" spc="-1">
              <a:latin typeface="Arial"/>
            </a:endParaRPr>
          </a:p>
        </p:txBody>
      </p:sp>
      <p:pic>
        <p:nvPicPr>
          <p:cNvPr id="133" name="Picture 18"/>
          <p:cNvPicPr/>
          <p:nvPr/>
        </p:nvPicPr>
        <p:blipFill>
          <a:blip r:embed="rId3"/>
          <a:stretch/>
        </p:blipFill>
        <p:spPr>
          <a:xfrm>
            <a:off x="4601880" y="4476240"/>
            <a:ext cx="3200040" cy="213336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14"/>
          <p:cNvPicPr/>
          <p:nvPr/>
        </p:nvPicPr>
        <p:blipFill>
          <a:blip r:embed="rId4"/>
          <a:stretch/>
        </p:blipFill>
        <p:spPr>
          <a:xfrm>
            <a:off x="673200" y="45669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35" name="TextBox 4"/>
          <p:cNvSpPr/>
          <p:nvPr/>
        </p:nvSpPr>
        <p:spPr>
          <a:xfrm>
            <a:off x="134280" y="2106720"/>
            <a:ext cx="4277880" cy="191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scatter_data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ggplot(aes(x = o3, y = no2))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geom_point(aes(color = code))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geom_smooth(method = "lm",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aes(group = code))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scale_x_continuous(name = "Ozone",         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       limits = c(0, NA)) +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scale_y_continuous(name = "Nitrogen Dioxide",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       limits = c(0, NA))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facet_wrap(~country)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theme_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light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()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theme(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legend.position = "none"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</a:t>
            </a:r>
            <a:endParaRPr lang="en-GB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394640" y="784440"/>
            <a:ext cx="9272880" cy="5741280"/>
          </a:xfrm>
          <a:prstGeom prst="rect">
            <a:avLst/>
          </a:prstGeom>
          <a:ln w="0">
            <a:noFill/>
          </a:ln>
        </p:spPr>
      </p:pic>
      <p:sp>
        <p:nvSpPr>
          <p:cNvPr id="137" name="Rectangle 6"/>
          <p:cNvSpPr/>
          <p:nvPr/>
        </p:nvSpPr>
        <p:spPr>
          <a:xfrm>
            <a:off x="0" y="2493720"/>
            <a:ext cx="12191760" cy="198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523880" y="2608560"/>
            <a:ext cx="9143640" cy="1757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GB" sz="6000" b="0" strike="noStrike" spc="-1">
                <a:solidFill>
                  <a:srgbClr val="FFFFFF"/>
                </a:solidFill>
                <a:latin typeface="Calibri Light"/>
              </a:rPr>
              <a:t>Learners’ </a:t>
            </a:r>
            <a:r>
              <a:rPr lang="en-GB" sz="6000" b="0" strike="noStrike" spc="-1">
                <a:solidFill>
                  <a:srgbClr val="FFFFFF"/>
                </a:solidFill>
                <a:latin typeface="Cascadia Mono"/>
                <a:ea typeface="Cascadia Mono"/>
              </a:rPr>
              <a:t>{ggplot2}</a:t>
            </a:r>
            <a:br>
              <a:rPr sz="6000"/>
            </a:br>
            <a:r>
              <a:rPr lang="en-GB" sz="6000" b="0" strike="noStrike" spc="-1">
                <a:solidFill>
                  <a:srgbClr val="FFFFFF"/>
                </a:solidFill>
                <a:latin typeface="Calibri Light"/>
                <a:ea typeface="Cascadia Mono"/>
              </a:rPr>
              <a:t>Questions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Why use </a:t>
            </a:r>
            <a:r>
              <a:rPr lang="en-GB" sz="4400" b="0" strike="noStrike" spc="-1">
                <a:solidFill>
                  <a:srgbClr val="404040"/>
                </a:solidFill>
                <a:latin typeface="Cascadia Mono"/>
                <a:ea typeface="Cascadia Mono"/>
              </a:rPr>
              <a:t>{ggplot2}</a:t>
            </a:r>
            <a:r>
              <a:rPr lang="en-GB" sz="4400" b="0" strike="noStrike" spc="-1">
                <a:solidFill>
                  <a:srgbClr val="404040"/>
                </a:solidFill>
                <a:latin typeface="Calibri Light"/>
                <a:ea typeface="Cascadia Mono"/>
              </a:rPr>
              <a:t>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404040"/>
                </a:solidFill>
                <a:latin typeface="Calibri"/>
              </a:rPr>
              <a:t>The package allows you to quicky, easily</a:t>
            </a:r>
            <a:r>
              <a:rPr lang="en-GB" sz="2800" b="1" strike="noStrike" spc="-1">
                <a:solidFill>
                  <a:srgbClr val="404040"/>
                </a:solidFill>
                <a:latin typeface="Calibri"/>
              </a:rPr>
              <a:t> </a:t>
            </a:r>
            <a:r>
              <a:rPr lang="en-GB" sz="2800" b="0" strike="noStrike" spc="-1">
                <a:solidFill>
                  <a:srgbClr val="404040"/>
                </a:solidFill>
                <a:latin typeface="Calibri"/>
              </a:rPr>
              <a:t>and flexibly create graphs.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404040"/>
                </a:solidFill>
                <a:latin typeface="Calibri"/>
              </a:rPr>
              <a:t>Legends, axis labels, colour scales, etc., are all dealt with automatically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404040"/>
                </a:solidFill>
                <a:latin typeface="Calibri"/>
              </a:rPr>
              <a:t>…but you still have a great deal of control!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404040"/>
                </a:solidFill>
                <a:latin typeface="Calibri"/>
              </a:rPr>
              <a:t>It is </a:t>
            </a:r>
            <a:r>
              <a:rPr lang="en-GB" sz="2800" b="1" strike="noStrike" spc="-1">
                <a:solidFill>
                  <a:srgbClr val="404040"/>
                </a:solidFill>
                <a:latin typeface="Calibri"/>
              </a:rPr>
              <a:t>not prescriptive </a:t>
            </a:r>
            <a:r>
              <a:rPr lang="en-GB" sz="2800" b="0" strike="noStrike" spc="-1">
                <a:solidFill>
                  <a:srgbClr val="404040"/>
                </a:solidFill>
                <a:latin typeface="Calibri"/>
              </a:rPr>
              <a:t>– you build your graph from the ground up.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404040"/>
                </a:solidFill>
                <a:latin typeface="Calibri"/>
              </a:rPr>
              <a:t>{ggplot2} uses a “paint on canvas” approach that lets you build almost any visualisation you want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404040"/>
                </a:solidFill>
                <a:latin typeface="Calibri"/>
              </a:rPr>
              <a:t>There are many, many</a:t>
            </a:r>
            <a:r>
              <a:rPr lang="en-GB" sz="2800" b="1" strike="noStrike" spc="-1">
                <a:solidFill>
                  <a:srgbClr val="404040"/>
                </a:solidFill>
                <a:latin typeface="Calibri"/>
              </a:rPr>
              <a:t> extension packages</a:t>
            </a:r>
            <a:r>
              <a:rPr lang="en-GB" sz="2800" b="0" strike="noStrike" spc="-1">
                <a:solidFill>
                  <a:srgbClr val="404040"/>
                </a:solidFill>
                <a:latin typeface="Calibri"/>
              </a:rPr>
              <a:t> that extend its functionality.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404040"/>
                </a:solidFill>
                <a:latin typeface="Calibri"/>
              </a:rPr>
              <a:t>Correlation matrices, maps, distributions…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What does a </a:t>
            </a:r>
            <a:r>
              <a:rPr lang="en-GB" sz="4400" b="0" strike="noStrike" spc="-1">
                <a:solidFill>
                  <a:srgbClr val="404040"/>
                </a:solidFill>
                <a:latin typeface="Cascadia Mono"/>
                <a:ea typeface="Cascadia Mono"/>
              </a:rPr>
              <a:t>{ggplot2}</a:t>
            </a:r>
            <a:r>
              <a:rPr lang="en-GB" sz="4400" b="0" strike="noStrike" spc="-1">
                <a:solidFill>
                  <a:srgbClr val="404040"/>
                </a:solidFill>
                <a:latin typeface="Calibri Light"/>
                <a:ea typeface="Cascadia Mono"/>
              </a:rPr>
              <a:t> look like?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0654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800" b="0" i="1" strike="noStrike" spc="-1">
                <a:solidFill>
                  <a:srgbClr val="404040"/>
                </a:solidFill>
                <a:latin typeface="Calibri"/>
              </a:rPr>
              <a:t>Like this…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ontent Placeholder 2"/>
          <p:cNvSpPr/>
          <p:nvPr/>
        </p:nvSpPr>
        <p:spPr>
          <a:xfrm>
            <a:off x="7287840" y="1825560"/>
            <a:ext cx="406548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800" b="0" i="1" strike="noStrike" spc="-1">
                <a:solidFill>
                  <a:srgbClr val="404040"/>
                </a:solidFill>
                <a:latin typeface="Calibri"/>
              </a:rPr>
              <a:t>…or like this!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91" name="Picture 5"/>
          <p:cNvPicPr/>
          <p:nvPr/>
        </p:nvPicPr>
        <p:blipFill>
          <a:blip r:embed="rId2"/>
          <a:stretch/>
        </p:blipFill>
        <p:spPr>
          <a:xfrm>
            <a:off x="838080" y="2454480"/>
            <a:ext cx="4872600" cy="389772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2" descr="Image"/>
          <p:cNvPicPr/>
          <p:nvPr/>
        </p:nvPicPr>
        <p:blipFill>
          <a:blip r:embed="rId3"/>
          <a:stretch/>
        </p:blipFill>
        <p:spPr>
          <a:xfrm>
            <a:off x="6139080" y="2425680"/>
            <a:ext cx="5493960" cy="3955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What does a </a:t>
            </a:r>
            <a:r>
              <a:rPr lang="en-GB" sz="4400" b="0" strike="noStrike" spc="-1">
                <a:solidFill>
                  <a:srgbClr val="404040"/>
                </a:solidFill>
                <a:latin typeface="Cascadia Mono"/>
                <a:ea typeface="Cascadia Mono"/>
              </a:rPr>
              <a:t>{ggplot2}</a:t>
            </a:r>
            <a:r>
              <a:rPr lang="en-GB" sz="4400" b="0" strike="noStrike" spc="-1">
                <a:solidFill>
                  <a:srgbClr val="404040"/>
                </a:solidFill>
                <a:latin typeface="Calibri Light"/>
                <a:ea typeface="Cascadia Mono"/>
              </a:rPr>
              <a:t> look like?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502640" y="1825560"/>
            <a:ext cx="9186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800" b="0" i="1" strike="noStrike" spc="-1">
                <a:solidFill>
                  <a:srgbClr val="404040"/>
                </a:solidFill>
                <a:latin typeface="Calibri"/>
              </a:rPr>
              <a:t>But we’re aiming for something like this!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8"/>
          <p:cNvPicPr/>
          <p:nvPr/>
        </p:nvPicPr>
        <p:blipFill>
          <a:blip r:embed="rId2"/>
          <a:stretch/>
        </p:blipFill>
        <p:spPr>
          <a:xfrm>
            <a:off x="583200" y="2410560"/>
            <a:ext cx="11025360" cy="4296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394640" y="784440"/>
            <a:ext cx="9272880" cy="5741280"/>
          </a:xfrm>
          <a:prstGeom prst="rect">
            <a:avLst/>
          </a:prstGeom>
          <a:ln w="0">
            <a:noFill/>
          </a:ln>
        </p:spPr>
      </p:pic>
      <p:sp>
        <p:nvSpPr>
          <p:cNvPr id="97" name="Rectangle 6"/>
          <p:cNvSpPr/>
          <p:nvPr/>
        </p:nvSpPr>
        <p:spPr>
          <a:xfrm>
            <a:off x="0" y="2493720"/>
            <a:ext cx="12191760" cy="198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3880" y="2608560"/>
            <a:ext cx="9143640" cy="1757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GB" sz="6000" b="0" strike="noStrike" spc="-1">
                <a:solidFill>
                  <a:srgbClr val="FFFFFF"/>
                </a:solidFill>
                <a:latin typeface="Calibri Light"/>
              </a:rPr>
              <a:t>Activities: Building a </a:t>
            </a:r>
            <a:r>
              <a:rPr lang="en-GB" sz="6000" b="0" strike="noStrike" spc="-1">
                <a:solidFill>
                  <a:srgbClr val="FFFFFF"/>
                </a:solidFill>
                <a:latin typeface="Cascadia Mono"/>
                <a:ea typeface="Cascadia Mono"/>
              </a:rPr>
              <a:t>{ggplot2}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What are we doing?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404040"/>
                </a:solidFill>
                <a:latin typeface="Calibri"/>
              </a:rPr>
              <a:t>We are going to take you through {ggplot2} syntax step by step.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404040"/>
                </a:solidFill>
                <a:latin typeface="Calibri"/>
              </a:rPr>
              <a:t>Data, Aesthetics, Scales, Facets, Themes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404040"/>
                </a:solidFill>
                <a:latin typeface="Calibri"/>
              </a:rPr>
              <a:t>We will </a:t>
            </a:r>
            <a:r>
              <a:rPr lang="en-GB" sz="2800" b="0" strike="noStrike" spc="-1" dirty="0">
                <a:solidFill>
                  <a:srgbClr val="404040"/>
                </a:solidFill>
                <a:latin typeface="Calibri"/>
              </a:rPr>
              <a:t>be constructing a timeseries to demonstrate.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404040"/>
                </a:solidFill>
                <a:latin typeface="Calibri"/>
              </a:rPr>
              <a:t>You’ll be building three plots as we go – by the end you’ll have made a scatter plot, a bar chart, and a density function.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404040"/>
                </a:solidFill>
                <a:latin typeface="Calibri"/>
              </a:rPr>
              <a:t>Please find the three .R files and the data in the “activity” folder.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Some simple plots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02" name="TextBox 4"/>
          <p:cNvSpPr/>
          <p:nvPr/>
        </p:nvSpPr>
        <p:spPr>
          <a:xfrm>
            <a:off x="554760" y="2051280"/>
            <a:ext cx="3551760" cy="85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scatter_data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filter(code == "MY1")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ggplot(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aes(x = o3, y = no2)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point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()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smooth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(method = "lm")</a:t>
            </a:r>
            <a:endParaRPr lang="en-GB" sz="1000" b="0" strike="noStrike" spc="-1">
              <a:latin typeface="Arial"/>
            </a:endParaRPr>
          </a:p>
        </p:txBody>
      </p:sp>
      <p:pic>
        <p:nvPicPr>
          <p:cNvPr id="103" name="Picture 14"/>
          <p:cNvPicPr/>
          <p:nvPr/>
        </p:nvPicPr>
        <p:blipFill>
          <a:blip r:embed="rId2"/>
          <a:stretch/>
        </p:blipFill>
        <p:spPr>
          <a:xfrm>
            <a:off x="730800" y="404892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0"/>
          <p:cNvSpPr/>
          <p:nvPr/>
        </p:nvSpPr>
        <p:spPr>
          <a:xfrm>
            <a:off x="7864200" y="2073240"/>
            <a:ext cx="3997440" cy="85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bar_data %&gt;%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filter(name == "no2“,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country == "united_kingdom")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ggplot(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aes(y = theYear, x = country_avg)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col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()</a:t>
            </a:r>
            <a:endParaRPr lang="en-GB" sz="1000" b="0" strike="noStrike" spc="-1">
              <a:latin typeface="Arial"/>
            </a:endParaRPr>
          </a:p>
        </p:txBody>
      </p:sp>
      <p:pic>
        <p:nvPicPr>
          <p:cNvPr id="105" name="Picture 16"/>
          <p:cNvPicPr/>
          <p:nvPr/>
        </p:nvPicPr>
        <p:blipFill>
          <a:blip r:embed="rId3"/>
          <a:stretch/>
        </p:blipFill>
        <p:spPr>
          <a:xfrm>
            <a:off x="8262720" y="404892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06" name="TextBox 7"/>
          <p:cNvSpPr/>
          <p:nvPr/>
        </p:nvSpPr>
        <p:spPr>
          <a:xfrm>
            <a:off x="4324680" y="2073240"/>
            <a:ext cx="3321000" cy="85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density_data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filter(country == "united_kingdom",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name == "no2")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ggplot(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aes(x = mean)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density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()</a:t>
            </a:r>
            <a:endParaRPr lang="en-GB" sz="1000" b="0" strike="noStrike" spc="-1">
              <a:latin typeface="Arial"/>
            </a:endParaRPr>
          </a:p>
        </p:txBody>
      </p:sp>
      <p:pic>
        <p:nvPicPr>
          <p:cNvPr id="107" name="Picture 18"/>
          <p:cNvPicPr/>
          <p:nvPr/>
        </p:nvPicPr>
        <p:blipFill>
          <a:blip r:embed="rId4"/>
          <a:stretch/>
        </p:blipFill>
        <p:spPr>
          <a:xfrm>
            <a:off x="4385520" y="4048920"/>
            <a:ext cx="3200040" cy="213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Further use of </a:t>
            </a:r>
            <a:r>
              <a:rPr lang="en-GB" sz="4400" b="0" strike="noStrike" spc="-1">
                <a:solidFill>
                  <a:srgbClr val="404040"/>
                </a:solidFill>
                <a:latin typeface="Cascadia Mono"/>
                <a:ea typeface="Cascadia Mono"/>
              </a:rPr>
              <a:t>aes()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09" name="TextBox 4"/>
          <p:cNvSpPr/>
          <p:nvPr/>
        </p:nvSpPr>
        <p:spPr>
          <a:xfrm>
            <a:off x="578520" y="1974960"/>
            <a:ext cx="3551760" cy="100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scatter_data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filter(code %in% c("MY1", "KC1"))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ggplot(aes(x = o3, y = no2))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geom_point(aes(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color = code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geom_smooth(method = "lm",</a:t>
            </a:r>
            <a:br>
              <a:rPr sz="1000"/>
            </a:b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aes(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group = code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))</a:t>
            </a:r>
            <a:endParaRPr lang="en-GB" sz="1000" b="0" strike="noStrike" spc="-1">
              <a:latin typeface="Arial"/>
            </a:endParaRPr>
          </a:p>
        </p:txBody>
      </p:sp>
      <p:pic>
        <p:nvPicPr>
          <p:cNvPr id="110" name="Picture 14"/>
          <p:cNvPicPr/>
          <p:nvPr/>
        </p:nvPicPr>
        <p:blipFill>
          <a:blip r:embed="rId2"/>
          <a:stretch/>
        </p:blipFill>
        <p:spPr>
          <a:xfrm>
            <a:off x="754200" y="40233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11" name="TextBox 10"/>
          <p:cNvSpPr/>
          <p:nvPr/>
        </p:nvSpPr>
        <p:spPr>
          <a:xfrm>
            <a:off x="7864200" y="1974960"/>
            <a:ext cx="3997440" cy="100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bar_data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filter(name == "no2")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ggplot(aes(y = country,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x = country_avg,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fill = theYear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geom_col(position = 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position_dodge()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</a:t>
            </a:r>
            <a:endParaRPr lang="en-GB" sz="1000" b="0" strike="noStrike" spc="-1">
              <a:latin typeface="Arial"/>
            </a:endParaRPr>
          </a:p>
        </p:txBody>
      </p:sp>
      <p:pic>
        <p:nvPicPr>
          <p:cNvPr id="112" name="Picture 16"/>
          <p:cNvPicPr/>
          <p:nvPr/>
        </p:nvPicPr>
        <p:blipFill>
          <a:blip r:embed="rId3"/>
          <a:stretch/>
        </p:blipFill>
        <p:spPr>
          <a:xfrm>
            <a:off x="8262720" y="40233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13" name="TextBox 7"/>
          <p:cNvSpPr/>
          <p:nvPr/>
        </p:nvSpPr>
        <p:spPr>
          <a:xfrm>
            <a:off x="4336560" y="1974960"/>
            <a:ext cx="3321000" cy="11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density_data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filter(country == "united_kingdom",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name == "no2")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ggplot(aes(x = mean,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color = theYear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fill = theYear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geom_density(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alpha = .3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</a:t>
            </a:r>
            <a:endParaRPr lang="en-GB" sz="1000" b="0" strike="noStrike" spc="-1">
              <a:latin typeface="Arial"/>
            </a:endParaRPr>
          </a:p>
        </p:txBody>
      </p:sp>
      <p:pic>
        <p:nvPicPr>
          <p:cNvPr id="114" name="Picture 18"/>
          <p:cNvPicPr/>
          <p:nvPr/>
        </p:nvPicPr>
        <p:blipFill>
          <a:blip r:embed="rId4"/>
          <a:stretch/>
        </p:blipFill>
        <p:spPr>
          <a:xfrm>
            <a:off x="4397040" y="4023360"/>
            <a:ext cx="3200040" cy="213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Applications of </a:t>
            </a:r>
            <a:r>
              <a:rPr lang="en-GB" sz="4400" b="0" strike="noStrike" spc="-1">
                <a:solidFill>
                  <a:srgbClr val="404040"/>
                </a:solidFill>
                <a:latin typeface="Cascadia Mono"/>
                <a:ea typeface="Cascadia Mono"/>
              </a:rPr>
              <a:t>scale_*_*()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16" name="TextBox 4"/>
          <p:cNvSpPr/>
          <p:nvPr/>
        </p:nvSpPr>
        <p:spPr>
          <a:xfrm>
            <a:off x="134280" y="1874520"/>
            <a:ext cx="4277880" cy="161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scatter_data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filter(code %in% c("MY1", "KC1"))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ggplot(aes(x = o3, y = no2))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geom_point(aes(color = code))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geom_smooth(method = "lm",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aes(group = code))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scale_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x_continuous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name = "Ozone"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,         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       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limits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= c(0, NA))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scale_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y_continuous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name = "Nitrogen Dioxide"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,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       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limits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= c(0, NA))</a:t>
            </a:r>
            <a:endParaRPr lang="en-GB" sz="1000" b="0" strike="noStrike" spc="-1">
              <a:latin typeface="Arial"/>
            </a:endParaRPr>
          </a:p>
        </p:txBody>
      </p:sp>
      <p:pic>
        <p:nvPicPr>
          <p:cNvPr id="117" name="Picture 14"/>
          <p:cNvPicPr/>
          <p:nvPr/>
        </p:nvPicPr>
        <p:blipFill>
          <a:blip r:embed="rId2"/>
          <a:stretch/>
        </p:blipFill>
        <p:spPr>
          <a:xfrm>
            <a:off x="673200" y="40233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18" name="TextBox 10"/>
          <p:cNvSpPr/>
          <p:nvPr/>
        </p:nvSpPr>
        <p:spPr>
          <a:xfrm>
            <a:off x="8274600" y="1843200"/>
            <a:ext cx="3997440" cy="11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bar_data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filter(name == "no2")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ggplot(aes(y = country,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x = country_avg,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fill = theYear))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geom_col(position = position_dodge())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scale_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fill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_brewer(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palette = "Set1"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</a:t>
            </a:r>
            <a:endParaRPr lang="en-GB" sz="1000" b="0" strike="noStrike" spc="-1">
              <a:latin typeface="Arial"/>
            </a:endParaRPr>
          </a:p>
        </p:txBody>
      </p:sp>
      <p:pic>
        <p:nvPicPr>
          <p:cNvPr id="119" name="Picture 16"/>
          <p:cNvPicPr/>
          <p:nvPr/>
        </p:nvPicPr>
        <p:blipFill>
          <a:blip r:embed="rId3"/>
          <a:stretch/>
        </p:blipFill>
        <p:spPr>
          <a:xfrm>
            <a:off x="8673120" y="40233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20" name="TextBox 7"/>
          <p:cNvSpPr/>
          <p:nvPr/>
        </p:nvSpPr>
        <p:spPr>
          <a:xfrm>
            <a:off x="4204440" y="1843200"/>
            <a:ext cx="4277880" cy="161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density_data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filter(country == "united_kingdom",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name == "no2") %&gt;%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ggplot(aes(x = mean,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color = theYear, fill = theYear))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geom_density(alpha = .3, size = 1)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scale_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color_manual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(values = c(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"darkgreen"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,    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                  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"darkblue"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)) +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scale_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fill_manual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(values = c(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"darkgreen"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, 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                               </a:t>
            </a:r>
            <a:r>
              <a:rPr lang="en-GB" sz="1000" b="0" strike="noStrike" spc="-1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"darkblue"</a:t>
            </a:r>
            <a:r>
              <a:rPr lang="en-GB" sz="1000" b="0" strike="noStrike" spc="-1">
                <a:solidFill>
                  <a:srgbClr val="000000"/>
                </a:solidFill>
                <a:latin typeface="Lucida Sans Typewriter"/>
              </a:rPr>
              <a:t>))</a:t>
            </a:r>
            <a:endParaRPr lang="en-GB" sz="1000" b="0" strike="noStrike" spc="-1">
              <a:latin typeface="Arial"/>
            </a:endParaRPr>
          </a:p>
        </p:txBody>
      </p:sp>
      <p:pic>
        <p:nvPicPr>
          <p:cNvPr id="121" name="Picture 18"/>
          <p:cNvPicPr/>
          <p:nvPr/>
        </p:nvPicPr>
        <p:blipFill>
          <a:blip r:embed="rId4"/>
          <a:stretch/>
        </p:blipFill>
        <p:spPr>
          <a:xfrm>
            <a:off x="4743360" y="4023360"/>
            <a:ext cx="3200040" cy="213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1426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Cascadia Mono</vt:lpstr>
      <vt:lpstr>Lucida Sans Typewriter</vt:lpstr>
      <vt:lpstr>Symbol</vt:lpstr>
      <vt:lpstr>Times New Roman</vt:lpstr>
      <vt:lpstr>Wingdings</vt:lpstr>
      <vt:lpstr>Office Theme</vt:lpstr>
      <vt:lpstr>Office Theme</vt:lpstr>
      <vt:lpstr>Data Visualisation using {ggplot2}</vt:lpstr>
      <vt:lpstr>Why use {ggplot2}?</vt:lpstr>
      <vt:lpstr>What does a {ggplot2} look like?</vt:lpstr>
      <vt:lpstr>What does a {ggplot2} look like?</vt:lpstr>
      <vt:lpstr>Activities: Building a {ggplot2}</vt:lpstr>
      <vt:lpstr>What are we doing?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Learners’ {ggplot2}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using {ggplot2}</dc:title>
  <dc:subject/>
  <dc:creator>Jack Davison</dc:creator>
  <dc:description/>
  <cp:lastModifiedBy>Will Drysdale</cp:lastModifiedBy>
  <cp:revision>12</cp:revision>
  <dcterms:created xsi:type="dcterms:W3CDTF">2022-03-05T14:35:03Z</dcterms:created>
  <dcterms:modified xsi:type="dcterms:W3CDTF">2023-11-18T16:17:27Z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