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4"/>
  </p:notesMasterIdLst>
  <p:handoutMasterIdLst>
    <p:handoutMasterId r:id="rId25"/>
  </p:handoutMasterIdLst>
  <p:sldIdLst>
    <p:sldId id="257" r:id="rId5"/>
    <p:sldId id="268" r:id="rId6"/>
    <p:sldId id="389" r:id="rId7"/>
    <p:sldId id="384" r:id="rId8"/>
    <p:sldId id="317" r:id="rId9"/>
    <p:sldId id="278" r:id="rId10"/>
    <p:sldId id="396" r:id="rId11"/>
    <p:sldId id="277" r:id="rId12"/>
    <p:sldId id="397" r:id="rId13"/>
    <p:sldId id="398" r:id="rId14"/>
    <p:sldId id="399" r:id="rId15"/>
    <p:sldId id="394" r:id="rId16"/>
    <p:sldId id="401" r:id="rId17"/>
    <p:sldId id="402" r:id="rId18"/>
    <p:sldId id="403" r:id="rId19"/>
    <p:sldId id="395" r:id="rId20"/>
    <p:sldId id="393" r:id="rId21"/>
    <p:sldId id="321" r:id="rId22"/>
    <p:sldId id="391" r:id="rId2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E-42EF-9EA5-4148A3E7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E-42EF-9EA5-4148A3E702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CE-42EF-9EA5-4148A3E70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5FB956-6D4A-42A4-8922-04A0471F5626}" type="datetime1">
              <a:rPr lang="pt-BR" smtClean="0"/>
              <a:t>23/05/2022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414BCE-8E15-4FAC-ABEA-824CFE89BEEF}" type="datetime1">
              <a:rPr lang="pt-BR" smtClean="0"/>
              <a:t>23/05/2022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6C9253-D535-4381-869E-FE197FA2CA2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51632-2A86-4E22-BFB5-628C43F0EF2D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82F5A7-E676-4E05-A13A-52A659F169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3A4E31E-6660-495C-8AF7-2B626A7C13ED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8FFAAD-FD10-4E86-8CE2-947D33BD5F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437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36B63A-E3E3-4199-878A-519D7D67C6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7F745A1-738E-46EE-BF5D-12C6CA92B110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5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7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451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12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264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16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705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18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3FFBD9-DC2C-4D22-9832-E5C9FBD3925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167D616-0C84-4261-98FB-B2638BE9B6BB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 sz="4800"/>
              <a:t>3DFloat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BR" sz="1600"/>
              <a:t>Clique para adicionar o texto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9" name="Espaço Reservado par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0" name="Espaço Reservado par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do tempo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BR"/>
              <a:t>Equipe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6" name="Espaço Reservado par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7" name="Espaço Reservado par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8" name="Espaço Reservado par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5" name="Espaço Reservado para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4" name="Espaço Reservado para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7" name="Espaço Reservado para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6" name="Espaço Reservado para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9" name="Espaço Reservado para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8" name="Espaço Reservado para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a coluna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51551"/>
            <a:ext cx="3856255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t-BR" dirty="0"/>
              <a:t>Modelo Imobiliário</a:t>
            </a:r>
          </a:p>
        </p:txBody>
      </p:sp>
      <p:pic>
        <p:nvPicPr>
          <p:cNvPr id="14" name="Espaço Reservado para Imagem 13" descr="Plano de fundo digital de pontos de dad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Lídia Maria Beirão de Souza</a:t>
            </a:r>
          </a:p>
          <a:p>
            <a:pPr rtl="0"/>
            <a:r>
              <a:rPr lang="pt-BR" dirty="0"/>
              <a:t>Diego de Lima Honda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BR" dirty="0"/>
              <a:t>Mínimo por bairro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10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1AAB37-43E7-43FC-8C6B-3F66E6F30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2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BR" dirty="0"/>
              <a:t>Mapa de Calor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11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1AAB37-43E7-43FC-8C6B-3F66E6F30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4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Análise por tipo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Analisando os dados por tipo do imóvel</a:t>
            </a:r>
            <a:r>
              <a:rPr lang="pt-BR" dirty="0"/>
              <a:t>.</a:t>
            </a:r>
            <a:endParaRPr lang="pt-BR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689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pt-BR" dirty="0"/>
              <a:t>Média por tipo de imóvel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Segunda-feira, 23 de maio, 2022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695C10B-8131-6700-06AD-9CFB5F5B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t-BR" smtClean="0"/>
              <a:pPr rtl="0">
                <a:spcAft>
                  <a:spcPts val="600"/>
                </a:spcAft>
              </a:pPr>
              <a:t>13</a:t>
            </a:fld>
            <a:endParaRPr lang="pt-BR"/>
          </a:p>
        </p:txBody>
      </p:sp>
      <p:pic>
        <p:nvPicPr>
          <p:cNvPr id="8" name="Espaço Reservado para Conteúdo 7" descr="Gráfico, Gráfico de barras&#10;&#10;Descrição gerada automaticamente">
            <a:extLst>
              <a:ext uri="{FF2B5EF4-FFF2-40B4-BE49-F238E27FC236}">
                <a16:creationId xmlns:a16="http://schemas.microsoft.com/office/drawing/2014/main" id="{3AD65318-0E1A-4484-A0E3-6473F51E4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440" y="1473200"/>
            <a:ext cx="10474959" cy="4937760"/>
          </a:xfrm>
        </p:spPr>
      </p:pic>
    </p:spTree>
    <p:extLst>
      <p:ext uri="{BB962C8B-B14F-4D97-AF65-F5344CB8AC3E}">
        <p14:creationId xmlns:p14="http://schemas.microsoft.com/office/powerpoint/2010/main" val="103141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pt-BR" dirty="0"/>
              <a:t>Máxima por tipo de imóvel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Segunda-feira, 23 de maio, 2022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695C10B-8131-6700-06AD-9CFB5F5B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t-BR" smtClean="0"/>
              <a:pPr rtl="0">
                <a:spcAft>
                  <a:spcPts val="600"/>
                </a:spcAft>
              </a:pPr>
              <a:t>14</a:t>
            </a:fld>
            <a:endParaRPr lang="pt-BR"/>
          </a:p>
        </p:txBody>
      </p:sp>
      <p:pic>
        <p:nvPicPr>
          <p:cNvPr id="8" name="Espaço Reservado para Conteúdo 7" descr="Gráfico, Gráfico de barras&#10;&#10;Descrição gerada automaticamente">
            <a:extLst>
              <a:ext uri="{FF2B5EF4-FFF2-40B4-BE49-F238E27FC236}">
                <a16:creationId xmlns:a16="http://schemas.microsoft.com/office/drawing/2014/main" id="{C82BDF0A-01B9-4E1E-9B7A-4845573F9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996" y="1203120"/>
            <a:ext cx="10016404" cy="5304092"/>
          </a:xfrm>
        </p:spPr>
      </p:pic>
    </p:spTree>
    <p:extLst>
      <p:ext uri="{BB962C8B-B14F-4D97-AF65-F5344CB8AC3E}">
        <p14:creationId xmlns:p14="http://schemas.microsoft.com/office/powerpoint/2010/main" val="1966729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pt-BR" dirty="0"/>
              <a:t>Mínimo por tipo de imóvel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Segunda-feira, 23 de maio, 2022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695C10B-8131-6700-06AD-9CFB5F5B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t-BR" smtClean="0"/>
              <a:pPr rtl="0">
                <a:spcAft>
                  <a:spcPts val="600"/>
                </a:spcAft>
              </a:pPr>
              <a:t>15</a:t>
            </a:fld>
            <a:endParaRPr lang="pt-BR"/>
          </a:p>
        </p:txBody>
      </p:sp>
      <p:pic>
        <p:nvPicPr>
          <p:cNvPr id="8" name="Espaço Reservado para Conteúdo 7" descr="Gráfico, Gráfico de barras&#10;&#10;Descrição gerada automaticamente">
            <a:extLst>
              <a:ext uri="{FF2B5EF4-FFF2-40B4-BE49-F238E27FC236}">
                <a16:creationId xmlns:a16="http://schemas.microsoft.com/office/drawing/2014/main" id="{F3F2E37A-02E3-4CD9-BFD4-43B0ED06B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976" y="1119285"/>
            <a:ext cx="9796047" cy="5297527"/>
          </a:xfrm>
        </p:spPr>
      </p:pic>
    </p:spTree>
    <p:extLst>
      <p:ext uri="{BB962C8B-B14F-4D97-AF65-F5344CB8AC3E}">
        <p14:creationId xmlns:p14="http://schemas.microsoft.com/office/powerpoint/2010/main" val="382487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 melhores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Os melhores imóveis para investimento.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579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BR"/>
              <a:t>Gráfico</a:t>
            </a:r>
          </a:p>
        </p:txBody>
      </p:sp>
      <p:graphicFrame>
        <p:nvGraphicFramePr>
          <p:cNvPr id="11" name="Espaço Reservado para Conteúdo 10" descr="Espaço Reservado para o Gráfico de Barras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0863" y="2112963"/>
          <a:ext cx="11090275" cy="3979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086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pt-BR" dirty="0"/>
              <a:t>Resumo</a:t>
            </a:r>
          </a:p>
        </p:txBody>
      </p:sp>
      <p:pic>
        <p:nvPicPr>
          <p:cNvPr id="16" name="Espaço Reservado para Imagem 15" descr="Plano de fundo digital de pontos de dados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/>
          <a:p>
            <a:pPr rtl="0"/>
            <a:r>
              <a:rPr lang="pt-BR" sz="1800" dirty="0"/>
              <a:t>Com o PowerPoint, você pode criar apresentações e compartilhar seu trabalho com outras pessoas em qualquer lugar. Digite o texto que quiser para começar.  Você também pode adicionar imagens, arte e vídeos neste modelo. Salve no OneDrive e acesse suas apresentações em seu computador, tablet ou telefone.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pt-BR" dirty="0"/>
              <a:t>Obrigado</a:t>
            </a:r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endParaRPr lang="pt-BR" dirty="0"/>
          </a:p>
        </p:txBody>
      </p:sp>
      <p:pic>
        <p:nvPicPr>
          <p:cNvPr id="27" name="Espaço Reservado para Imagem 26" descr="Plano de fundo digital de pontos de dad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Espaço Reservado para Imagem 32" descr="Plano de fundo digital de pontos de dad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pt-BR"/>
              <a:t>Equipe</a:t>
            </a:r>
          </a:p>
        </p:txBody>
      </p:sp>
      <p:pic>
        <p:nvPicPr>
          <p:cNvPr id="17" name="Espaço Reservado para Imagem 16">
            <a:extLst>
              <a:ext uri="{FF2B5EF4-FFF2-40B4-BE49-F238E27FC236}">
                <a16:creationId xmlns:a16="http://schemas.microsoft.com/office/drawing/2014/main" id="{05ED5B1E-974F-476C-A3C9-572D3602E9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1207008" y="1990724"/>
            <a:ext cx="1435608" cy="1435608"/>
          </a:xfrm>
        </p:spPr>
      </p:pic>
      <p:pic>
        <p:nvPicPr>
          <p:cNvPr id="36" name="Espaço Reservado para Imagem 35">
            <a:extLst>
              <a:ext uri="{FF2B5EF4-FFF2-40B4-BE49-F238E27FC236}">
                <a16:creationId xmlns:a16="http://schemas.microsoft.com/office/drawing/2014/main" id="{F3CCCCDF-EA66-4F5E-98F3-A05239CBBAC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/>
          <a:stretch/>
        </p:blipFill>
        <p:spPr>
          <a:xfrm>
            <a:off x="3966400" y="1990724"/>
            <a:ext cx="1435608" cy="1435608"/>
          </a:xfrm>
        </p:spPr>
      </p:pic>
      <p:pic>
        <p:nvPicPr>
          <p:cNvPr id="38" name="Espaço Reservado para Imagem 37">
            <a:extLst>
              <a:ext uri="{FF2B5EF4-FFF2-40B4-BE49-F238E27FC236}">
                <a16:creationId xmlns:a16="http://schemas.microsoft.com/office/drawing/2014/main" id="{8A6BB597-41F4-432E-8432-8F39511B294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/>
          <a:stretch/>
        </p:blipFill>
        <p:spPr>
          <a:xfrm>
            <a:off x="6875184" y="1993392"/>
            <a:ext cx="1265224" cy="1435608"/>
          </a:xfrm>
        </p:spPr>
      </p:pic>
      <p:pic>
        <p:nvPicPr>
          <p:cNvPr id="40" name="Espaço Reservado para Imagem 39">
            <a:extLst>
              <a:ext uri="{FF2B5EF4-FFF2-40B4-BE49-F238E27FC236}">
                <a16:creationId xmlns:a16="http://schemas.microsoft.com/office/drawing/2014/main" id="{76B2FC80-9F3B-46D8-94D9-882D90A858F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/>
          <a:stretch/>
        </p:blipFill>
        <p:spPr>
          <a:xfrm>
            <a:off x="9613584" y="1990724"/>
            <a:ext cx="1579263" cy="1575436"/>
          </a:xfrm>
        </p:spPr>
      </p:pic>
      <p:sp>
        <p:nvSpPr>
          <p:cNvPr id="41" name="Espaço Reservado para Texto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79500" y="3781425"/>
            <a:ext cx="1711325" cy="365760"/>
          </a:xfrm>
        </p:spPr>
        <p:txBody>
          <a:bodyPr rtlCol="0"/>
          <a:lstStyle/>
          <a:p>
            <a:pPr rtl="0"/>
            <a:r>
              <a:rPr lang="pt-BR" dirty="0"/>
              <a:t>Lídia Souza</a:t>
            </a: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8733" y="4232949"/>
            <a:ext cx="1711572" cy="638175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3" name="Espaço Reservado para Texto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39151" y="3781425"/>
            <a:ext cx="1711325" cy="365760"/>
          </a:xfrm>
        </p:spPr>
        <p:txBody>
          <a:bodyPr rtlCol="0"/>
          <a:lstStyle/>
          <a:p>
            <a:pPr rtl="0"/>
            <a:r>
              <a:rPr lang="pt-BR" dirty="0"/>
              <a:t>Diego Honda</a:t>
            </a:r>
          </a:p>
        </p:txBody>
      </p:sp>
      <p:sp>
        <p:nvSpPr>
          <p:cNvPr id="42" name="Espaço Reservado para Texto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38384" y="4232949"/>
            <a:ext cx="1711572" cy="638175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5" name="Espaço Reservado para Texto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62743" y="3781425"/>
            <a:ext cx="2014532" cy="257175"/>
          </a:xfrm>
        </p:spPr>
        <p:txBody>
          <a:bodyPr rtlCol="0"/>
          <a:lstStyle/>
          <a:p>
            <a:pPr rtl="0"/>
            <a:r>
              <a:rPr lang="pt-BR" dirty="0"/>
              <a:t>Bergson Araújo</a:t>
            </a:r>
          </a:p>
        </p:txBody>
      </p:sp>
      <p:sp>
        <p:nvSpPr>
          <p:cNvPr id="44" name="Espaço Reservado para Texto 43">
            <a:extLst>
              <a:ext uri="{FF2B5EF4-FFF2-40B4-BE49-F238E27FC236}">
                <a16:creationId xmlns:a16="http://schemas.microsoft.com/office/drawing/2014/main" id="{10E83414-3440-46C7-8C07-7D073B69C4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1976" y="4232949"/>
            <a:ext cx="1711572" cy="638175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7" name="Espaço Reservado para Texto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33112" y="3787288"/>
            <a:ext cx="2014532" cy="359897"/>
          </a:xfrm>
        </p:spPr>
        <p:txBody>
          <a:bodyPr rtlCol="0"/>
          <a:lstStyle/>
          <a:p>
            <a:pPr rtl="0"/>
            <a:r>
              <a:rPr lang="pt-BR" dirty="0"/>
              <a:t>Rodrigo </a:t>
            </a:r>
            <a:r>
              <a:rPr lang="pt-BR" dirty="0" err="1"/>
              <a:t>Naoto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C6A53C-7538-4FF9-BC09-EFC116FE70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32345" y="4238812"/>
            <a:ext cx="1711572" cy="638175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rtl="0"/>
            <a:r>
              <a:rPr lang="pt-BR" dirty="0"/>
              <a:t>Contextualização das informações</a:t>
            </a:r>
          </a:p>
          <a:p>
            <a:r>
              <a:rPr lang="pt-BR" dirty="0"/>
              <a:t>Análise por localização</a:t>
            </a:r>
          </a:p>
          <a:p>
            <a:pPr rtl="0"/>
            <a:r>
              <a:rPr lang="pt-BR" dirty="0"/>
              <a:t>Análise por tipo</a:t>
            </a:r>
          </a:p>
          <a:p>
            <a:pPr rtl="0"/>
            <a:r>
              <a:rPr lang="pt-BR" dirty="0"/>
              <a:t>Os melhores</a:t>
            </a:r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pic>
        <p:nvPicPr>
          <p:cNvPr id="8" name="Espaço Reservado para Imagem 7" descr="Dados digitais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Espaço Reservado para Imagem 9" descr="Pontos de dad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Espaço Reservado para Imagem 11" descr="Plano de fundo de dad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pic>
        <p:nvPicPr>
          <p:cNvPr id="18" name="Espaço Reservado para Imagem 17" descr="Um grupo de pessoas sentadas em uma mesa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Espaço Reservado para Imagem 19" descr="Plano de fundo digital de pontos de dados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Espaço Reservado para Imagem 24" descr="Tela Gráfica Digital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4</a:t>
            </a:fld>
            <a:endParaRPr lang="pt-BR"/>
          </a:p>
        </p:txBody>
      </p:sp>
      <p:pic>
        <p:nvPicPr>
          <p:cNvPr id="23" name="Espaço Reservado para Imagem 22" descr="Uma pessoa desenhando em um quadro branco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499"/>
            <a:ext cx="6221412" cy="2073275"/>
          </a:xfrm>
          <a:noFill/>
        </p:spPr>
        <p:txBody>
          <a:bodyPr rtlCol="0">
            <a:noAutofit/>
          </a:bodyPr>
          <a:lstStyle/>
          <a:p>
            <a:pPr rtl="0"/>
            <a:r>
              <a:rPr lang="pt-BR" sz="1800" dirty="0"/>
              <a:t>A imobiliária </a:t>
            </a:r>
            <a:r>
              <a:rPr lang="pt-BR" sz="1800" dirty="0" err="1"/>
              <a:t>Properati</a:t>
            </a:r>
            <a:r>
              <a:rPr lang="pt-BR" sz="1800" dirty="0"/>
              <a:t> publica periodicamente informações sobre ofertas de imóveis para venda e aluguel.</a:t>
            </a:r>
          </a:p>
          <a:p>
            <a:pPr rtl="0"/>
            <a:r>
              <a:rPr lang="pt-BR" sz="1800" dirty="0"/>
              <a:t>Primeiro semestre de 2017.</a:t>
            </a:r>
          </a:p>
          <a:p>
            <a:pPr rtl="0"/>
            <a:r>
              <a:rPr lang="pt-BR" sz="1800" b="1" dirty="0"/>
              <a:t>Objetivo:</a:t>
            </a:r>
            <a:r>
              <a:rPr lang="pt-BR" sz="1800" dirty="0"/>
              <a:t> avaliador automático a ser aplicado nos próximos imóveis que forem comercializados pela empresa.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1737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Contextualização das informações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Explicação dos dados analisados.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BR" dirty="0"/>
              <a:t>Base de dados</a:t>
            </a:r>
          </a:p>
        </p:txBody>
      </p:sp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523707"/>
              </p:ext>
            </p:extLst>
          </p:nvPr>
        </p:nvGraphicFramePr>
        <p:xfrm>
          <a:off x="3598863" y="1375285"/>
          <a:ext cx="4436110" cy="55203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Nome da coluna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Descrição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property_type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Tipo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place_name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Nome dos bairros.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country_name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Nome do país da localização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state_name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Propriedade da localização, cidade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lat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Latitude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666856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lon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Longitude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570570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Preço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058031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currency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Moeda considerada para o valor do preço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612950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surface_total_in_m2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Total da área em metro quadrado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319382"/>
                  </a:ext>
                </a:extLst>
              </a:tr>
            </a:tbl>
          </a:graphicData>
        </a:graphic>
      </p:graphicFrame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Análise por localização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Analisando os dados por localização, ou seja, por cidade.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78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pt-BR" dirty="0"/>
              <a:t>Média por bairro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Segunda-feira, 23 de maio, 2022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695C10B-8131-6700-06AD-9CFB5F5B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t-BR" smtClean="0"/>
              <a:pPr rtl="0">
                <a:spcAft>
                  <a:spcPts val="600"/>
                </a:spcAft>
              </a:pPr>
              <a:t>8</a:t>
            </a:fld>
            <a:endParaRPr lang="pt-BR"/>
          </a:p>
        </p:txBody>
      </p:sp>
      <p:pic>
        <p:nvPicPr>
          <p:cNvPr id="15" name="Espaço Reservado para Conteúdo 14" descr="Gráfico, Histograma&#10;&#10;Descrição gerada automaticamente">
            <a:extLst>
              <a:ext uri="{FF2B5EF4-FFF2-40B4-BE49-F238E27FC236}">
                <a16:creationId xmlns:a16="http://schemas.microsoft.com/office/drawing/2014/main" id="{3582346D-B7AC-45E7-8E8B-4B3F3F4E4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2" y="2112963"/>
            <a:ext cx="11275378" cy="3979862"/>
          </a:xfr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BR" dirty="0"/>
              <a:t>Máximo por bairro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9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4E4AA4-CBE9-40A2-946B-3E31E69CD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1046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352.tgt.Office_50300831_TF33713516_Win32_OJ112196127" id="{5B02CB13-25F9-43E9-A3EC-2B08C0871AF2}" vid="{20DE5CB8-F2DD-40E1-8F79-272B0808BA1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456</Words>
  <Application>Microsoft Office PowerPoint</Application>
  <PresentationFormat>Widescreen</PresentationFormat>
  <Paragraphs>118</Paragraphs>
  <Slides>19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Walbaum Display</vt:lpstr>
      <vt:lpstr>3DFloatVTI</vt:lpstr>
      <vt:lpstr>Modelo Imobiliário</vt:lpstr>
      <vt:lpstr>Equipe</vt:lpstr>
      <vt:lpstr>Agenda</vt:lpstr>
      <vt:lpstr>Introdução</vt:lpstr>
      <vt:lpstr>Contextualização das informações</vt:lpstr>
      <vt:lpstr>Base de dados</vt:lpstr>
      <vt:lpstr>Análise por localização</vt:lpstr>
      <vt:lpstr>Média por bairro</vt:lpstr>
      <vt:lpstr>Máximo por bairro</vt:lpstr>
      <vt:lpstr>Mínimo por bairro</vt:lpstr>
      <vt:lpstr>Mapa de Calor</vt:lpstr>
      <vt:lpstr>Análise por tipo</vt:lpstr>
      <vt:lpstr>Média por tipo de imóvel</vt:lpstr>
      <vt:lpstr>Máxima por tipo de imóvel</vt:lpstr>
      <vt:lpstr>Mínimo por tipo de imóvel</vt:lpstr>
      <vt:lpstr>Os melhores</vt:lpstr>
      <vt:lpstr>Gráfico</vt:lpstr>
      <vt:lpstr>Resumo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Imobiliário</dc:title>
  <dc:creator>Lidia Maria Beirão de Souza</dc:creator>
  <cp:lastModifiedBy>Lidia Maria Beirão de Souza</cp:lastModifiedBy>
  <cp:revision>6</cp:revision>
  <dcterms:created xsi:type="dcterms:W3CDTF">2022-05-23T21:05:58Z</dcterms:created>
  <dcterms:modified xsi:type="dcterms:W3CDTF">2022-05-23T22:11:57Z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