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8" r:id="rId6"/>
    <p:sldId id="389" r:id="rId7"/>
    <p:sldId id="384" r:id="rId8"/>
    <p:sldId id="317" r:id="rId9"/>
    <p:sldId id="278" r:id="rId10"/>
    <p:sldId id="401" r:id="rId11"/>
    <p:sldId id="402" r:id="rId12"/>
    <p:sldId id="396" r:id="rId13"/>
    <p:sldId id="400" r:id="rId14"/>
    <p:sldId id="277" r:id="rId15"/>
    <p:sldId id="398" r:id="rId16"/>
    <p:sldId id="399" r:id="rId17"/>
    <p:sldId id="394" r:id="rId18"/>
    <p:sldId id="392" r:id="rId19"/>
    <p:sldId id="395" r:id="rId20"/>
    <p:sldId id="393" r:id="rId21"/>
    <p:sldId id="397" r:id="rId22"/>
    <p:sldId id="391" r:id="rId2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FED"/>
    <a:srgbClr val="9A96C4"/>
    <a:srgbClr val="1B192E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15/06/2022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15/06/2022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9253-D535-4381-869E-FE197FA2C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51632-2A86-4E22-BFB5-628C43F0EF2D}" type="datetime1">
              <a:rPr lang="pt-BR" smtClean="0"/>
              <a:t>15/06/2022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82F5A7-E676-4E05-A13A-52A659F169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3A4E31E-6660-495C-8AF7-2B626A7C13ED}" type="datetime1">
              <a:rPr lang="pt-BR" smtClean="0"/>
              <a:t>15/06/2022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15/06/2022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437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36B63A-E3E3-4199-878A-519D7D67C6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7F745A1-738E-46EE-BF5D-12C6CA92B110}" type="datetime1">
              <a:rPr lang="pt-BR" smtClean="0"/>
              <a:t>15/06/2022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15/06/2022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15/06/2022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575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9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15/06/2022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451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15/06/2022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264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16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15/06/2022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70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Cidade vista de cima&#10;&#10;Descrição gerada automaticamente">
            <a:extLst>
              <a:ext uri="{FF2B5EF4-FFF2-40B4-BE49-F238E27FC236}">
                <a16:creationId xmlns:a16="http://schemas.microsoft.com/office/drawing/2014/main" id="{5839A795-FC1E-1090-9743-FAFB5668A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929F3A3-DE91-C155-08EB-D62CB3998CFE}"/>
              </a:ext>
            </a:extLst>
          </p:cNvPr>
          <p:cNvSpPr/>
          <p:nvPr/>
        </p:nvSpPr>
        <p:spPr>
          <a:xfrm>
            <a:off x="7099540" y="0"/>
            <a:ext cx="5179851" cy="6858000"/>
          </a:xfrm>
          <a:prstGeom prst="rect">
            <a:avLst/>
          </a:prstGeom>
          <a:solidFill>
            <a:srgbClr val="1B192E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79653"/>
            <a:ext cx="3856255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BR" dirty="0"/>
              <a:t>Modelo Imobiliário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678222"/>
            <a:ext cx="3565524" cy="2185683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 dirty="0"/>
              <a:t>Lídia Maria Beirão de Souza</a:t>
            </a:r>
          </a:p>
          <a:p>
            <a:pPr rtl="0"/>
            <a:r>
              <a:rPr lang="pt-BR" dirty="0"/>
              <a:t>Diego de Lima Honda</a:t>
            </a:r>
          </a:p>
          <a:p>
            <a:r>
              <a:rPr lang="pt-BR" dirty="0"/>
              <a:t>Bergson José Araújo</a:t>
            </a:r>
          </a:p>
          <a:p>
            <a:r>
              <a:rPr lang="pt-BR" dirty="0"/>
              <a:t>Rodrigo </a:t>
            </a:r>
            <a:r>
              <a:rPr lang="pt-BR" dirty="0" err="1"/>
              <a:t>Naoto</a:t>
            </a:r>
            <a:r>
              <a:rPr lang="pt-BR" dirty="0"/>
              <a:t> </a:t>
            </a:r>
            <a:r>
              <a:rPr lang="pt-BR" dirty="0" err="1"/>
              <a:t>Yoshimura</a:t>
            </a:r>
            <a:endParaRPr lang="pt-BR" dirty="0"/>
          </a:p>
          <a:p>
            <a:r>
              <a:rPr lang="pt-BR" dirty="0"/>
              <a:t>Letícia Rossaneis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13607"/>
            <a:ext cx="11091600" cy="1332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Mapa de Calor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bg1">
                    <a:alpha val="80000"/>
                  </a:schemeClr>
                </a:solidFill>
              </a:rPr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10</a:t>
            </a:fld>
            <a:endParaRPr lang="pt-BR"/>
          </a:p>
        </p:txBody>
      </p:sp>
      <p:pic>
        <p:nvPicPr>
          <p:cNvPr id="10" name="Espaço Reservado para Conteúdo 7">
            <a:extLst>
              <a:ext uri="{FF2B5EF4-FFF2-40B4-BE49-F238E27FC236}">
                <a16:creationId xmlns:a16="http://schemas.microsoft.com/office/drawing/2014/main" id="{D3779E31-949F-01F3-6552-0EFFFAAC0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" t="3277" b="1138"/>
          <a:stretch/>
        </p:blipFill>
        <p:spPr>
          <a:xfrm>
            <a:off x="483079" y="1406106"/>
            <a:ext cx="11338413" cy="47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6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13607"/>
            <a:ext cx="11091600" cy="1332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Média do preço do m² por bairro</a:t>
            </a:r>
          </a:p>
        </p:txBody>
      </p:sp>
      <p:pic>
        <p:nvPicPr>
          <p:cNvPr id="9" name="Espaço Reservado para Conteúdo 7" descr="Gráfico, Histograma&#10;&#10;Descrição gerada automaticamente">
            <a:extLst>
              <a:ext uri="{FF2B5EF4-FFF2-40B4-BE49-F238E27FC236}">
                <a16:creationId xmlns:a16="http://schemas.microsoft.com/office/drawing/2014/main" id="{96A9C836-EF3E-1A16-8690-23D064157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951" y="1266851"/>
            <a:ext cx="11594097" cy="524036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bg1">
                    <a:alpha val="80000"/>
                  </a:schemeClr>
                </a:solidFill>
              </a:rPr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13607"/>
            <a:ext cx="11091600" cy="1332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Máximo do preço do m² por bairro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bg1">
                    <a:alpha val="80000"/>
                  </a:schemeClr>
                </a:solidFill>
              </a:rPr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12</a:t>
            </a:fld>
            <a:endParaRPr lang="pt-BR"/>
          </a:p>
        </p:txBody>
      </p:sp>
      <p:pic>
        <p:nvPicPr>
          <p:cNvPr id="10" name="Espaço Reservado para Conteúdo 7" descr="Uma imagem contendo Forma&#10;&#10;Descrição gerada automaticamente">
            <a:extLst>
              <a:ext uri="{FF2B5EF4-FFF2-40B4-BE49-F238E27FC236}">
                <a16:creationId xmlns:a16="http://schemas.microsoft.com/office/drawing/2014/main" id="{71D50B88-443C-EF98-9582-32BBEE8A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3" y="1405288"/>
            <a:ext cx="11821613" cy="503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5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13607"/>
            <a:ext cx="11091600" cy="1332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Mínimo do preço do m² por bairro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bg1">
                    <a:alpha val="80000"/>
                  </a:schemeClr>
                </a:solidFill>
              </a:rPr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13</a:t>
            </a:fld>
            <a:endParaRPr lang="pt-BR"/>
          </a:p>
        </p:txBody>
      </p:sp>
      <p:pic>
        <p:nvPicPr>
          <p:cNvPr id="9" name="Espaço Reservado para Conteúdo 7" descr="Gráfico, Histograma&#10;&#10;Descrição gerada automaticamente">
            <a:extLst>
              <a:ext uri="{FF2B5EF4-FFF2-40B4-BE49-F238E27FC236}">
                <a16:creationId xmlns:a16="http://schemas.microsoft.com/office/drawing/2014/main" id="{676B2E96-5DF6-BA6F-0BC0-24B3038CD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74" y="1270535"/>
            <a:ext cx="11551920" cy="5236677"/>
          </a:xfrm>
        </p:spPr>
      </p:pic>
    </p:spTree>
    <p:extLst>
      <p:ext uri="{BB962C8B-B14F-4D97-AF65-F5344CB8AC3E}">
        <p14:creationId xmlns:p14="http://schemas.microsoft.com/office/powerpoint/2010/main" val="201206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14</a:t>
            </a:fld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 por tipo de imóvel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Analisando os dados por tipo do imóvel</a:t>
            </a:r>
            <a:r>
              <a:rPr lang="pt-BR" dirty="0"/>
              <a:t>.</a:t>
            </a:r>
            <a:endParaRPr lang="pt-BR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8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279153"/>
            <a:ext cx="11091600" cy="1332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ysClr val="windowText" lastClr="000000"/>
                </a:solidFill>
              </a:rPr>
              <a:t>Variáveis por tipo de imóvel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ysClr val="windowText" lastClr="000000">
                    <a:alpha val="80000"/>
                  </a:sysClr>
                </a:solidFill>
              </a:rPr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>
                <a:solidFill>
                  <a:schemeClr val="bg1">
                    <a:alpha val="80000"/>
                  </a:schemeClr>
                </a:solidFill>
              </a:rPr>
              <a:pPr rtl="0"/>
              <a:t>15</a:t>
            </a:fld>
            <a:endParaRPr lang="pt-BR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9" name="Espaço Reservado para Conteúdo 7" descr="Gráfico, Gráfico de barras&#10;&#10;Descrição gerada automaticamente">
            <a:extLst>
              <a:ext uri="{FF2B5EF4-FFF2-40B4-BE49-F238E27FC236}">
                <a16:creationId xmlns:a16="http://schemas.microsoft.com/office/drawing/2014/main" id="{28BA19C4-D173-5681-F309-B4C881145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8" t="1" b="8837"/>
          <a:stretch/>
        </p:blipFill>
        <p:spPr>
          <a:xfrm>
            <a:off x="303350" y="1450253"/>
            <a:ext cx="4623107" cy="2117018"/>
          </a:xfrm>
          <a:prstGeom prst="rect">
            <a:avLst/>
          </a:prstGeom>
        </p:spPr>
      </p:pic>
      <p:pic>
        <p:nvPicPr>
          <p:cNvPr id="12" name="Espaço Reservado para Conteúdo 7" descr="Gráfico, Gráfico de barras&#10;&#10;Descrição gerada automaticamente">
            <a:extLst>
              <a:ext uri="{FF2B5EF4-FFF2-40B4-BE49-F238E27FC236}">
                <a16:creationId xmlns:a16="http://schemas.microsoft.com/office/drawing/2014/main" id="{4979F078-6A47-F4E5-62B1-40FE3A016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53778" y="1420051"/>
            <a:ext cx="5380521" cy="2277226"/>
          </a:xfrm>
        </p:spPr>
      </p:pic>
      <p:pic>
        <p:nvPicPr>
          <p:cNvPr id="13" name="Espaço Reservado para Conteúdo 7" descr="Gráfico, Gráfico de barras&#10;&#10;Descrição gerada automaticamente">
            <a:extLst>
              <a:ext uri="{FF2B5EF4-FFF2-40B4-BE49-F238E27FC236}">
                <a16:creationId xmlns:a16="http://schemas.microsoft.com/office/drawing/2014/main" id="{6DD0D4F0-5E9C-B68C-0EE3-84B904B6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895" y="4018802"/>
            <a:ext cx="5253007" cy="2718797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37494C2-C123-AA41-A840-803793C2F40C}"/>
              </a:ext>
            </a:extLst>
          </p:cNvPr>
          <p:cNvSpPr txBox="1">
            <a:spLocks/>
          </p:cNvSpPr>
          <p:nvPr/>
        </p:nvSpPr>
        <p:spPr>
          <a:xfrm>
            <a:off x="723796" y="1122595"/>
            <a:ext cx="966981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chemeClr val="bg1">
                    <a:alpha val="60000"/>
                  </a:schemeClr>
                </a:solidFill>
              </a:rPr>
              <a:t>Média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F6B2E4CD-06D0-0BB4-1C4E-1B162DF6AC4A}"/>
              </a:ext>
            </a:extLst>
          </p:cNvPr>
          <p:cNvSpPr txBox="1">
            <a:spLocks/>
          </p:cNvSpPr>
          <p:nvPr/>
        </p:nvSpPr>
        <p:spPr>
          <a:xfrm>
            <a:off x="6031008" y="1108968"/>
            <a:ext cx="7291873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chemeClr val="bg1">
                    <a:alpha val="60000"/>
                  </a:schemeClr>
                </a:solidFill>
              </a:rPr>
              <a:t>Máximo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E3D6D749-5009-14F7-0B77-C7AC4220CD18}"/>
              </a:ext>
            </a:extLst>
          </p:cNvPr>
          <p:cNvSpPr txBox="1">
            <a:spLocks/>
          </p:cNvSpPr>
          <p:nvPr/>
        </p:nvSpPr>
        <p:spPr>
          <a:xfrm>
            <a:off x="6031008" y="3731706"/>
            <a:ext cx="7291873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chemeClr val="bg1">
                    <a:alpha val="60000"/>
                  </a:schemeClr>
                </a:solidFill>
              </a:rPr>
              <a:t>Mínimo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A7701B4-9938-82EE-FB38-95EFD9DDC4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26" t="1632" r="4491"/>
          <a:stretch/>
        </p:blipFill>
        <p:spPr>
          <a:xfrm>
            <a:off x="379561" y="4299088"/>
            <a:ext cx="4692771" cy="2117018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6DD36C09-98DB-35F1-C18A-795B21C33002}"/>
              </a:ext>
            </a:extLst>
          </p:cNvPr>
          <p:cNvSpPr txBox="1">
            <a:spLocks/>
          </p:cNvSpPr>
          <p:nvPr/>
        </p:nvSpPr>
        <p:spPr>
          <a:xfrm>
            <a:off x="723796" y="3731705"/>
            <a:ext cx="966981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chemeClr val="bg1">
                    <a:alpha val="60000"/>
                  </a:schemeClr>
                </a:solidFill>
              </a:rPr>
              <a:t>Tabela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6208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16</a:t>
            </a:fld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Abordagem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Quais são as melhores regiões e o tipos mais relevantes.</a:t>
            </a:r>
          </a:p>
        </p:txBody>
      </p:sp>
    </p:spTree>
    <p:extLst>
      <p:ext uri="{BB962C8B-B14F-4D97-AF65-F5344CB8AC3E}">
        <p14:creationId xmlns:p14="http://schemas.microsoft.com/office/powerpoint/2010/main" val="1062579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42237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Abordagem - Região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C40F0C-1283-7748-F55E-BD88166B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910276"/>
            <a:ext cx="7291873" cy="367819"/>
          </a:xfrm>
        </p:spPr>
        <p:txBody>
          <a:bodyPr rtlCol="0"/>
          <a:lstStyle/>
          <a:p>
            <a:pPr rtl="0"/>
            <a:r>
              <a:rPr lang="pt-BR" dirty="0"/>
              <a:t>Quais são as regiões com o maior preço do m²</a:t>
            </a:r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17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30ADF21-7BE1-00CB-8196-6B5BC06B4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9" y="1741333"/>
            <a:ext cx="4527999" cy="203882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68F03B2-2B66-FA73-2C2A-5C310604E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48" y="4281190"/>
            <a:ext cx="4527999" cy="2047016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47497B89-EA7B-13F8-E3D5-00B5891277F0}"/>
              </a:ext>
            </a:extLst>
          </p:cNvPr>
          <p:cNvSpPr txBox="1">
            <a:spLocks/>
          </p:cNvSpPr>
          <p:nvPr/>
        </p:nvSpPr>
        <p:spPr>
          <a:xfrm>
            <a:off x="549537" y="1388036"/>
            <a:ext cx="4931025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/>
              <a:t>Top 5 – Maior preço do m²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ED610639-B32C-1DB9-A2B7-334A2E420359}"/>
              </a:ext>
            </a:extLst>
          </p:cNvPr>
          <p:cNvSpPr txBox="1">
            <a:spLocks/>
          </p:cNvSpPr>
          <p:nvPr/>
        </p:nvSpPr>
        <p:spPr>
          <a:xfrm>
            <a:off x="549538" y="3920515"/>
            <a:ext cx="2809612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/>
              <a:t>Top 5 – Menor preço do m²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724E351-A6FA-80F8-4B3E-D1AF97877D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0" t="4000" r="3212" b="2494"/>
          <a:stretch/>
        </p:blipFill>
        <p:spPr>
          <a:xfrm>
            <a:off x="6350539" y="1639733"/>
            <a:ext cx="4171776" cy="217896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D710DD5-C214-7FA5-24FC-6E3A70EC2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287" y="4238532"/>
            <a:ext cx="4171776" cy="22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86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285372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Abordagem – Tipo do Imóvel e Bairro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C40F0C-1283-7748-F55E-BD88166B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6" y="883879"/>
            <a:ext cx="7291873" cy="367819"/>
          </a:xfrm>
        </p:spPr>
        <p:txBody>
          <a:bodyPr rtlCol="0"/>
          <a:lstStyle/>
          <a:p>
            <a:pPr rtl="0"/>
            <a:r>
              <a:rPr lang="pt-BR" dirty="0"/>
              <a:t>Qual tipo de imóvel/Bairro tem o maior preço do m²</a:t>
            </a:r>
          </a:p>
          <a:p>
            <a:pPr marL="0" indent="0" rtl="0">
              <a:buNone/>
            </a:pPr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150E29-5611-1AE2-B13C-E63DBAE58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0"/>
          <a:stretch/>
        </p:blipFill>
        <p:spPr>
          <a:xfrm>
            <a:off x="264863" y="1785707"/>
            <a:ext cx="4962745" cy="1568750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41F7A17-2A44-9FC2-1172-1B1842E8D5A2}"/>
              </a:ext>
            </a:extLst>
          </p:cNvPr>
          <p:cNvSpPr txBox="1">
            <a:spLocks/>
          </p:cNvSpPr>
          <p:nvPr/>
        </p:nvSpPr>
        <p:spPr>
          <a:xfrm>
            <a:off x="549538" y="1388036"/>
            <a:ext cx="2809612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/>
              <a:t>Top 5 – Maior preço do m²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FCD0F424-24D1-2F87-A404-526C01782F30}"/>
              </a:ext>
            </a:extLst>
          </p:cNvPr>
          <p:cNvSpPr txBox="1">
            <a:spLocks/>
          </p:cNvSpPr>
          <p:nvPr/>
        </p:nvSpPr>
        <p:spPr>
          <a:xfrm>
            <a:off x="549538" y="3920515"/>
            <a:ext cx="2809612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/>
              <a:t>Top 5 – Menor preço do m²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7090C59-ECF6-5F87-CCF9-41BC5A3F5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11" y="4288335"/>
            <a:ext cx="5044467" cy="156988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59F3669-6CAB-9F51-14C4-A7204F9DD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276" y="1664210"/>
            <a:ext cx="4017149" cy="2092265"/>
          </a:xfrm>
          <a:prstGeom prst="rect">
            <a:avLst/>
          </a:prstGeom>
        </p:spPr>
      </p:pic>
      <p:pic>
        <p:nvPicPr>
          <p:cNvPr id="8" name="Imagem 7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A8A51D0D-1372-D1CB-E43B-6F787C035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4277" y="4288334"/>
            <a:ext cx="4017148" cy="21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91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pic>
        <p:nvPicPr>
          <p:cNvPr id="27" name="Espaço Reservado para Imagem 26" descr="Plano de fundo digital de pontos de dad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5"/>
          <a:stretch/>
        </p:blipFill>
        <p:spPr/>
      </p:pic>
      <p:pic>
        <p:nvPicPr>
          <p:cNvPr id="33" name="Espaço Reservado para Imagem 32" descr="Plano de fundo digital de pontos de dad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5"/>
          <a:stretch/>
        </p:blipFill>
        <p:spPr/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/>
              <a:t>Equipe</a:t>
            </a:r>
          </a:p>
        </p:txBody>
      </p:sp>
      <p:pic>
        <p:nvPicPr>
          <p:cNvPr id="32" name="Espaço Reservado para Imagem 16">
            <a:extLst>
              <a:ext uri="{FF2B5EF4-FFF2-40B4-BE49-F238E27FC236}">
                <a16:creationId xmlns:a16="http://schemas.microsoft.com/office/drawing/2014/main" id="{5D74FC61-4C7E-3452-1C73-F22EE37B38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042171" y="2007532"/>
            <a:ext cx="1584540" cy="1584540"/>
          </a:xfrm>
        </p:spPr>
      </p:pic>
      <p:sp>
        <p:nvSpPr>
          <p:cNvPr id="47" name="Espaço Reservado para Texto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62046" y="3794549"/>
            <a:ext cx="1830952" cy="359897"/>
          </a:xfrm>
        </p:spPr>
        <p:txBody>
          <a:bodyPr rtlCol="0"/>
          <a:lstStyle/>
          <a:p>
            <a:pPr rtl="0"/>
            <a:r>
              <a:rPr lang="pt-BR" dirty="0"/>
              <a:t>Rodrigo </a:t>
            </a:r>
            <a:r>
              <a:rPr lang="pt-BR" dirty="0" err="1"/>
              <a:t>Naoto</a:t>
            </a:r>
            <a:endParaRPr lang="pt-BR" dirty="0"/>
          </a:p>
        </p:txBody>
      </p:sp>
      <p:sp>
        <p:nvSpPr>
          <p:cNvPr id="45" name="Espaço Reservado para Texto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06453" y="3825730"/>
            <a:ext cx="1711325" cy="257175"/>
          </a:xfrm>
        </p:spPr>
        <p:txBody>
          <a:bodyPr rtlCol="0"/>
          <a:lstStyle/>
          <a:p>
            <a:pPr rtl="0"/>
            <a:r>
              <a:rPr lang="pt-BR" b="1" dirty="0"/>
              <a:t>Bergson Araújo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2</a:t>
            </a:fld>
            <a:endParaRPr lang="pt-BR"/>
          </a:p>
        </p:txBody>
      </p:sp>
      <p:pic>
        <p:nvPicPr>
          <p:cNvPr id="18" name="Imagem 17" descr="Pessoa de óculos e blusa azul&#10;&#10;Descrição gerada automaticamente">
            <a:extLst>
              <a:ext uri="{FF2B5EF4-FFF2-40B4-BE49-F238E27FC236}">
                <a16:creationId xmlns:a16="http://schemas.microsoft.com/office/drawing/2014/main" id="{0B609F0B-4600-3BE8-4CD4-A46DFA8E7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509" y="1997545"/>
            <a:ext cx="1584540" cy="1584540"/>
          </a:xfrm>
          <a:prstGeom prst="rect">
            <a:avLst/>
          </a:prstGeom>
        </p:spPr>
      </p:pic>
      <p:pic>
        <p:nvPicPr>
          <p:cNvPr id="20" name="Imagem 19" descr="Homem tirando foto de si mesmo&#10;&#10;Descrição gerada automaticamente">
            <a:extLst>
              <a:ext uri="{FF2B5EF4-FFF2-40B4-BE49-F238E27FC236}">
                <a16:creationId xmlns:a16="http://schemas.microsoft.com/office/drawing/2014/main" id="{CEADE761-5F25-C160-4D1E-6045C7008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847" y="2007532"/>
            <a:ext cx="1396480" cy="1584540"/>
          </a:xfrm>
          <a:prstGeom prst="rect">
            <a:avLst/>
          </a:prstGeom>
        </p:spPr>
      </p:pic>
      <p:pic>
        <p:nvPicPr>
          <p:cNvPr id="22" name="Imagem 21" descr="Homem dentro de carro&#10;&#10;Descrição gerada automaticamente">
            <a:extLst>
              <a:ext uri="{FF2B5EF4-FFF2-40B4-BE49-F238E27FC236}">
                <a16:creationId xmlns:a16="http://schemas.microsoft.com/office/drawing/2014/main" id="{BF203E15-B31A-3177-1128-CD630E466F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699" b="18146"/>
          <a:stretch/>
        </p:blipFill>
        <p:spPr>
          <a:xfrm>
            <a:off x="7302125" y="2017389"/>
            <a:ext cx="1434006" cy="1584540"/>
          </a:xfrm>
          <a:prstGeom prst="rect">
            <a:avLst/>
          </a:prstGeom>
        </p:spPr>
      </p:pic>
      <p:sp>
        <p:nvSpPr>
          <p:cNvPr id="33" name="Espaço Reservado para Texto 42">
            <a:extLst>
              <a:ext uri="{FF2B5EF4-FFF2-40B4-BE49-F238E27FC236}">
                <a16:creationId xmlns:a16="http://schemas.microsoft.com/office/drawing/2014/main" id="{8A6DDE8C-929B-DDB0-13B5-308E7061B9CA}"/>
              </a:ext>
            </a:extLst>
          </p:cNvPr>
          <p:cNvSpPr txBox="1">
            <a:spLocks/>
          </p:cNvSpPr>
          <p:nvPr/>
        </p:nvSpPr>
        <p:spPr>
          <a:xfrm>
            <a:off x="3157229" y="3771438"/>
            <a:ext cx="1711325" cy="36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Diego Honda</a:t>
            </a:r>
            <a:endParaRPr lang="pt-BR" dirty="0"/>
          </a:p>
        </p:txBody>
      </p:sp>
      <p:sp>
        <p:nvSpPr>
          <p:cNvPr id="37" name="Espaço Reservado para Texto 40">
            <a:extLst>
              <a:ext uri="{FF2B5EF4-FFF2-40B4-BE49-F238E27FC236}">
                <a16:creationId xmlns:a16="http://schemas.microsoft.com/office/drawing/2014/main" id="{C6100179-8385-52BA-EC76-8B708A19468E}"/>
              </a:ext>
            </a:extLst>
          </p:cNvPr>
          <p:cNvSpPr txBox="1">
            <a:spLocks/>
          </p:cNvSpPr>
          <p:nvPr/>
        </p:nvSpPr>
        <p:spPr>
          <a:xfrm>
            <a:off x="1151228" y="3771438"/>
            <a:ext cx="1711325" cy="36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Lídia Souza</a:t>
            </a:r>
          </a:p>
        </p:txBody>
      </p:sp>
      <p:pic>
        <p:nvPicPr>
          <p:cNvPr id="3" name="Imagem 2" descr="Rosto de mulher visto de perto&#10;&#10;Descrição gerada automaticamente com confiança média">
            <a:extLst>
              <a:ext uri="{FF2B5EF4-FFF2-40B4-BE49-F238E27FC236}">
                <a16:creationId xmlns:a16="http://schemas.microsoft.com/office/drawing/2014/main" id="{993FA805-A47B-91F3-EDA0-67B80B1A8B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9300929" y="1997545"/>
            <a:ext cx="1584000" cy="1584000"/>
          </a:xfrm>
          <a:prstGeom prst="rect">
            <a:avLst/>
          </a:prstGeom>
        </p:spPr>
      </p:pic>
      <p:sp>
        <p:nvSpPr>
          <p:cNvPr id="15" name="Espaço Reservado para Texto 40">
            <a:extLst>
              <a:ext uri="{FF2B5EF4-FFF2-40B4-BE49-F238E27FC236}">
                <a16:creationId xmlns:a16="http://schemas.microsoft.com/office/drawing/2014/main" id="{156ACF78-45FE-D3F7-3E43-CE6059AAE64E}"/>
              </a:ext>
            </a:extLst>
          </p:cNvPr>
          <p:cNvSpPr txBox="1">
            <a:spLocks/>
          </p:cNvSpPr>
          <p:nvPr/>
        </p:nvSpPr>
        <p:spPr>
          <a:xfrm>
            <a:off x="9237266" y="3825730"/>
            <a:ext cx="1803506" cy="36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Letícia Rossaneis</a:t>
            </a:r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0965"/>
            <a:ext cx="3565524" cy="1997855"/>
          </a:xfrm>
        </p:spPr>
        <p:txBody>
          <a:bodyPr rtlCol="0"/>
          <a:lstStyle/>
          <a:p>
            <a:pPr rtl="0"/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03111"/>
            <a:ext cx="4248494" cy="3415519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pt-BR" dirty="0"/>
              <a:t>Introdução;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Contextualização das informações;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Análise Macro;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Análise por localização;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Análise por tipo de imóvel;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Abordagem.</a:t>
            </a:r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3</a:t>
            </a:fld>
            <a:endParaRPr lang="pt-BR"/>
          </a:p>
        </p:txBody>
      </p:sp>
      <p:pic>
        <p:nvPicPr>
          <p:cNvPr id="23" name="Imagem 22" descr="Vista panorâmica da cidade iluminada à noite&#10;&#10;Descrição gerada automaticamente">
            <a:extLst>
              <a:ext uri="{FF2B5EF4-FFF2-40B4-BE49-F238E27FC236}">
                <a16:creationId xmlns:a16="http://schemas.microsoft.com/office/drawing/2014/main" id="{C9013EB4-A915-BF7B-6488-535EC3BAA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123" y="2002607"/>
            <a:ext cx="6771877" cy="285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pic>
        <p:nvPicPr>
          <p:cNvPr id="18" name="Espaço Reservado para Imagem 17" descr="Um grupo de pessoas sentadas em uma mesa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/>
      </p:pic>
      <p:pic>
        <p:nvPicPr>
          <p:cNvPr id="20" name="Espaço Reservado para Imagem 19" descr="Plano de fundo digital de pontos de dado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/>
      </p:pic>
      <p:pic>
        <p:nvPicPr>
          <p:cNvPr id="25" name="Espaço Reservado para Imagem 24" descr="Tela Gráfica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/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4</a:t>
            </a:fld>
            <a:endParaRPr lang="pt-BR"/>
          </a:p>
        </p:txBody>
      </p:sp>
      <p:pic>
        <p:nvPicPr>
          <p:cNvPr id="23" name="Espaço Reservado para Imagem 22" descr="Uma pessoa desenhando em um quadro branco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/>
      </p:pic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74886" y="4010223"/>
            <a:ext cx="6221412" cy="2263237"/>
          </a:xfrm>
          <a:noFill/>
        </p:spPr>
        <p:txBody>
          <a:bodyPr rtlCol="0">
            <a:noAutofit/>
          </a:bodyPr>
          <a:lstStyle/>
          <a:p>
            <a:pPr rtl="0"/>
            <a:r>
              <a:rPr lang="pt-BR" sz="1800" dirty="0"/>
              <a:t>A imobiliária </a:t>
            </a:r>
            <a:r>
              <a:rPr lang="pt-BR" sz="1800" dirty="0" err="1"/>
              <a:t>Properati</a:t>
            </a:r>
            <a:r>
              <a:rPr lang="pt-BR" sz="1800" dirty="0"/>
              <a:t> publica periodicamente informações sobre ofertas de imóveis para venda e aluguel.</a:t>
            </a:r>
          </a:p>
          <a:p>
            <a:pPr rtl="0"/>
            <a:r>
              <a:rPr lang="pt-BR" sz="1800" dirty="0"/>
              <a:t>Primeiro semestre de 2017.</a:t>
            </a:r>
          </a:p>
          <a:p>
            <a:pPr rtl="0"/>
            <a:r>
              <a:rPr lang="pt-BR" sz="1800" b="1" dirty="0"/>
              <a:t>Objetivo:</a:t>
            </a:r>
            <a:r>
              <a:rPr lang="pt-BR" sz="1800" dirty="0"/>
              <a:t> Através das informações disponibilizadas, encontrar qual a região e o tipo de imóvel com maior relevância para o negócio.</a:t>
            </a:r>
          </a:p>
        </p:txBody>
      </p:sp>
      <p:pic>
        <p:nvPicPr>
          <p:cNvPr id="3" name="Imagem 2" descr="Ponte e prédios ao fundo&#10;&#10;Descrição gerada automaticamente com confiança baixa">
            <a:extLst>
              <a:ext uri="{FF2B5EF4-FFF2-40B4-BE49-F238E27FC236}">
                <a16:creationId xmlns:a16="http://schemas.microsoft.com/office/drawing/2014/main" id="{D9E671F5-9FF3-C4E5-7ABE-A69D5E1001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8090"/>
          <a:stretch/>
        </p:blipFill>
        <p:spPr>
          <a:xfrm>
            <a:off x="0" y="0"/>
            <a:ext cx="3054096" cy="37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5</a:t>
            </a:fld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1737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Contextualização das informações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Explicação dos dados analisados.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27434"/>
          </a:xfrm>
        </p:spPr>
        <p:txBody>
          <a:bodyPr rtlCol="0"/>
          <a:lstStyle/>
          <a:p>
            <a:pPr rtl="0"/>
            <a:r>
              <a:rPr lang="pt-BR" dirty="0"/>
              <a:t>Dicionário de dados</a:t>
            </a: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444957"/>
              </p:ext>
            </p:extLst>
          </p:nvPr>
        </p:nvGraphicFramePr>
        <p:xfrm>
          <a:off x="3706363" y="1526875"/>
          <a:ext cx="4436110" cy="45195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</a:tblGrid>
              <a:tr h="241987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/>
                        <a:t>Nome da coluna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/>
                        <a:t>Descrição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28430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property_type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Tipo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28430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place_name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Nome dos bairros.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55355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country_name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Nome do país da localização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55355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state_name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Propriedade da localização, cidade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  <a:tr h="428430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lat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Latitude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666856"/>
                  </a:ext>
                </a:extLst>
              </a:tr>
              <a:tr h="428430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lon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Longitude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570570"/>
                  </a:ext>
                </a:extLst>
              </a:tr>
              <a:tr h="428430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Preço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058031"/>
                  </a:ext>
                </a:extLst>
              </a:tr>
              <a:tr h="455355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currency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Moeda considerada para o valor do preço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612950"/>
                  </a:ext>
                </a:extLst>
              </a:tr>
              <a:tr h="455355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surface_total_in_m2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Total da área em metro quadrado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319382"/>
                  </a:ext>
                </a:extLst>
              </a:tr>
            </a:tbl>
          </a:graphicData>
        </a:graphic>
      </p:graphicFrame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7</a:t>
            </a:fld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 Macro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Análise financeira dos dados da empresa.</a:t>
            </a:r>
          </a:p>
        </p:txBody>
      </p:sp>
    </p:spTree>
    <p:extLst>
      <p:ext uri="{BB962C8B-B14F-4D97-AF65-F5344CB8AC3E}">
        <p14:creationId xmlns:p14="http://schemas.microsoft.com/office/powerpoint/2010/main" val="330743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18" y="612014"/>
            <a:ext cx="11091600" cy="1332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Análise Macro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bg1">
                    <a:alpha val="80000"/>
                  </a:schemeClr>
                </a:solidFill>
              </a:rPr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8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C7D0DA6-4DDB-DBD7-D190-D989BFD1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3581987"/>
            <a:ext cx="5413348" cy="2593019"/>
          </a:xfrm>
          <a:prstGeom prst="rect">
            <a:avLst/>
          </a:prstGeom>
        </p:spPr>
      </p:pic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991D6B9E-A299-D43B-07FE-28A6CE0A3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603" y="1944014"/>
            <a:ext cx="6161854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2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9</a:t>
            </a:fld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 por localização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Analisando os dados por localização.</a:t>
            </a:r>
          </a:p>
        </p:txBody>
      </p:sp>
    </p:spTree>
    <p:extLst>
      <p:ext uri="{BB962C8B-B14F-4D97-AF65-F5344CB8AC3E}">
        <p14:creationId xmlns:p14="http://schemas.microsoft.com/office/powerpoint/2010/main" val="392378013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476</Words>
  <Application>Microsoft Office PowerPoint</Application>
  <PresentationFormat>Widescreen</PresentationFormat>
  <Paragraphs>147</Paragraphs>
  <Slides>19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Walbaum Display</vt:lpstr>
      <vt:lpstr>3DFloatVTI</vt:lpstr>
      <vt:lpstr>Modelo Imobiliário</vt:lpstr>
      <vt:lpstr>Equipe</vt:lpstr>
      <vt:lpstr>Agenda</vt:lpstr>
      <vt:lpstr>Introdução</vt:lpstr>
      <vt:lpstr>Contextualização das informações</vt:lpstr>
      <vt:lpstr>Dicionário de dados</vt:lpstr>
      <vt:lpstr>Análise Macro</vt:lpstr>
      <vt:lpstr>Análise Macro</vt:lpstr>
      <vt:lpstr>Análise por localização</vt:lpstr>
      <vt:lpstr>Mapa de Calor</vt:lpstr>
      <vt:lpstr>Média do preço do m² por bairro</vt:lpstr>
      <vt:lpstr>Máximo do preço do m² por bairro</vt:lpstr>
      <vt:lpstr>Mínimo do preço do m² por bairro</vt:lpstr>
      <vt:lpstr>Análise por tipo de imóvel</vt:lpstr>
      <vt:lpstr>Variáveis por tipo de imóvel</vt:lpstr>
      <vt:lpstr>Abordagem</vt:lpstr>
      <vt:lpstr>Abordagem - Região</vt:lpstr>
      <vt:lpstr>Abordagem – Tipo do Imóvel e Bairro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Imobiliário</dc:title>
  <dc:creator>Lidia Maria Beirão de Souza</dc:creator>
  <cp:lastModifiedBy>Letícia Rossaneis A. da Silva</cp:lastModifiedBy>
  <cp:revision>21</cp:revision>
  <dcterms:created xsi:type="dcterms:W3CDTF">2022-05-23T21:05:58Z</dcterms:created>
  <dcterms:modified xsi:type="dcterms:W3CDTF">2022-06-16T01:07:20Z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