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06" r:id="rId7"/>
    <p:sldId id="299" r:id="rId8"/>
    <p:sldId id="271" r:id="rId9"/>
    <p:sldId id="274" r:id="rId10"/>
    <p:sldId id="307" r:id="rId11"/>
    <p:sldId id="300" r:id="rId12"/>
    <p:sldId id="284" r:id="rId13"/>
    <p:sldId id="311" r:id="rId14"/>
    <p:sldId id="310" r:id="rId15"/>
    <p:sldId id="319" r:id="rId16"/>
    <p:sldId id="312" r:id="rId17"/>
    <p:sldId id="309" r:id="rId18"/>
    <p:sldId id="313" r:id="rId19"/>
    <p:sldId id="316" r:id="rId20"/>
    <p:sldId id="303" r:id="rId21"/>
    <p:sldId id="317" r:id="rId22"/>
    <p:sldId id="318" r:id="rId23"/>
    <p:sldId id="29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4B994-F8A5-4F6C-BC10-F5978E10DCD4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48624-CD71-4B9F-8F11-0580C3347362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2C5D-115C-4D9C-83A2-AEE0961B19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232FB9-B08A-4FCF-AFCE-3043C37D18E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6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8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F18E2-8405-4512-9997-4A443465CF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CC7E015-814A-40DF-BA41-FAC2BFD619C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45150-089B-4648-8CA6-B6961DA11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F9D0B8D-F5BB-4544-803A-1B67B749834C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F6AC2-ED4D-4429-8172-D86C56F129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AD0B811-14DB-4ECE-80EC-D74CD1EF6D9A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2DF0-8327-4A85-A46A-6F761F3DD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7D2D4E-CF63-4365-8EBB-62901B4C9575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496C-9BA0-418E-9613-D6667D2A1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CCDB76-55E4-4F01-A750-5C852FD63CB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BR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Espaço Reservado par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Espaço Reservado para o Número do Slide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Espaço Reservado par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Espaço Reservado para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2" name="Espaço Reservado para o Número do Slide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1" name="Espaço Reservado para o Número do Slide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4" name="Espaço Reservado par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5" name="Espaço Reservado par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Espaço Reservado par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17" name="Espaço Reservado para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4" name="Espaço Reservado par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>
                <a:solidFill>
                  <a:schemeClr val="tx2"/>
                </a:solidFill>
              </a:rPr>
              <a:t>1/2/20XX</a:t>
            </a:r>
            <a:endParaRPr lang="pt-BR" dirty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BR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Espaço Reservado par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35" name="Espaço Reservado para o Número do Slide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BR" sz="4000" dirty="0"/>
              <a:t>Modelo Imobiliário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40000" lnSpcReduction="20000"/>
          </a:bodyPr>
          <a:lstStyle/>
          <a:p>
            <a:pPr rtl="0"/>
            <a:r>
              <a:rPr lang="pt-BR" dirty="0"/>
              <a:t>Bergson José Araújo</a:t>
            </a:r>
          </a:p>
          <a:p>
            <a:pPr rtl="0"/>
            <a:r>
              <a:rPr lang="pt-BR" dirty="0"/>
              <a:t>Diego Honda</a:t>
            </a:r>
          </a:p>
          <a:p>
            <a:pPr rtl="0"/>
            <a:r>
              <a:rPr lang="pt-BR" dirty="0"/>
              <a:t>Letícia </a:t>
            </a:r>
            <a:r>
              <a:rPr lang="pt-BR" dirty="0" err="1"/>
              <a:t>Rossaneis</a:t>
            </a:r>
            <a:endParaRPr lang="pt-BR" dirty="0"/>
          </a:p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pic>
        <p:nvPicPr>
          <p:cNvPr id="41" name="Espaço Reservado para Imagem 40" descr="Uma sala grande com paredes de vidro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</a:t>
            </a:r>
            <a:r>
              <a:rPr lang="pt-BR" sz="1200" b="0" dirty="0" err="1"/>
              <a:t>mútlipla</a:t>
            </a:r>
            <a:r>
              <a:rPr lang="pt-BR" sz="1200" b="0" dirty="0"/>
              <a:t>, utilizamos as variáveis “Superfície total em m²” (como eixo x) e “Preço em dólar”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42076207770.59661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205124.8589776398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105106.98395402894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0.6970100352891391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097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3 -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87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Variáveis: 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748.10.18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0.4645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dirty="0"/>
              <a:t>Levando em consideração o objetivo final, no qual devemos focar no preço do metro quadrado, e baseando na </a:t>
            </a:r>
            <a:r>
              <a:rPr lang="pt-BR" sz="1100" b="0" i="1" dirty="0" err="1"/>
              <a:t>Permutation</a:t>
            </a:r>
            <a:r>
              <a:rPr lang="pt-BR" sz="1100" b="0" i="1" dirty="0"/>
              <a:t> </a:t>
            </a:r>
            <a:r>
              <a:rPr lang="pt-BR" sz="1100" b="0" i="1" dirty="0" err="1"/>
              <a:t>Importance</a:t>
            </a:r>
            <a:r>
              <a:rPr lang="pt-BR" sz="1100" b="0" dirty="0"/>
              <a:t>. Consideramos as variáveis que tem mais influência sobre o modelo e normalizamos os dados antes de treinar utilizando </a:t>
            </a:r>
            <a:r>
              <a:rPr lang="pt-BR" sz="1100" b="0" i="1" dirty="0"/>
              <a:t>Standard </a:t>
            </a:r>
            <a:r>
              <a:rPr lang="pt-BR" sz="1100" b="0" i="1" dirty="0" err="1"/>
              <a:t>Scaler</a:t>
            </a:r>
            <a:r>
              <a:rPr lang="pt-BR" sz="1100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b="0" dirty="0"/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748.10.18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0.4645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CCAE20-0661-9B3E-49A2-EF48009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74" y="2576473"/>
            <a:ext cx="5766821" cy="29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4 - Bônus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0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Modelo de Regressão Linear – Múltipla 1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3905D2-11E1-7FA0-775D-7EB77B1D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62" y="2699705"/>
            <a:ext cx="5270644" cy="2781164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“Superfície total em m²” (como eixo x) e “Preço em dólar”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42076207770.59661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205124.8589776398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105106.98395402894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0.6970100352891391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349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6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55577"/>
            <a:ext cx="6158204" cy="43853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Nos testes do modelo de regressão verificou-se que as variáveis </a:t>
            </a:r>
            <a:r>
              <a:rPr lang="pt-BR" dirty="0">
                <a:highlight>
                  <a:srgbClr val="FFFF00"/>
                </a:highlight>
              </a:rPr>
              <a:t>x, y, z </a:t>
            </a:r>
            <a:r>
              <a:rPr lang="pt-BR" dirty="0"/>
              <a:t>possuem maior relevância no modelo, conforme tabela ao lado. Utilizando apenas essas variáveis, podemos notar que a precisão do modelo aumenta consideravelmente.</a:t>
            </a:r>
          </a:p>
          <a:p>
            <a:pPr rtl="0"/>
            <a:r>
              <a:rPr lang="pt-BR" dirty="0"/>
              <a:t>A tabela ao lado mostra os testes do modelo 3 que alcançou o melhor resultado em comparação aos outros modelos.</a:t>
            </a:r>
          </a:p>
          <a:p>
            <a:pPr rtl="0"/>
            <a:r>
              <a:rPr lang="pt-BR" dirty="0"/>
              <a:t>O coeficiente R² apresentou um valor igual a 0.xxxxxx, ou seja </a:t>
            </a:r>
            <a:r>
              <a:rPr lang="pt-BR" dirty="0" err="1"/>
              <a:t>xx</a:t>
            </a:r>
            <a:r>
              <a:rPr lang="pt-BR" dirty="0"/>
              <a:t>% do resultado são explicados pelas variáveis que temos.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8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64" y="1551111"/>
            <a:ext cx="5242908" cy="4280346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A análise feita a partir do subconjunto selecionado, teve como objetivo identificar o preço médio do m², para isso, fizemos testes nos modelos, utilizando diferentes variáveis para verificar o modelo com maior precisão.</a:t>
            </a:r>
          </a:p>
          <a:p>
            <a:pPr rtl="0"/>
            <a:r>
              <a:rPr lang="pt-BR" sz="1400" dirty="0"/>
              <a:t>Com base nos dados coletados, chegamos a conclusão que o modelo de regressão linear não é tão preciso quanto o modelo </a:t>
            </a:r>
            <a:r>
              <a:rPr lang="pt-BR" sz="1400" i="1" dirty="0" err="1"/>
              <a:t>decision</a:t>
            </a:r>
            <a:r>
              <a:rPr lang="pt-BR" sz="1400" i="1" dirty="0"/>
              <a:t> </a:t>
            </a:r>
            <a:r>
              <a:rPr lang="pt-BR" sz="1400" i="1" dirty="0" err="1"/>
              <a:t>tree</a:t>
            </a:r>
            <a:r>
              <a:rPr lang="pt-BR" sz="1400" i="1" dirty="0"/>
              <a:t> </a:t>
            </a:r>
            <a:r>
              <a:rPr lang="pt-BR" sz="1400" i="1" dirty="0" err="1"/>
              <a:t>regression</a:t>
            </a:r>
            <a:r>
              <a:rPr lang="pt-BR" sz="1400" dirty="0"/>
              <a:t>. Com esse modelo chegamos a resultados melhores por conta da sua estrutura que se adapta bem ao </a:t>
            </a:r>
            <a:r>
              <a:rPr lang="pt-BR" sz="1400" i="1" dirty="0" err="1"/>
              <a:t>dataset</a:t>
            </a:r>
            <a:r>
              <a:rPr lang="pt-BR" sz="1400" dirty="0"/>
              <a:t> selecionado.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5431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8" y="1950110"/>
            <a:ext cx="6623039" cy="3700192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Equipe;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1 - Regressão Linear Simples;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2 - Regressão Linear Múltipla;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 3 - Regressão Linear Robusta;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4 - </a:t>
            </a:r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i="1" dirty="0"/>
              <a:t> </a:t>
            </a:r>
            <a:r>
              <a:rPr lang="pt-BR" dirty="0"/>
              <a:t>(Bônus);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Resultados;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Conclusão.</a:t>
            </a:r>
          </a:p>
        </p:txBody>
      </p:sp>
      <p:pic>
        <p:nvPicPr>
          <p:cNvPr id="29" name="Espaço Reservado para Imagem 28" descr="Painel de Controle de Finanças Digitais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32" name="Espaço Reservado para Imagem 31" descr="Duas pessoas trabalhando em um laptop e um tablet com gráficos e tabe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Espaço Reservado para Imagem 29" descr="Escadas de escritório com lustr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Espaço Reservado para o Número do Slide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7" name="Espaço Reservado para Imagem 16">
            <a:extLst>
              <a:ext uri="{FF2B5EF4-FFF2-40B4-BE49-F238E27FC236}">
                <a16:creationId xmlns:a16="http://schemas.microsoft.com/office/drawing/2014/main" id="{AFFFBB73-65EB-C9FE-2644-0471CEF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3561" y="1352380"/>
            <a:ext cx="1584540" cy="1584540"/>
          </a:xfrm>
          <a:prstGeom prst="rect">
            <a:avLst/>
          </a:prstGeom>
        </p:spPr>
      </p:pic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3C271136-EE50-4D81-E964-4D8EF5737EA8}"/>
              </a:ext>
            </a:extLst>
          </p:cNvPr>
          <p:cNvSpPr txBox="1">
            <a:spLocks/>
          </p:cNvSpPr>
          <p:nvPr/>
        </p:nvSpPr>
        <p:spPr>
          <a:xfrm>
            <a:off x="7995670" y="306910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Rodrigo </a:t>
            </a:r>
            <a:r>
              <a:rPr lang="pt-BR" sz="1600" dirty="0" err="1"/>
              <a:t>Naoto</a:t>
            </a:r>
            <a:endParaRPr lang="pt-BR" sz="1600" dirty="0"/>
          </a:p>
        </p:txBody>
      </p:sp>
      <p:sp>
        <p:nvSpPr>
          <p:cNvPr id="10" name="Espaço Reservado para Texto 44">
            <a:extLst>
              <a:ext uri="{FF2B5EF4-FFF2-40B4-BE49-F238E27FC236}">
                <a16:creationId xmlns:a16="http://schemas.microsoft.com/office/drawing/2014/main" id="{8FDE8B18-84D5-FE00-2008-261694D2A7A3}"/>
              </a:ext>
            </a:extLst>
          </p:cNvPr>
          <p:cNvSpPr txBox="1">
            <a:spLocks/>
          </p:cNvSpPr>
          <p:nvPr/>
        </p:nvSpPr>
        <p:spPr>
          <a:xfrm>
            <a:off x="5712232" y="3085146"/>
            <a:ext cx="1723751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Bergson Araújo</a:t>
            </a:r>
          </a:p>
        </p:txBody>
      </p:sp>
      <p:pic>
        <p:nvPicPr>
          <p:cNvPr id="11" name="Imagem 10" descr="Pessoa de óculos e blusa azul&#10;&#10;Descrição gerada automaticamente">
            <a:extLst>
              <a:ext uri="{FF2B5EF4-FFF2-40B4-BE49-F238E27FC236}">
                <a16:creationId xmlns:a16="http://schemas.microsoft.com/office/drawing/2014/main" id="{35D14BFF-B765-2FF0-FEE1-A374EE65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54" y="1352380"/>
            <a:ext cx="1584540" cy="1584540"/>
          </a:xfrm>
          <a:prstGeom prst="rect">
            <a:avLst/>
          </a:prstGeom>
        </p:spPr>
      </p:pic>
      <p:pic>
        <p:nvPicPr>
          <p:cNvPr id="12" name="Imagem 11" descr="Homem tirando foto de si mesmo&#10;&#10;Descrição gerada automaticamente">
            <a:extLst>
              <a:ext uri="{FF2B5EF4-FFF2-40B4-BE49-F238E27FC236}">
                <a16:creationId xmlns:a16="http://schemas.microsoft.com/office/drawing/2014/main" id="{B70D2300-232F-7AFC-D3F6-0BBAE6CE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90" y="1352380"/>
            <a:ext cx="1396480" cy="1584540"/>
          </a:xfrm>
          <a:prstGeom prst="rect">
            <a:avLst/>
          </a:prstGeom>
        </p:spPr>
      </p:pic>
      <p:pic>
        <p:nvPicPr>
          <p:cNvPr id="13" name="Imagem 12" descr="Homem dentro de carro&#10;&#10;Descrição gerada automaticamente">
            <a:extLst>
              <a:ext uri="{FF2B5EF4-FFF2-40B4-BE49-F238E27FC236}">
                <a16:creationId xmlns:a16="http://schemas.microsoft.com/office/drawing/2014/main" id="{5B5699C1-8ABE-74D5-3DB0-1DA40AC6F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8012922" y="1352380"/>
            <a:ext cx="1434006" cy="1584540"/>
          </a:xfrm>
          <a:prstGeom prst="rect">
            <a:avLst/>
          </a:prstGeom>
        </p:spPr>
      </p:pic>
      <p:sp>
        <p:nvSpPr>
          <p:cNvPr id="14" name="Espaço Reservado para Texto 42">
            <a:extLst>
              <a:ext uri="{FF2B5EF4-FFF2-40B4-BE49-F238E27FC236}">
                <a16:creationId xmlns:a16="http://schemas.microsoft.com/office/drawing/2014/main" id="{4D6C8093-BFA3-395F-02CB-8AC35C6A9F7B}"/>
              </a:ext>
            </a:extLst>
          </p:cNvPr>
          <p:cNvSpPr txBox="1">
            <a:spLocks/>
          </p:cNvSpPr>
          <p:nvPr/>
        </p:nvSpPr>
        <p:spPr>
          <a:xfrm>
            <a:off x="3541963" y="3063240"/>
            <a:ext cx="159456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Diego Honda</a:t>
            </a:r>
          </a:p>
        </p:txBody>
      </p:sp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E272346E-8552-03DF-8EEF-48A56CAE7380}"/>
              </a:ext>
            </a:extLst>
          </p:cNvPr>
          <p:cNvSpPr txBox="1">
            <a:spLocks/>
          </p:cNvSpPr>
          <p:nvPr/>
        </p:nvSpPr>
        <p:spPr>
          <a:xfrm>
            <a:off x="1469920" y="3063240"/>
            <a:ext cx="1359241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Lídia Souza</a:t>
            </a:r>
          </a:p>
        </p:txBody>
      </p:sp>
      <p:pic>
        <p:nvPicPr>
          <p:cNvPr id="16" name="Imagem 15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133205" y="1352380"/>
            <a:ext cx="1584000" cy="1584000"/>
          </a:xfrm>
          <a:prstGeom prst="rect">
            <a:avLst/>
          </a:prstGeom>
        </p:spPr>
      </p:pic>
      <p:sp>
        <p:nvSpPr>
          <p:cNvPr id="17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10045731" y="3066171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88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pic>
        <p:nvPicPr>
          <p:cNvPr id="16" name="Espaço Reservado para Imagem 15" descr="Elemento gráfico, tabelas e gráfico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Espaço Reservado para Imagem 25" descr="Pessoas ao redor de uma mesa trabalhando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imobiliária </a:t>
            </a:r>
            <a:r>
              <a:rPr lang="pt-BR" dirty="0" err="1"/>
              <a:t>Properati</a:t>
            </a:r>
            <a:r>
              <a:rPr lang="pt-BR" dirty="0"/>
              <a:t> publica periodicamente informações sobre ofertas de imóveis para venda e aluguel.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Primeiro semestre de 2017.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Objetivo: Através das informações disponibilizadas, nosso objetivo é estimar o preço do M² dos imóveis, utilizando modelos de regressão linear.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37984" cy="2528515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BR" dirty="0"/>
              <a:t>Escolha 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Imagem 4" descr="Pessoas no meio de uma sala circular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AEDD4DB2-21C3-268B-F8EC-45D918C4F748}"/>
              </a:ext>
            </a:extLst>
          </p:cNvPr>
          <p:cNvSpPr txBox="1">
            <a:spLocks/>
          </p:cNvSpPr>
          <p:nvPr/>
        </p:nvSpPr>
        <p:spPr>
          <a:xfrm>
            <a:off x="1087546" y="2550201"/>
            <a:ext cx="4912867" cy="364408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subconjunto, escolhemos os imóveis da região Recoleta e Palermo, por serem bairros próximos. Selecionamos também o tipo de imóvel “</a:t>
            </a:r>
            <a:r>
              <a:rPr lang="pt-BR" sz="1200" b="0" dirty="0" err="1"/>
              <a:t>Apartament</a:t>
            </a:r>
            <a:r>
              <a:rPr lang="pt-BR" sz="1200" b="0" dirty="0"/>
              <a:t>”, pois possui uma grande quantidade de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No mapa de calor ao lado, podemos visualizar como os imóveis estão distribuídos nessas regiões.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6AE7-ADCA-AE31-B5C1-1A71CDA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584905"/>
            <a:ext cx="5548667" cy="720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2C307AE-0E98-E2BD-96CC-1C0D6E51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81" y="3552376"/>
            <a:ext cx="4204460" cy="2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1 -  Regressão Linear Simples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1044054"/>
            <a:ext cx="10237865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1 - Regressão Linear Simples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“Preço em dólar”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2969166.7620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1723.1270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782.3874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0.1411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21299-AD4F-E15F-B96A-390E773B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0557"/>
            <a:ext cx="5902181" cy="2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13.tgt.Office_50300878_TF56000440_Win32_OJ112196103" id="{9EB0A872-2078-4AC8-999E-D694AAFFF725}" vid="{BB5CC1A5-7AA7-43F2-BCB3-14DB1509D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169</TotalTime>
  <Words>675</Words>
  <Application>Microsoft Office PowerPoint</Application>
  <PresentationFormat>Widescreen</PresentationFormat>
  <Paragraphs>132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Corbel</vt:lpstr>
      <vt:lpstr>ShojiVTI</vt:lpstr>
      <vt:lpstr>Modelo Imobiliário</vt:lpstr>
      <vt:lpstr>Agenda</vt:lpstr>
      <vt:lpstr>Equipe</vt:lpstr>
      <vt:lpstr>Introdução</vt:lpstr>
      <vt:lpstr>Base de dados</vt:lpstr>
      <vt:lpstr>Base de dados</vt:lpstr>
      <vt:lpstr>Modelo 1 -  Regressão Linear Simples</vt:lpstr>
      <vt:lpstr>Modelo 1 - Regressão Linear Simples</vt:lpstr>
      <vt:lpstr>Modelo 2 - Regressão Linear Múltipla</vt:lpstr>
      <vt:lpstr>Modelo de Regressão Linear – Múltipla 1</vt:lpstr>
      <vt:lpstr>Modelo 3 - Regressão Linear Múltipla</vt:lpstr>
      <vt:lpstr>Modelo de Regressão Linear – Múltipla 1</vt:lpstr>
      <vt:lpstr>Modelo de Regressão Linear – Múltipla 1</vt:lpstr>
      <vt:lpstr>Modelo 4 - Bônus</vt:lpstr>
      <vt:lpstr>Modelo de Regressão Linear – Múltipla 1</vt:lpstr>
      <vt:lpstr>Resultados</vt:lpstr>
      <vt:lpstr>Resultados</vt:lpstr>
      <vt:lpstr>Conclusão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Rubens Leonardo Marin | A.L.M. Advogados</dc:creator>
  <cp:lastModifiedBy>Rubens Leonardo Marin | A.L.M. Advogados</cp:lastModifiedBy>
  <cp:revision>11</cp:revision>
  <dcterms:created xsi:type="dcterms:W3CDTF">2022-06-30T23:49:57Z</dcterms:created>
  <dcterms:modified xsi:type="dcterms:W3CDTF">2022-07-01T22:14:29Z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