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56" r:id="rId5"/>
    <p:sldId id="266" r:id="rId6"/>
    <p:sldId id="306" r:id="rId7"/>
    <p:sldId id="299" r:id="rId8"/>
    <p:sldId id="271" r:id="rId9"/>
    <p:sldId id="274" r:id="rId10"/>
    <p:sldId id="307" r:id="rId11"/>
    <p:sldId id="300" r:id="rId12"/>
    <p:sldId id="284" r:id="rId13"/>
    <p:sldId id="311" r:id="rId14"/>
    <p:sldId id="320" r:id="rId15"/>
    <p:sldId id="310" r:id="rId16"/>
    <p:sldId id="319" r:id="rId17"/>
    <p:sldId id="309" r:id="rId18"/>
    <p:sldId id="313" r:id="rId19"/>
    <p:sldId id="316" r:id="rId20"/>
    <p:sldId id="303" r:id="rId21"/>
    <p:sldId id="317" r:id="rId22"/>
    <p:sldId id="318" r:id="rId23"/>
    <p:sldId id="295" r:id="rId2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6" autoAdjust="0"/>
    <p:restoredTop sz="94598" autoAdjust="0"/>
  </p:normalViewPr>
  <p:slideViewPr>
    <p:cSldViewPr snapToGrid="0">
      <p:cViewPr varScale="1">
        <p:scale>
          <a:sx n="111" d="100"/>
          <a:sy n="111" d="100"/>
        </p:scale>
        <p:origin x="792" y="96"/>
      </p:cViewPr>
      <p:guideLst/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0D4B994-F8A5-4F6C-BC10-F5978E10DCD4}" type="datetime1">
              <a:rPr lang="pt-BR" smtClean="0"/>
              <a:t>01/07/2022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F8A362-CAFC-4987-9A50-47570528395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4048624-CD71-4B9F-8F11-0580C3347362}" type="datetime1">
              <a:rPr lang="pt-BR" smtClean="0"/>
              <a:t>01/07/2022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4EEB602-95FC-483A-B12D-216A7AD7EA2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2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A32C5D-115C-4D9C-83A2-AEE0961B194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1232FB9-B08A-4FCF-AFCE-3043C37D18E7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16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AC93E2-1C4C-4218-9086-4749BC007E7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5ADD6E0-47A0-43EE-9496-50140D665D33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470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17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A1EB63-7319-450F-BAFD-075C7A846BA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48CD5B6-3C33-4C58-ACA5-44E481917154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18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AC93E2-1C4C-4218-9086-4749BC007E7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5ADD6E0-47A0-43EE-9496-50140D665D33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0367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19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A1EB63-7319-450F-BAFD-075C7A846BA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48CD5B6-3C33-4C58-ACA5-44E481917154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8583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20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CF18E2-8405-4512-9997-4A443465CF6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CC7E015-814A-40DF-BA41-FAC2BFD619C7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069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3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C45150-089B-4648-8CA6-B6961DA1165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F9D0B8D-F5BB-4544-803A-1B67B749834C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6240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4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7F6AC2-ED4D-4429-8172-D86C56F129D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AD0B811-14DB-4ECE-80EC-D74CD1EF6D9A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4065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5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FE2DF0-8327-4A85-A46A-6F761F3DD4C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77D2D4E-CF63-4365-8EBB-62901B4C9575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6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04496C-9BA0-418E-9613-D6667D2A1C9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ECCDB76-55E4-4F01-A750-5C852FD63CB3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3588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7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AC93E2-1C4C-4218-9086-4749BC007E7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5ADD6E0-47A0-43EE-9496-50140D665D33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8521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9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AC93E2-1C4C-4218-9086-4749BC007E7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5ADD6E0-47A0-43EE-9496-50140D665D33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6885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12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AC93E2-1C4C-4218-9086-4749BC007E7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5ADD6E0-47A0-43EE-9496-50140D665D33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1456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14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AC93E2-1C4C-4218-9086-4749BC007E7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5ADD6E0-47A0-43EE-9496-50140D665D33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114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tângulo 51">
            <a:extLst>
              <a:ext uri="{FF2B5EF4-FFF2-40B4-BE49-F238E27FC236}">
                <a16:creationId xmlns:a16="http://schemas.microsoft.com/office/drawing/2014/main" id="{EA8D8870-8337-4ABD-9EA6-3D5AAB7E42D9}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BAC3B2DB-2CCA-4BD4-8D63-98257049E273}"/>
              </a:ext>
            </a:extLst>
          </p:cNvPr>
          <p:cNvSpPr/>
          <p:nvPr userDrawn="1"/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4" name="Título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8168" y="1057522"/>
            <a:ext cx="5003540" cy="217343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sz="4400">
                <a:solidFill>
                  <a:schemeClr val="bg1"/>
                </a:solidFill>
              </a:rPr>
              <a:t>CLIQUE PARA ADICIONAR UM TÍTULO</a:t>
            </a:r>
          </a:p>
        </p:txBody>
      </p:sp>
      <p:sp>
        <p:nvSpPr>
          <p:cNvPr id="55" name="Subtítulo 2">
            <a:extLst>
              <a:ext uri="{FF2B5EF4-FFF2-40B4-BE49-F238E27FC236}">
                <a16:creationId xmlns:a16="http://schemas.microsoft.com/office/drawing/2014/main" id="{50BC9D78-FF13-4CEB-8ECB-E64E85C5D0B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46643" y="3751119"/>
            <a:ext cx="4985065" cy="1606163"/>
          </a:xfrm>
        </p:spPr>
        <p:txBody>
          <a:bodyPr rtlCol="0" anchor="t">
            <a:noAutofit/>
          </a:bodyPr>
          <a:lstStyle>
            <a:lvl1pPr>
              <a:defRPr sz="2400" b="0"/>
            </a:lvl1pPr>
          </a:lstStyle>
          <a:p>
            <a:pPr rtl="0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Clique para adicionar um subtítulo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B792E4C-AD3B-4E88-8540-E75759746368}"/>
              </a:ext>
            </a:extLst>
          </p:cNvPr>
          <p:cNvSpPr/>
          <p:nvPr userDrawn="1"/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6A32632F-9ED1-4328-BBE3-B4E014156A29}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8" name="Espaço Reservado para Rodapé 4">
            <a:extLst>
              <a:ext uri="{FF2B5EF4-FFF2-40B4-BE49-F238E27FC236}">
                <a16:creationId xmlns:a16="http://schemas.microsoft.com/office/drawing/2014/main" id="{15A37EDE-F10B-4C4B-9572-8778C2D6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5103" y="6309360"/>
            <a:ext cx="4797504" cy="457200"/>
          </a:xfrm>
        </p:spPr>
        <p:txBody>
          <a:bodyPr rtlCol="0"/>
          <a:lstStyle/>
          <a:p>
            <a:pPr algn="l" rtl="0"/>
            <a:r>
              <a:rPr lang="pt-BR"/>
              <a:t>Título da Apresentação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EA124D3C-01E3-4B96-BDF0-54851D1739D0}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61" name="Espaço Reservado para Data 35">
            <a:extLst>
              <a:ext uri="{FF2B5EF4-FFF2-40B4-BE49-F238E27FC236}">
                <a16:creationId xmlns:a16="http://schemas.microsoft.com/office/drawing/2014/main" id="{D6890A67-3C66-4F8A-B1A6-05469F40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 rtlCol="0"/>
          <a:lstStyle/>
          <a:p>
            <a:pPr algn="l" rtl="0"/>
            <a:r>
              <a:rPr lang="pt-BR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1/2/20XX</a:t>
            </a:r>
            <a:endParaRPr lang="pt-BR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2" name="Espaço Reservado para o Número do Slide 36">
            <a:extLst>
              <a:ext uri="{FF2B5EF4-FFF2-40B4-BE49-F238E27FC236}">
                <a16:creationId xmlns:a16="http://schemas.microsoft.com/office/drawing/2014/main" id="{46849723-0CBF-47CA-9477-4D42CAC7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 rtl="0"/>
              <a:t>‹nº›</a:t>
            </a:fld>
            <a:endParaRPr lang="pt-BR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5" name="Espaço Reservado para Imagem 64">
            <a:extLst>
              <a:ext uri="{FF2B5EF4-FFF2-40B4-BE49-F238E27FC236}">
                <a16:creationId xmlns:a16="http://schemas.microsoft.com/office/drawing/2014/main" id="{D60E3C33-714C-4528-93A6-4470C3E89AE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9936" y="-2"/>
            <a:ext cx="5332064" cy="6858002"/>
          </a:xfrm>
          <a:custGeom>
            <a:avLst/>
            <a:gdLst>
              <a:gd name="connsiteX0" fmla="*/ 0 w 5332064"/>
              <a:gd name="connsiteY0" fmla="*/ 0 h 6858002"/>
              <a:gd name="connsiteX1" fmla="*/ 5332064 w 5332064"/>
              <a:gd name="connsiteY1" fmla="*/ 0 h 6858002"/>
              <a:gd name="connsiteX2" fmla="*/ 5332064 w 5332064"/>
              <a:gd name="connsiteY2" fmla="*/ 6858002 h 6858002"/>
              <a:gd name="connsiteX3" fmla="*/ 0 w 5332064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064" h="6858002">
                <a:moveTo>
                  <a:pt x="0" y="0"/>
                </a:moveTo>
                <a:lnTo>
                  <a:pt x="5332064" y="0"/>
                </a:lnTo>
                <a:lnTo>
                  <a:pt x="5332064" y="6858002"/>
                </a:lnTo>
                <a:lnTo>
                  <a:pt x="0" y="6858002"/>
                </a:lnTo>
                <a:close/>
              </a:path>
            </a:pathLst>
          </a:custGeom>
        </p:spPr>
        <p:txBody>
          <a:bodyPr wrap="square" rtlCol="0" anchor="t">
            <a:noAutofit/>
          </a:bodyPr>
          <a:lstStyle>
            <a:lvl1pPr algn="ctr">
              <a:defRPr/>
            </a:lvl1pPr>
          </a:lstStyle>
          <a:p>
            <a:pPr rtl="0"/>
            <a:r>
              <a:rPr lang="pt-BR"/>
              <a:t>Clique para adicionar foto</a:t>
            </a:r>
          </a:p>
        </p:txBody>
      </p:sp>
    </p:spTree>
    <p:extLst>
      <p:ext uri="{BB962C8B-B14F-4D97-AF65-F5344CB8AC3E}">
        <p14:creationId xmlns:p14="http://schemas.microsoft.com/office/powerpoint/2010/main" val="4258252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tângulo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D8F3F22-19C9-4C61-8202-3220217D29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>
                <a:solidFill>
                  <a:schemeClr val="bg1"/>
                </a:solidFill>
              </a:rPr>
              <a:t>Clique para adicionar um título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0F94B471-6707-4251-8230-A51AED0767C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4" y="1834005"/>
            <a:ext cx="4727735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D986D97-E6F1-49E8-977A-C802B4E41B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4" y="2422380"/>
            <a:ext cx="4727735" cy="3029446"/>
          </a:xfrm>
        </p:spPr>
        <p:txBody>
          <a:bodyPr rtlCol="0"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pt-BR"/>
              <a:t> Clique para adicionar o texto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762163C0-B07F-43E4-B17C-2E6A96553B9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095999" y="1834004"/>
            <a:ext cx="4727735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9098FA6D-3C80-4FE1-B248-1CA2B6862F6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5999" y="2422380"/>
            <a:ext cx="4727735" cy="3029446"/>
          </a:xfrm>
        </p:spPr>
        <p:txBody>
          <a:bodyPr rtlCol="0"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pt-BR"/>
              <a:t> Clique para adicionar o texto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1" name="Espaço Reservado para Rodapé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Data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BR"/>
              <a:t>1/2/20XX</a:t>
            </a:r>
            <a:endParaRPr lang="pt-BR" dirty="0"/>
          </a:p>
        </p:txBody>
      </p:sp>
      <p:sp>
        <p:nvSpPr>
          <p:cNvPr id="12" name="Espaço Reservado para o Número do Slide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910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una do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tângulo 1">
            <a:extLst>
              <a:ext uri="{FF2B5EF4-FFF2-40B4-BE49-F238E27FC236}">
                <a16:creationId xmlns:a16="http://schemas.microsoft.com/office/drawing/2014/main" id="{725A2F16-8CE0-4F2E-933C-EFDFB1E19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8C70705-E2EE-4992-AE78-FDBE1285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1C428A7-7771-4474-8BB4-8A6F0FEF87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>
                <a:solidFill>
                  <a:schemeClr val="bg1"/>
                </a:solidFill>
              </a:rPr>
              <a:t>Clique para adicionar um título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98730F6-0DF6-48BC-86CC-00BE18350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2D31104-1E19-4E17-A3FE-2B2C55134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02CEB59E-1776-4FF1-BF4D-A33B618FD59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5" y="1834005"/>
            <a:ext cx="3519028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26B55E76-BA79-44AC-B206-DA13D60FDA2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5" y="2419555"/>
            <a:ext cx="3519028" cy="3197260"/>
          </a:xfrm>
        </p:spPr>
        <p:txBody>
          <a:bodyPr rtlCol="0"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pt-BR"/>
              <a:t> Clique para adicionar o texto</a:t>
            </a:r>
          </a:p>
        </p:txBody>
      </p:sp>
      <p:sp>
        <p:nvSpPr>
          <p:cNvPr id="21" name="Espaço Reservado para Conteúdo 2">
            <a:extLst>
              <a:ext uri="{FF2B5EF4-FFF2-40B4-BE49-F238E27FC236}">
                <a16:creationId xmlns:a16="http://schemas.microsoft.com/office/drawing/2014/main" id="{60518C4D-71E5-4211-A191-A8ED7185DED2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336486" y="1828356"/>
            <a:ext cx="3519028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D7EF9B63-4443-4EE5-A88B-2F1FA4CC4043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336486" y="2419555"/>
            <a:ext cx="3519028" cy="3197260"/>
          </a:xfrm>
        </p:spPr>
        <p:txBody>
          <a:bodyPr rtlCol="0"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pt-BR"/>
              <a:t> Clique para adicionar o texto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E54FF8D9-50D3-4515-B896-B127F664C1E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024037" y="1834005"/>
            <a:ext cx="3519028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E95B62E8-2D9A-443A-8560-D347C470389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024037" y="2419555"/>
            <a:ext cx="3519028" cy="3197260"/>
          </a:xfrm>
        </p:spPr>
        <p:txBody>
          <a:bodyPr rtlCol="0"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pt-BR"/>
              <a:t> Clique para adicionar o texto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DA7A17E-1562-4B10-9BC8-AB6B45E6B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D37258C-9B58-4DC0-BC98-826A38D4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3" name="Espaço Reservado para Rodapé 29">
            <a:extLst>
              <a:ext uri="{FF2B5EF4-FFF2-40B4-BE49-F238E27FC236}">
                <a16:creationId xmlns:a16="http://schemas.microsoft.com/office/drawing/2014/main" id="{2F8E2987-7F65-44D5-B3AD-776ECF8D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2" name="Espaço Reservado para Data 28">
            <a:extLst>
              <a:ext uri="{FF2B5EF4-FFF2-40B4-BE49-F238E27FC236}">
                <a16:creationId xmlns:a16="http://schemas.microsoft.com/office/drawing/2014/main" id="{08BD4E48-A35B-4475-BC85-E58DA292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BR"/>
              <a:t>1/2/20XX</a:t>
            </a:r>
            <a:endParaRPr lang="pt-BR" dirty="0"/>
          </a:p>
        </p:txBody>
      </p:sp>
      <p:sp>
        <p:nvSpPr>
          <p:cNvPr id="11" name="Espaço Reservado para o Número do Slide 30">
            <a:extLst>
              <a:ext uri="{FF2B5EF4-FFF2-40B4-BE49-F238E27FC236}">
                <a16:creationId xmlns:a16="http://schemas.microsoft.com/office/drawing/2014/main" id="{FBDAEBAB-F3AA-4DB3-96B7-6387085C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755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tângulo 5">
            <a:extLst>
              <a:ext uri="{FF2B5EF4-FFF2-40B4-BE49-F238E27FC236}">
                <a16:creationId xmlns:a16="http://schemas.microsoft.com/office/drawing/2014/main" id="{53C66564-535A-4715-9B27-B8AB14F77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3821E99-F411-4BAB-8211-C344272A2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029B7F2A-CF10-474B-91F1-7C50A7DAF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76668" y="537381"/>
            <a:ext cx="6172412" cy="103192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8F0D6D9-A64A-415F-BA44-494062CA6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777B49C-9749-4042-A729-C27F58365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49324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1B79F49-5021-4A8F-A90A-5E08F7FB5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46655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3" name="Espaço Reservado para Imagem 19">
            <a:extLst>
              <a:ext uri="{FF2B5EF4-FFF2-40B4-BE49-F238E27FC236}">
                <a16:creationId xmlns:a16="http://schemas.microsoft.com/office/drawing/2014/main" id="{B6E270BA-010E-406C-8FBF-0ED0DA28D0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-3"/>
            <a:ext cx="4613544" cy="2249321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pt-BR"/>
              <a:t>Clique para adicionar imagem</a:t>
            </a:r>
          </a:p>
        </p:txBody>
      </p:sp>
      <p:sp>
        <p:nvSpPr>
          <p:cNvPr id="24" name="Espaço Reservado para Imagem 19">
            <a:extLst>
              <a:ext uri="{FF2B5EF4-FFF2-40B4-BE49-F238E27FC236}">
                <a16:creationId xmlns:a16="http://schemas.microsoft.com/office/drawing/2014/main" id="{6E15371C-3F24-44D7-97EB-74C12D53CB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311339"/>
            <a:ext cx="4613544" cy="2241520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pt-BR"/>
              <a:t>Clique para adicionar imagem</a:t>
            </a:r>
          </a:p>
        </p:txBody>
      </p:sp>
      <p:sp>
        <p:nvSpPr>
          <p:cNvPr id="25" name="Espaço Reservado para Imagem 19">
            <a:extLst>
              <a:ext uri="{FF2B5EF4-FFF2-40B4-BE49-F238E27FC236}">
                <a16:creationId xmlns:a16="http://schemas.microsoft.com/office/drawing/2014/main" id="{E39E0BDE-5895-4B94-90AC-7045292B0B3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" y="4613572"/>
            <a:ext cx="4613544" cy="2241520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pt-BR"/>
              <a:t>Clique para adicionar imagem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E8823570-AC4F-4679-98CA-DC7F7B2CC10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76671" y="1735745"/>
            <a:ext cx="6172412" cy="3767496"/>
          </a:xfrm>
        </p:spPr>
        <p:txBody>
          <a:bodyPr rtlCol="0" anchor="t">
            <a:normAutofit/>
          </a:bodyPr>
          <a:lstStyle>
            <a:lvl1pPr>
              <a:buFont typeface="Arial" panose="020B0604020202020204" pitchFamily="34" charset="0"/>
              <a:buNone/>
              <a:defRPr sz="1600" b="0"/>
            </a:lvl1pPr>
          </a:lstStyle>
          <a:p>
            <a:pPr rtl="0"/>
            <a:r>
              <a:rPr lang="pt-BR"/>
              <a:t> Clique para adicionar o texto</a:t>
            </a:r>
          </a:p>
        </p:txBody>
      </p:sp>
      <p:sp>
        <p:nvSpPr>
          <p:cNvPr id="17" name="Espaço Reservado para Rodapé 4">
            <a:extLst>
              <a:ext uri="{FF2B5EF4-FFF2-40B4-BE49-F238E27FC236}">
                <a16:creationId xmlns:a16="http://schemas.microsoft.com/office/drawing/2014/main" id="{BB6B62FA-FEDE-42B0-8B7B-24AE138E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271516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6" name="Espaço Reservado para Data 3">
            <a:extLst>
              <a:ext uri="{FF2B5EF4-FFF2-40B4-BE49-F238E27FC236}">
                <a16:creationId xmlns:a16="http://schemas.microsoft.com/office/drawing/2014/main" id="{9E8578BE-8DB2-4FE6-B45A-2B3415CE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6668" y="6309360"/>
            <a:ext cx="3411973" cy="4572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pPr rtl="0"/>
            <a:r>
              <a:rPr lang="pt-BR"/>
              <a:t>1/2/20XX</a:t>
            </a:r>
            <a:endParaRPr lang="pt-BR" dirty="0"/>
          </a:p>
        </p:txBody>
      </p:sp>
      <p:sp>
        <p:nvSpPr>
          <p:cNvPr id="18" name="Espaço Reservado para o Número do Slide 5">
            <a:extLst>
              <a:ext uri="{FF2B5EF4-FFF2-40B4-BE49-F238E27FC236}">
                <a16:creationId xmlns:a16="http://schemas.microsoft.com/office/drawing/2014/main" id="{6AF7C96F-C1E5-45F5-B070-2D025E7B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8457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tângulo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1138041"/>
            <a:ext cx="4862811" cy="2019488"/>
          </a:xfrm>
        </p:spPr>
        <p:txBody>
          <a:bodyPr rtlCol="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>
                <a:solidFill>
                  <a:schemeClr val="bg1"/>
                </a:solidFill>
              </a:rPr>
              <a:t>CLIQUE PARA ADICIONAR UM TÍTULO</a:t>
            </a:r>
          </a:p>
        </p:txBody>
      </p:sp>
      <p:sp>
        <p:nvSpPr>
          <p:cNvPr id="25" name="Espaço Reservado para Imagem 21">
            <a:extLst>
              <a:ext uri="{FF2B5EF4-FFF2-40B4-BE49-F238E27FC236}">
                <a16:creationId xmlns:a16="http://schemas.microsoft.com/office/drawing/2014/main" id="{8B745891-A8DA-4640-BB3F-1693FC5AC4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58023" y="4941"/>
            <a:ext cx="5333977" cy="3392053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pt-BR"/>
              <a:t>Clique para adicionar foto</a:t>
            </a:r>
          </a:p>
        </p:txBody>
      </p:sp>
      <p:sp>
        <p:nvSpPr>
          <p:cNvPr id="24" name="Espaço Reservado para Imagem 21">
            <a:extLst>
              <a:ext uri="{FF2B5EF4-FFF2-40B4-BE49-F238E27FC236}">
                <a16:creationId xmlns:a16="http://schemas.microsoft.com/office/drawing/2014/main" id="{BC2DF568-4EA5-4F79-980F-47FC90AEA1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67712" y="3461002"/>
            <a:ext cx="5728215" cy="3396997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pt-BR"/>
              <a:t>Clique para adicionar foto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rtlCol="0" anchor="t">
            <a:normAutofit/>
          </a:bodyPr>
          <a:lstStyle>
            <a:lvl1pPr>
              <a:lnSpc>
                <a:spcPct val="100000"/>
              </a:lnSpc>
              <a:defRPr sz="2400" b="0"/>
            </a:lvl1pPr>
          </a:lstStyle>
          <a:p>
            <a:pPr rtl="0"/>
            <a:r>
              <a:rPr lang="pt-BR"/>
              <a:t>Clique para adicionar o texto</a:t>
            </a:r>
          </a:p>
        </p:txBody>
      </p:sp>
      <p:sp>
        <p:nvSpPr>
          <p:cNvPr id="17" name="Espaço Reservado para Rodapé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9" name="Espaço Reservado para Data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 rtlCol="0"/>
          <a:lstStyle/>
          <a:p>
            <a:pPr rtl="0"/>
            <a:r>
              <a:rPr lang="pt-BR"/>
              <a:t>1/2/20XX</a:t>
            </a:r>
            <a:endParaRPr lang="pt-BR" dirty="0"/>
          </a:p>
        </p:txBody>
      </p:sp>
      <p:sp>
        <p:nvSpPr>
          <p:cNvPr id="20" name="Espaço Reservado para o Número do Slide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976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tângulo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9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475399"/>
            <a:ext cx="6623040" cy="791861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40D7EF23-28EE-4115-879A-D95BBAC6624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87179" y="2502047"/>
            <a:ext cx="6623039" cy="3030599"/>
          </a:xfrm>
        </p:spPr>
        <p:txBody>
          <a:bodyPr rtlCol="0" anchor="t">
            <a:normAutofit/>
          </a:bodyPr>
          <a:lstStyle>
            <a:lvl1pPr>
              <a:defRPr sz="2000" b="0"/>
            </a:lvl1pPr>
          </a:lstStyle>
          <a:p>
            <a:pPr rtl="0"/>
            <a:r>
              <a:rPr lang="pt-BR"/>
              <a:t>Clique para adicionar o texto</a:t>
            </a:r>
          </a:p>
        </p:txBody>
      </p:sp>
      <p:sp>
        <p:nvSpPr>
          <p:cNvPr id="23" name="Espaço Reservado para Imagem 22">
            <a:extLst>
              <a:ext uri="{FF2B5EF4-FFF2-40B4-BE49-F238E27FC236}">
                <a16:creationId xmlns:a16="http://schemas.microsoft.com/office/drawing/2014/main" id="{E4B41004-DE9E-4B19-B7DE-91782B37C84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4348" y="1085431"/>
            <a:ext cx="3997652" cy="5037857"/>
          </a:xfrm>
          <a:custGeom>
            <a:avLst/>
            <a:gdLst>
              <a:gd name="connsiteX0" fmla="*/ 0 w 3997652"/>
              <a:gd name="connsiteY0" fmla="*/ 0 h 5037857"/>
              <a:gd name="connsiteX1" fmla="*/ 3997652 w 3997652"/>
              <a:gd name="connsiteY1" fmla="*/ 0 h 5037857"/>
              <a:gd name="connsiteX2" fmla="*/ 3997652 w 3997652"/>
              <a:gd name="connsiteY2" fmla="*/ 5037857 h 5037857"/>
              <a:gd name="connsiteX3" fmla="*/ 0 w 3997652"/>
              <a:gd name="connsiteY3" fmla="*/ 5037857 h 503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7652" h="5037857">
                <a:moveTo>
                  <a:pt x="0" y="0"/>
                </a:moveTo>
                <a:lnTo>
                  <a:pt x="3997652" y="0"/>
                </a:lnTo>
                <a:lnTo>
                  <a:pt x="3997652" y="5037857"/>
                </a:lnTo>
                <a:lnTo>
                  <a:pt x="0" y="5037857"/>
                </a:lnTo>
                <a:close/>
              </a:path>
            </a:pathLst>
          </a:custGeom>
        </p:spPr>
        <p:txBody>
          <a:bodyPr wrap="square" rtlCol="0" anchor="t">
            <a:noAutofit/>
          </a:bodyPr>
          <a:lstStyle>
            <a:lvl1pPr algn="ctr">
              <a:defRPr/>
            </a:lvl1pPr>
          </a:lstStyle>
          <a:p>
            <a:pPr rtl="0"/>
            <a:r>
              <a:rPr lang="pt-BR"/>
              <a:t>Clique para adicionar foto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7" name="Espaço Reservado para Rodapé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9" name="Espaço Reservado para Data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 rtlCol="0"/>
          <a:lstStyle/>
          <a:p>
            <a:pPr rtl="0"/>
            <a:r>
              <a:rPr lang="pt-BR"/>
              <a:t>1/2/20XX</a:t>
            </a:r>
            <a:endParaRPr lang="pt-BR" dirty="0"/>
          </a:p>
        </p:txBody>
      </p:sp>
      <p:sp>
        <p:nvSpPr>
          <p:cNvPr id="20" name="Espaço Reservado para o Número do Slide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734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5C341663-7159-49AD-AAF3-4B3C490D8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6DEFA91-CCB3-4B9E-9CFC-AA9D92073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83D2425-8E71-4C9D-8737-018CE445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0F2EB12-394C-40E4-9186-CBD6635B5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5915" y="673308"/>
            <a:ext cx="6457717" cy="158089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5" name="Espaço Reservado para Imagem 5">
            <a:extLst>
              <a:ext uri="{FF2B5EF4-FFF2-40B4-BE49-F238E27FC236}">
                <a16:creationId xmlns:a16="http://schemas.microsoft.com/office/drawing/2014/main" id="{6198A97B-719D-4F79-A04B-46EE272A1D9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3461004"/>
            <a:ext cx="4613547" cy="3396996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pt-BR"/>
              <a:t>Clique para adicionar foto</a:t>
            </a:r>
          </a:p>
        </p:txBody>
      </p:sp>
      <p:sp>
        <p:nvSpPr>
          <p:cNvPr id="34" name="Espaço Reservado para Imagem 5">
            <a:extLst>
              <a:ext uri="{FF2B5EF4-FFF2-40B4-BE49-F238E27FC236}">
                <a16:creationId xmlns:a16="http://schemas.microsoft.com/office/drawing/2014/main" id="{79E62157-5D84-47E4-9718-5408E1C7E7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13548" cy="3396994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pt-BR"/>
              <a:t>Clique para adicionar foto</a:t>
            </a:r>
          </a:p>
        </p:txBody>
      </p:sp>
      <p:sp>
        <p:nvSpPr>
          <p:cNvPr id="29" name="Espaço Reservado para Conteúdo 2">
            <a:extLst>
              <a:ext uri="{FF2B5EF4-FFF2-40B4-BE49-F238E27FC236}">
                <a16:creationId xmlns:a16="http://schemas.microsoft.com/office/drawing/2014/main" id="{551E6FEF-934C-427E-A65F-F501B04FC7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5918" y="2353586"/>
            <a:ext cx="6457717" cy="3767496"/>
          </a:xfrm>
        </p:spPr>
        <p:txBody>
          <a:bodyPr rtlCol="0" anchor="t">
            <a:normAutofit/>
          </a:bodyPr>
          <a:lstStyle>
            <a:lvl1pPr>
              <a:defRPr sz="1600" b="0" baseline="0"/>
            </a:lvl1pPr>
          </a:lstStyle>
          <a:p>
            <a:pPr rtl="0"/>
            <a:r>
              <a:rPr lang="pt-BR"/>
              <a:t>Clique para adicionar o texto</a:t>
            </a:r>
          </a:p>
        </p:txBody>
      </p:sp>
      <p:sp>
        <p:nvSpPr>
          <p:cNvPr id="31" name="Espaço Reservado para Rodapé 4">
            <a:extLst>
              <a:ext uri="{FF2B5EF4-FFF2-40B4-BE49-F238E27FC236}">
                <a16:creationId xmlns:a16="http://schemas.microsoft.com/office/drawing/2014/main" id="{CA12CF76-B207-465C-A494-3C57818A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6" y="6309360"/>
            <a:ext cx="4097030" cy="457200"/>
          </a:xfrm>
        </p:spPr>
        <p:txBody>
          <a:bodyPr rtlCol="0"/>
          <a:lstStyle>
            <a:lvl1pPr>
              <a:defRPr>
                <a:effectLst>
                  <a:outerShdw blurRad="50800" dist="38100" dir="240000" algn="ctr" rotWithShape="0">
                    <a:schemeClr val="tx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30" name="Espaço Reservado para Data 3">
            <a:extLst>
              <a:ext uri="{FF2B5EF4-FFF2-40B4-BE49-F238E27FC236}">
                <a16:creationId xmlns:a16="http://schemas.microsoft.com/office/drawing/2014/main" id="{9F682261-0FB4-4600-86B5-DDF27881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5303" y="6309360"/>
            <a:ext cx="3411973" cy="457200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pt-BR">
                <a:solidFill>
                  <a:schemeClr val="tx2"/>
                </a:solidFill>
              </a:rPr>
              <a:t>1/2/20XX</a:t>
            </a:r>
            <a:endParaRPr lang="pt-BR" dirty="0"/>
          </a:p>
        </p:txBody>
      </p:sp>
      <p:sp>
        <p:nvSpPr>
          <p:cNvPr id="32" name="Espaço Reservado para o Número do Slide 5">
            <a:extLst>
              <a:ext uri="{FF2B5EF4-FFF2-40B4-BE49-F238E27FC236}">
                <a16:creationId xmlns:a16="http://schemas.microsoft.com/office/drawing/2014/main" id="{632EB37A-06D5-4BC7-BC11-75B1719B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852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bra de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tângulo 23">
            <a:extLst>
              <a:ext uri="{FF2B5EF4-FFF2-40B4-BE49-F238E27FC236}">
                <a16:creationId xmlns:a16="http://schemas.microsoft.com/office/drawing/2014/main" id="{E7E77A60-3019-43AE-AA38-E130C04CFD8D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3FDBF0FB-88D2-4271-BFAF-D129CF8C2F68}"/>
              </a:ext>
            </a:extLst>
          </p:cNvPr>
          <p:cNvSpPr/>
          <p:nvPr userDrawn="1"/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862B807B-6DFA-471C-B675-016416207F0E}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0555D4C0-9882-489D-AD77-A9F38B3784A6}"/>
              </a:ext>
            </a:extLst>
          </p:cNvPr>
          <p:cNvSpPr/>
          <p:nvPr userDrawn="1"/>
        </p:nvSpPr>
        <p:spPr>
          <a:xfrm>
            <a:off x="7585468" y="1095508"/>
            <a:ext cx="46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63F61843-5C9C-49E0-8A90-64085BC79F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73503" y="1709530"/>
            <a:ext cx="3754671" cy="2528515"/>
          </a:xfrm>
        </p:spPr>
        <p:txBody>
          <a:bodyPr rtlCol="0" anchor="b"/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pt-BR" sz="3600" b="1" cap="none">
                <a:solidFill>
                  <a:schemeClr val="tx2"/>
                </a:solidFill>
              </a:rPr>
              <a:t>Clique para adicionar um título</a:t>
            </a:r>
          </a:p>
        </p:txBody>
      </p:sp>
      <p:sp>
        <p:nvSpPr>
          <p:cNvPr id="30" name="Subtítulo 2">
            <a:extLst>
              <a:ext uri="{FF2B5EF4-FFF2-40B4-BE49-F238E27FC236}">
                <a16:creationId xmlns:a16="http://schemas.microsoft.com/office/drawing/2014/main" id="{15C8BDC7-F09C-40A3-B14E-9A49781EE6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6914" y="4238046"/>
            <a:ext cx="3806919" cy="1741404"/>
          </a:xfrm>
        </p:spPr>
        <p:txBody>
          <a:bodyPr rtlCol="0" anchor="t">
            <a:normAutofit/>
          </a:bodyPr>
          <a:lstStyle>
            <a:lvl1pPr>
              <a:defRPr sz="1600" b="0"/>
            </a:lvl1pPr>
          </a:lstStyle>
          <a:p>
            <a:pPr rtl="0"/>
            <a:r>
              <a:rPr lang="pt-BR" sz="2000">
                <a:solidFill>
                  <a:schemeClr val="tx2"/>
                </a:solidFill>
              </a:rPr>
              <a:t>Clique para adicionar um subtítulo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247A5DB4-1ED7-4630-89AF-F1802E44EF89}"/>
              </a:ext>
            </a:extLst>
          </p:cNvPr>
          <p:cNvSpPr/>
          <p:nvPr userDrawn="1"/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E5D4012-4107-490F-A369-EA7063242A98}"/>
              </a:ext>
            </a:extLst>
          </p:cNvPr>
          <p:cNvSpPr/>
          <p:nvPr userDrawn="1"/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795C79E2-9EA5-4713-B4AF-0E4572CFFA2F}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274C09E2-06F0-4230-8DAD-A0DBF01F8603}"/>
              </a:ext>
            </a:extLst>
          </p:cNvPr>
          <p:cNvSpPr/>
          <p:nvPr userDrawn="1"/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0" name="Espaço Reservado para Imagem 38">
            <a:extLst>
              <a:ext uri="{FF2B5EF4-FFF2-40B4-BE49-F238E27FC236}">
                <a16:creationId xmlns:a16="http://schemas.microsoft.com/office/drawing/2014/main" id="{AB2070F4-085F-4F8D-A1E8-A58E5F8F06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095509"/>
            <a:ext cx="7519932" cy="5016892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pt-BR"/>
              <a:t>Clique para adicionar foto</a:t>
            </a:r>
          </a:p>
        </p:txBody>
      </p:sp>
    </p:spTree>
    <p:extLst>
      <p:ext uri="{BB962C8B-B14F-4D97-AF65-F5344CB8AC3E}">
        <p14:creationId xmlns:p14="http://schemas.microsoft.com/office/powerpoint/2010/main" val="364049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tângulo 10">
            <a:extLst>
              <a:ext uri="{FF2B5EF4-FFF2-40B4-BE49-F238E27FC236}">
                <a16:creationId xmlns:a16="http://schemas.microsoft.com/office/drawing/2014/main" id="{EDEBA854-A26D-41C5-9D40-DF6B49ACB136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995BFA7-EB65-4E20-A693-324FEF74D3A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A9E9218-0397-4231-81F4-03972AB6A3DD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81905177-1789-44BB-950A-7018653E64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>
                <a:solidFill>
                  <a:schemeClr val="bg1"/>
                </a:solidFill>
              </a:rPr>
              <a:t>Clique para adicionar um título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F2F4B8C-C655-4441-A7FF-616EF634E6E1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89301A4-3CA9-4D0E-944E-1BE5921FA0B3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9" name="Espaço Reservado para Rodapé 4">
            <a:extLst>
              <a:ext uri="{FF2B5EF4-FFF2-40B4-BE49-F238E27FC236}">
                <a16:creationId xmlns:a16="http://schemas.microsoft.com/office/drawing/2014/main" id="{A9C29C55-D1EC-4DD4-BA5B-11E4AB15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 rtlCol="0"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20" name="Espaço Reservado para Data 3">
            <a:extLst>
              <a:ext uri="{FF2B5EF4-FFF2-40B4-BE49-F238E27FC236}">
                <a16:creationId xmlns:a16="http://schemas.microsoft.com/office/drawing/2014/main" id="{C31C8C6B-3212-41F0-A8A1-4A6A700A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pt-BR"/>
              <a:t>1/2/20XX</a:t>
            </a:r>
            <a:endParaRPr lang="pt-BR" dirty="0"/>
          </a:p>
        </p:txBody>
      </p:sp>
      <p:sp>
        <p:nvSpPr>
          <p:cNvPr id="21" name="Espaço Reservado para o Número do Slide 5">
            <a:extLst>
              <a:ext uri="{FF2B5EF4-FFF2-40B4-BE49-F238E27FC236}">
                <a16:creationId xmlns:a16="http://schemas.microsoft.com/office/drawing/2014/main" id="{67357410-255F-470C-AD92-44B15997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43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tângulo 5">
            <a:extLst>
              <a:ext uri="{FF2B5EF4-FFF2-40B4-BE49-F238E27FC236}">
                <a16:creationId xmlns:a16="http://schemas.microsoft.com/office/drawing/2014/main" id="{2DF88512-9E62-4695-B350-39488566A1F7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8CD596D-95F4-4C5C-A0E7-86D747FE70B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7553E9F-DCBF-4BEE-A261-5AA97361A0E0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>
                <a:solidFill>
                  <a:schemeClr val="bg1"/>
                </a:solidFill>
              </a:rPr>
              <a:t>Clique para adicionar um título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278DD10-67BC-4E87-A788-A45C6093F5F8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16769F5-486B-4B48-A543-2C70359DF66E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2" name="Espaço Reservado para Rodapé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 rtlCol="0"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13" name="Espaço Reservado para Data 3">
            <a:extLst>
              <a:ext uri="{FF2B5EF4-FFF2-40B4-BE49-F238E27FC236}">
                <a16:creationId xmlns:a16="http://schemas.microsoft.com/office/drawing/2014/main" id="{49ADD171-0134-4347-A2D8-0B9D7634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pt-BR"/>
              <a:t>1/2/20XX</a:t>
            </a:r>
            <a:endParaRPr lang="pt-BR" dirty="0"/>
          </a:p>
        </p:txBody>
      </p:sp>
      <p:sp>
        <p:nvSpPr>
          <p:cNvPr id="14" name="Espaço Reservado para o Número do Slide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456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A8A107B-E23F-4793-95B4-335240DB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51118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B7568F3C-8CA8-489A-9870-E2C458355CC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46151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4615126 w 12192000"/>
              <a:gd name="connsiteY3" fmla="*/ 6858000 h 6858000"/>
              <a:gd name="connsiteX4" fmla="*/ 0 w 12192000"/>
              <a:gd name="connsiteY4" fmla="*/ 0 h 6858000"/>
              <a:gd name="connsiteX5" fmla="*/ 4551118 w 12192000"/>
              <a:gd name="connsiteY5" fmla="*/ 0 h 6858000"/>
              <a:gd name="connsiteX6" fmla="*/ 4551118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4615126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4615126" y="6858000"/>
                </a:lnTo>
                <a:close/>
                <a:moveTo>
                  <a:pt x="0" y="0"/>
                </a:moveTo>
                <a:lnTo>
                  <a:pt x="4551118" y="0"/>
                </a:lnTo>
                <a:lnTo>
                  <a:pt x="455111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 anchor="t">
            <a:noAutofit/>
          </a:bodyPr>
          <a:lstStyle>
            <a:lvl1pPr algn="ctr">
              <a:defRPr/>
            </a:lvl1pPr>
          </a:lstStyle>
          <a:p>
            <a:pPr rtl="0"/>
            <a:r>
              <a:rPr lang="pt-BR"/>
              <a:t>Clique para adicionar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2C14E8-F37D-4BEA-9D62-5E707EDF0D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25" y="1095508"/>
            <a:ext cx="4606535" cy="3936931"/>
          </a:xfrm>
          <a:solidFill>
            <a:schemeClr val="tx2"/>
          </a:solidFill>
        </p:spPr>
        <p:txBody>
          <a:bodyPr rIns="365760" rtlCol="0" anchor="b"/>
          <a:lstStyle>
            <a:lvl1pPr marL="365760">
              <a:lnSpc>
                <a:spcPct val="100000"/>
              </a:lnSpc>
              <a:spcBef>
                <a:spcPts val="1000"/>
              </a:spcBef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784D33-9C88-49E6-8F90-05148C5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1726" y="5032439"/>
            <a:ext cx="4606535" cy="1079962"/>
          </a:xfrm>
          <a:solidFill>
            <a:schemeClr val="tx2"/>
          </a:solidFill>
        </p:spPr>
        <p:txBody>
          <a:bodyPr rtlCol="0" anchor="ctr"/>
          <a:lstStyle>
            <a:lvl1pPr marL="365760">
              <a:spcBef>
                <a:spcPts val="1000"/>
              </a:spcBef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4" name="Espaço Reservado para Rodapé 4">
            <a:extLst>
              <a:ext uri="{FF2B5EF4-FFF2-40B4-BE49-F238E27FC236}">
                <a16:creationId xmlns:a16="http://schemas.microsoft.com/office/drawing/2014/main" id="{5CD820E0-0083-439B-A9DE-C3DEA1DE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26" name="Espaço Reservado para Data 3">
            <a:extLst>
              <a:ext uri="{FF2B5EF4-FFF2-40B4-BE49-F238E27FC236}">
                <a16:creationId xmlns:a16="http://schemas.microsoft.com/office/drawing/2014/main" id="{D8A8D931-E01B-43C0-806F-2413BF59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BR"/>
              <a:t>1/2/20XX</a:t>
            </a:r>
            <a:endParaRPr lang="pt-BR" dirty="0"/>
          </a:p>
        </p:txBody>
      </p:sp>
      <p:sp>
        <p:nvSpPr>
          <p:cNvPr id="27" name="Espaço Reservado para o Número do Slide 6">
            <a:extLst>
              <a:ext uri="{FF2B5EF4-FFF2-40B4-BE49-F238E27FC236}">
                <a16:creationId xmlns:a16="http://schemas.microsoft.com/office/drawing/2014/main" id="{0F3F4E6D-F4D2-430F-A2C3-3C037D77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FAEF9944-A4F6-4C59-AEBD-678D6480B8EA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7931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tângulo 18">
            <a:extLst>
              <a:ext uri="{FF2B5EF4-FFF2-40B4-BE49-F238E27FC236}">
                <a16:creationId xmlns:a16="http://schemas.microsoft.com/office/drawing/2014/main" id="{29F91A3C-7ABB-4E5E-B04F-29DB072AE13C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EB9AABE-3FBC-4E64-8672-D073D4A3F41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38FF13AE-FEBF-40A1-A799-6EB275CBBCB5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EACBDB11-07EC-4982-BBFA-8EECF50C7B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>
                <a:solidFill>
                  <a:schemeClr val="bg1"/>
                </a:solidFill>
              </a:rPr>
              <a:t>Clique para adicionar um título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67B21770-EBB9-4C73-BE13-26901F3CC9F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4172AFA4-5141-4F0F-B9F6-0BE3ADBED218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3" name="Espaço Reservado para Rodapé 4">
            <a:extLst>
              <a:ext uri="{FF2B5EF4-FFF2-40B4-BE49-F238E27FC236}">
                <a16:creationId xmlns:a16="http://schemas.microsoft.com/office/drawing/2014/main" id="{41DE758B-03CF-48F8-BCBE-AD97B704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 rtlCol="0"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34" name="Espaço Reservado para Data 3">
            <a:extLst>
              <a:ext uri="{FF2B5EF4-FFF2-40B4-BE49-F238E27FC236}">
                <a16:creationId xmlns:a16="http://schemas.microsoft.com/office/drawing/2014/main" id="{1640606E-041A-4385-96D7-3C6E775E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pt-BR"/>
              <a:t>1/2/20XX</a:t>
            </a:r>
            <a:endParaRPr lang="pt-BR" dirty="0"/>
          </a:p>
        </p:txBody>
      </p:sp>
      <p:sp>
        <p:nvSpPr>
          <p:cNvPr id="35" name="Espaço Reservado para o Número do Slide 5">
            <a:extLst>
              <a:ext uri="{FF2B5EF4-FFF2-40B4-BE49-F238E27FC236}">
                <a16:creationId xmlns:a16="http://schemas.microsoft.com/office/drawing/2014/main" id="{35844B60-1EF6-4A90-9030-B5043BCD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2599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tângulo 1">
            <a:extLst>
              <a:ext uri="{FF2B5EF4-FFF2-40B4-BE49-F238E27FC236}">
                <a16:creationId xmlns:a16="http://schemas.microsoft.com/office/drawing/2014/main" id="{30FB3D5A-25E2-453F-A78E-0A20BDCE80A2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8796342-0E80-4F8E-9563-9F5EDFC0DDF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39B2F5D-C3BA-453E-8F4D-97074F48C7AE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>
                <a:solidFill>
                  <a:schemeClr val="bg1"/>
                </a:solidFill>
              </a:rPr>
              <a:t>Clique para adicionar um título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874FDF0-F4BE-433D-86EE-9E1832D4388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5DFCD07-1301-45ED-B326-449ECFADE70D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 rtlCol="0"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Data 3">
            <a:extLst>
              <a:ext uri="{FF2B5EF4-FFF2-40B4-BE49-F238E27FC236}">
                <a16:creationId xmlns:a16="http://schemas.microsoft.com/office/drawing/2014/main" id="{57804587-2E59-4D83-B86E-83ADAE4F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pt-BR"/>
              <a:t>1/2/20XX</a:t>
            </a:r>
            <a:endParaRPr lang="pt-BR" dirty="0"/>
          </a:p>
        </p:txBody>
      </p:sp>
      <p:sp>
        <p:nvSpPr>
          <p:cNvPr id="10" name="Espaço Reservado para o Número do Slide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689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76671" y="6309360"/>
            <a:ext cx="454961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/>
              <a:t>1/2/20XX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42918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fld id="{FAEF9944-A4F6-4C59-AEBD-678D6480B8EA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129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hf hdr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8775" y="1057275"/>
            <a:ext cx="5122545" cy="2173288"/>
          </a:xfrm>
        </p:spPr>
        <p:txBody>
          <a:bodyPr vert="horz" lIns="109728" tIns="109728" rIns="109728" bIns="91440" rtlCol="0" anchor="ctr">
            <a:noAutofit/>
          </a:bodyPr>
          <a:lstStyle/>
          <a:p>
            <a:pPr rtl="0"/>
            <a:r>
              <a:rPr lang="pt-BR" sz="4000" dirty="0"/>
              <a:t>Modelo Imobiliário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4B0552E2-3F84-4A73-A16B-C54043C66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6643" y="3751119"/>
            <a:ext cx="4985065" cy="1606163"/>
          </a:xfrm>
        </p:spPr>
        <p:txBody>
          <a:bodyPr vert="horz" lIns="109728" tIns="109728" rIns="109728" bIns="91440" rtlCol="0" anchor="t">
            <a:normAutofit fontScale="40000" lnSpcReduction="20000"/>
          </a:bodyPr>
          <a:lstStyle/>
          <a:p>
            <a:pPr rtl="0"/>
            <a:r>
              <a:rPr lang="pt-BR" dirty="0"/>
              <a:t>Bergson José Araújo</a:t>
            </a:r>
          </a:p>
          <a:p>
            <a:pPr rtl="0"/>
            <a:r>
              <a:rPr lang="pt-BR" dirty="0"/>
              <a:t>Diego Honda</a:t>
            </a:r>
          </a:p>
          <a:p>
            <a:pPr rtl="0"/>
            <a:r>
              <a:rPr lang="pt-BR" dirty="0"/>
              <a:t>Letícia </a:t>
            </a:r>
            <a:r>
              <a:rPr lang="pt-BR" dirty="0" err="1"/>
              <a:t>Rossaneis</a:t>
            </a:r>
            <a:endParaRPr lang="pt-BR" dirty="0"/>
          </a:p>
          <a:p>
            <a:pPr rtl="0"/>
            <a:r>
              <a:rPr lang="pt-BR" dirty="0"/>
              <a:t>Lídia Maria Beirão de Souza</a:t>
            </a:r>
          </a:p>
          <a:p>
            <a:pPr rtl="0"/>
            <a:r>
              <a:rPr lang="pt-BR" dirty="0"/>
              <a:t>Rodrigo </a:t>
            </a:r>
            <a:r>
              <a:rPr lang="pt-BR" dirty="0" err="1"/>
              <a:t>Naoto</a:t>
            </a:r>
            <a:endParaRPr lang="pt-BR" dirty="0"/>
          </a:p>
        </p:txBody>
      </p:sp>
      <p:pic>
        <p:nvPicPr>
          <p:cNvPr id="41" name="Espaço Reservado para Imagem 40" descr="Uma sala grande com paredes de vidro&#10;">
            <a:extLst>
              <a:ext uri="{FF2B5EF4-FFF2-40B4-BE49-F238E27FC236}">
                <a16:creationId xmlns:a16="http://schemas.microsoft.com/office/drawing/2014/main" id="{9FB4A3D7-302B-4FAB-B9BD-5F75A796AC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9936" y="-2"/>
            <a:ext cx="5332064" cy="6858002"/>
          </a:xfrm>
        </p:spPr>
      </p:pic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029686-87BE-4E75-8373-8D06DD441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rtl="0"/>
            <a:r>
              <a:rPr lang="pt-BR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1/2/20XX</a:t>
            </a:r>
            <a:endParaRPr lang="pt-BR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8933138F-06C1-46B9-8F23-C4B5783F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AEF9944-A4F6-4C59-AEBD-678D6480B8EA}" type="slidenum">
              <a:rPr lang="pt-BR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1</a:t>
            </a:fld>
            <a:endParaRPr lang="pt-BR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1549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FE67981-079D-4463-B997-67E6CA03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Modelo 2 - Regressão Linear Múltipla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F3BF995-3A96-4426-B458-AE23D831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10</a:t>
            </a:fld>
            <a:endParaRPr lang="pt-BR" dirty="0"/>
          </a:p>
        </p:txBody>
      </p:sp>
      <p:sp>
        <p:nvSpPr>
          <p:cNvPr id="8" name="Espaço Reservado para Conteúdo 8">
            <a:extLst>
              <a:ext uri="{FF2B5EF4-FFF2-40B4-BE49-F238E27FC236}">
                <a16:creationId xmlns:a16="http://schemas.microsoft.com/office/drawing/2014/main" id="{81CBF0E5-AEBB-811E-5480-7BA5CBE1C5B5}"/>
              </a:ext>
            </a:extLst>
          </p:cNvPr>
          <p:cNvSpPr txBox="1">
            <a:spLocks/>
          </p:cNvSpPr>
          <p:nvPr/>
        </p:nvSpPr>
        <p:spPr>
          <a:xfrm>
            <a:off x="1183133" y="2993366"/>
            <a:ext cx="10712456" cy="3776550"/>
          </a:xfrm>
          <a:prstGeom prst="rect">
            <a:avLst/>
          </a:prstGeom>
        </p:spPr>
        <p:txBody>
          <a:bodyPr numCol="2" rtlCol="0"/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pt-BR" sz="800" dirty="0" err="1">
                <a:solidFill>
                  <a:srgbClr val="97A7B8"/>
                </a:solidFill>
              </a:rPr>
              <a:t>lat</a:t>
            </a:r>
            <a:r>
              <a:rPr lang="pt-BR" sz="800" b="0" dirty="0">
                <a:solidFill>
                  <a:srgbClr val="97A7B8"/>
                </a:solidFill>
              </a:rPr>
              <a:t>             0.041753</a:t>
            </a:r>
          </a:p>
          <a:p>
            <a:pPr algn="just">
              <a:lnSpc>
                <a:spcPct val="100000"/>
              </a:lnSpc>
            </a:pPr>
            <a:r>
              <a:rPr lang="pt-BR" sz="800" dirty="0" err="1">
                <a:solidFill>
                  <a:srgbClr val="97A7B8"/>
                </a:solidFill>
              </a:rPr>
              <a:t>lon</a:t>
            </a:r>
            <a:r>
              <a:rPr lang="pt-BR" sz="800" b="0" dirty="0">
                <a:solidFill>
                  <a:srgbClr val="97A7B8"/>
                </a:solidFill>
              </a:rPr>
              <a:t>           -0.000362</a:t>
            </a:r>
          </a:p>
          <a:p>
            <a:pPr algn="just">
              <a:lnSpc>
                <a:spcPct val="100000"/>
              </a:lnSpc>
            </a:pPr>
            <a:r>
              <a:rPr lang="pt-BR" sz="800" dirty="0" err="1">
                <a:solidFill>
                  <a:srgbClr val="97A7B8"/>
                </a:solidFill>
              </a:rPr>
              <a:t>price_usd</a:t>
            </a:r>
            <a:r>
              <a:rPr lang="pt-BR" sz="800" dirty="0">
                <a:solidFill>
                  <a:srgbClr val="97A7B8"/>
                </a:solidFill>
              </a:rPr>
              <a:t>    </a:t>
            </a:r>
            <a:r>
              <a:rPr lang="pt-BR" sz="800" b="0" dirty="0">
                <a:solidFill>
                  <a:srgbClr val="97A7B8"/>
                </a:solidFill>
              </a:rPr>
              <a:t>0.55012</a:t>
            </a:r>
          </a:p>
          <a:p>
            <a:pPr algn="just">
              <a:lnSpc>
                <a:spcPct val="100000"/>
              </a:lnSpc>
            </a:pPr>
            <a:r>
              <a:rPr lang="pt-BR" sz="800" dirty="0"/>
              <a:t>MSE</a:t>
            </a:r>
            <a:r>
              <a:rPr lang="pt-BR" sz="800" b="0" dirty="0"/>
              <a:t>: 840559.9485370703</a:t>
            </a:r>
          </a:p>
          <a:p>
            <a:pPr algn="just">
              <a:lnSpc>
                <a:spcPct val="100000"/>
              </a:lnSpc>
            </a:pPr>
            <a:r>
              <a:rPr lang="pt-BR" sz="800" dirty="0"/>
              <a:t>RMSE</a:t>
            </a:r>
            <a:r>
              <a:rPr lang="pt-BR" sz="800" b="0" dirty="0"/>
              <a:t>: 916.8205650709796</a:t>
            </a:r>
          </a:p>
          <a:p>
            <a:pPr algn="just">
              <a:lnSpc>
                <a:spcPct val="100000"/>
              </a:lnSpc>
            </a:pPr>
            <a:r>
              <a:rPr lang="pt-BR" sz="800" dirty="0"/>
              <a:t>MAE</a:t>
            </a:r>
            <a:r>
              <a:rPr lang="pt-BR" sz="800" b="0" dirty="0"/>
              <a:t>: 704.5320888159223</a:t>
            </a:r>
          </a:p>
          <a:p>
            <a:pPr algn="just">
              <a:lnSpc>
                <a:spcPct val="100000"/>
              </a:lnSpc>
            </a:pPr>
            <a:r>
              <a:rPr lang="pt-BR" sz="800" dirty="0"/>
              <a:t>R2</a:t>
            </a:r>
            <a:r>
              <a:rPr lang="pt-BR" sz="800" b="0" dirty="0"/>
              <a:t>: 0.1957792893493866</a:t>
            </a:r>
          </a:p>
          <a:p>
            <a:pPr algn="just">
              <a:lnSpc>
                <a:spcPct val="100000"/>
              </a:lnSpc>
            </a:pPr>
            <a:r>
              <a:rPr lang="pt-BR" sz="800" b="0" u="sng" dirty="0"/>
              <a:t>---------------------------------------------------------------------------</a:t>
            </a:r>
            <a:endParaRPr lang="pt-BR" sz="800" b="0" dirty="0"/>
          </a:p>
          <a:p>
            <a:pPr algn="just">
              <a:lnSpc>
                <a:spcPct val="100000"/>
              </a:lnSpc>
            </a:pPr>
            <a:r>
              <a:rPr lang="pt-BR" sz="800" dirty="0" err="1">
                <a:solidFill>
                  <a:srgbClr val="97A7B8"/>
                </a:solidFill>
              </a:rPr>
              <a:t>lat</a:t>
            </a:r>
            <a:r>
              <a:rPr lang="pt-BR" sz="800" b="0" dirty="0">
                <a:solidFill>
                  <a:srgbClr val="97A7B8"/>
                </a:solidFill>
              </a:rPr>
              <a:t>    0.165391</a:t>
            </a:r>
          </a:p>
          <a:p>
            <a:pPr algn="just">
              <a:lnSpc>
                <a:spcPct val="100000"/>
              </a:lnSpc>
            </a:pPr>
            <a:r>
              <a:rPr lang="pt-BR" sz="800" dirty="0" err="1">
                <a:solidFill>
                  <a:srgbClr val="97A7B8"/>
                </a:solidFill>
              </a:rPr>
              <a:t>lon</a:t>
            </a:r>
            <a:r>
              <a:rPr lang="pt-BR" sz="800" b="0" dirty="0">
                <a:solidFill>
                  <a:srgbClr val="97A7B8"/>
                </a:solidFill>
              </a:rPr>
              <a:t>    0.066719</a:t>
            </a:r>
          </a:p>
          <a:p>
            <a:pPr algn="just">
              <a:lnSpc>
                <a:spcPct val="100000"/>
              </a:lnSpc>
            </a:pPr>
            <a:r>
              <a:rPr lang="pt-BR" sz="800" dirty="0"/>
              <a:t>MSE</a:t>
            </a:r>
            <a:r>
              <a:rPr lang="pt-BR" sz="800" b="0" dirty="0"/>
              <a:t>: 1107402.7073803702</a:t>
            </a:r>
          </a:p>
          <a:p>
            <a:pPr algn="just">
              <a:lnSpc>
                <a:spcPct val="100000"/>
              </a:lnSpc>
            </a:pPr>
            <a:r>
              <a:rPr lang="pt-BR" sz="800" dirty="0"/>
              <a:t>RMSE</a:t>
            </a:r>
            <a:r>
              <a:rPr lang="pt-BR" sz="800" b="0" dirty="0"/>
              <a:t>: 1052.332032858627</a:t>
            </a:r>
          </a:p>
          <a:p>
            <a:pPr algn="just">
              <a:lnSpc>
                <a:spcPct val="100000"/>
              </a:lnSpc>
            </a:pPr>
            <a:r>
              <a:rPr lang="pt-BR" sz="800" dirty="0"/>
              <a:t>MAE</a:t>
            </a:r>
            <a:r>
              <a:rPr lang="pt-BR" sz="800" b="0" dirty="0"/>
              <a:t>: 795.543405399754</a:t>
            </a:r>
          </a:p>
          <a:p>
            <a:pPr algn="just">
              <a:lnSpc>
                <a:spcPct val="100000"/>
              </a:lnSpc>
            </a:pPr>
            <a:r>
              <a:rPr lang="pt-BR" sz="800" dirty="0"/>
              <a:t>R2</a:t>
            </a:r>
            <a:r>
              <a:rPr lang="pt-BR" sz="800" b="0" dirty="0"/>
              <a:t>: -0.05952727566411942</a:t>
            </a:r>
          </a:p>
          <a:p>
            <a:pPr algn="just">
              <a:lnSpc>
                <a:spcPct val="100000"/>
              </a:lnSpc>
            </a:pPr>
            <a:endParaRPr lang="pt-BR" sz="800" b="0" dirty="0"/>
          </a:p>
          <a:p>
            <a:pPr algn="just">
              <a:lnSpc>
                <a:spcPct val="100000"/>
              </a:lnSpc>
            </a:pPr>
            <a:endParaRPr lang="pt-BR" sz="800" b="0" dirty="0"/>
          </a:p>
          <a:p>
            <a:pPr algn="just">
              <a:lnSpc>
                <a:spcPct val="100000"/>
              </a:lnSpc>
            </a:pPr>
            <a:endParaRPr lang="pt-BR" sz="800" b="0" dirty="0"/>
          </a:p>
          <a:p>
            <a:pPr algn="just">
              <a:lnSpc>
                <a:spcPct val="100000"/>
              </a:lnSpc>
            </a:pPr>
            <a:r>
              <a:rPr lang="pt-BR" sz="800" dirty="0" err="1">
                <a:solidFill>
                  <a:srgbClr val="97A7B8"/>
                </a:solidFill>
              </a:rPr>
              <a:t>lat</a:t>
            </a:r>
            <a:r>
              <a:rPr lang="pt-BR" sz="800" b="0" dirty="0">
                <a:solidFill>
                  <a:srgbClr val="97A7B8"/>
                </a:solidFill>
              </a:rPr>
              <a:t>                                  0.157016</a:t>
            </a:r>
          </a:p>
          <a:p>
            <a:pPr algn="just">
              <a:lnSpc>
                <a:spcPct val="100000"/>
              </a:lnSpc>
            </a:pPr>
            <a:r>
              <a:rPr lang="pt-BR" sz="800" dirty="0" err="1">
                <a:solidFill>
                  <a:srgbClr val="97A7B8"/>
                </a:solidFill>
              </a:rPr>
              <a:t>lon</a:t>
            </a:r>
            <a:r>
              <a:rPr lang="pt-BR" sz="800" b="0" dirty="0">
                <a:solidFill>
                  <a:srgbClr val="97A7B8"/>
                </a:solidFill>
              </a:rPr>
              <a:t>                                 0.054213</a:t>
            </a:r>
          </a:p>
          <a:p>
            <a:pPr algn="just">
              <a:lnSpc>
                <a:spcPct val="100000"/>
              </a:lnSpc>
            </a:pPr>
            <a:r>
              <a:rPr lang="pt-BR" sz="800" dirty="0">
                <a:solidFill>
                  <a:srgbClr val="97A7B8"/>
                </a:solidFill>
              </a:rPr>
              <a:t>surface_total_in_m2_Final  </a:t>
            </a:r>
            <a:r>
              <a:rPr lang="pt-BR" sz="800" b="0" dirty="0">
                <a:solidFill>
                  <a:srgbClr val="97A7B8"/>
                </a:solidFill>
              </a:rPr>
              <a:t>0.001688</a:t>
            </a:r>
          </a:p>
          <a:p>
            <a:pPr algn="just">
              <a:lnSpc>
                <a:spcPct val="100000"/>
              </a:lnSpc>
            </a:pPr>
            <a:r>
              <a:rPr lang="pt-BR" sz="800" dirty="0"/>
              <a:t>MSE</a:t>
            </a:r>
            <a:r>
              <a:rPr lang="pt-BR" sz="800" b="0" dirty="0"/>
              <a:t>: 1103204.4859065097</a:t>
            </a:r>
          </a:p>
          <a:p>
            <a:pPr algn="just">
              <a:lnSpc>
                <a:spcPct val="100000"/>
              </a:lnSpc>
            </a:pPr>
            <a:r>
              <a:rPr lang="pt-BR" sz="800" dirty="0"/>
              <a:t>RMSE</a:t>
            </a:r>
            <a:r>
              <a:rPr lang="pt-BR" sz="800" b="0" dirty="0"/>
              <a:t>: 1050.335415906038</a:t>
            </a:r>
          </a:p>
          <a:p>
            <a:pPr algn="just">
              <a:lnSpc>
                <a:spcPct val="100000"/>
              </a:lnSpc>
            </a:pPr>
            <a:r>
              <a:rPr lang="pt-BR" sz="800" dirty="0"/>
              <a:t>MAE</a:t>
            </a:r>
            <a:r>
              <a:rPr lang="pt-BR" sz="800" b="0" dirty="0"/>
              <a:t>: 793.6079027307653</a:t>
            </a:r>
          </a:p>
          <a:p>
            <a:pPr algn="just">
              <a:lnSpc>
                <a:spcPct val="100000"/>
              </a:lnSpc>
            </a:pPr>
            <a:r>
              <a:rPr lang="pt-BR" sz="800" dirty="0"/>
              <a:t>R2</a:t>
            </a:r>
            <a:r>
              <a:rPr lang="pt-BR" sz="800" b="0" dirty="0"/>
              <a:t>: -0.05551055245115544</a:t>
            </a:r>
          </a:p>
          <a:p>
            <a:pPr algn="just">
              <a:lnSpc>
                <a:spcPct val="100000"/>
              </a:lnSpc>
            </a:pPr>
            <a:r>
              <a:rPr lang="pt-BR" sz="800" b="0" u="sng" dirty="0">
                <a:solidFill>
                  <a:srgbClr val="595460"/>
                </a:solidFill>
              </a:rPr>
              <a:t>---------------------------------------------------------------------------</a:t>
            </a:r>
          </a:p>
          <a:p>
            <a:pPr algn="just">
              <a:lnSpc>
                <a:spcPct val="100000"/>
              </a:lnSpc>
            </a:pPr>
            <a:r>
              <a:rPr lang="pt-BR" sz="800" dirty="0" err="1">
                <a:solidFill>
                  <a:srgbClr val="97A7B8"/>
                </a:solidFill>
              </a:rPr>
              <a:t>lat</a:t>
            </a:r>
            <a:r>
              <a:rPr lang="pt-BR" sz="800" b="0" dirty="0">
                <a:solidFill>
                  <a:srgbClr val="97A7B8"/>
                </a:solidFill>
              </a:rPr>
              <a:t>                                    0.027833</a:t>
            </a:r>
          </a:p>
          <a:p>
            <a:pPr algn="just">
              <a:lnSpc>
                <a:spcPct val="100000"/>
              </a:lnSpc>
            </a:pPr>
            <a:r>
              <a:rPr lang="pt-BR" sz="800" dirty="0" err="1">
                <a:solidFill>
                  <a:srgbClr val="97A7B8"/>
                </a:solidFill>
              </a:rPr>
              <a:t>lon</a:t>
            </a:r>
            <a:r>
              <a:rPr lang="pt-BR" sz="800" b="0" dirty="0">
                <a:solidFill>
                  <a:srgbClr val="97A7B8"/>
                </a:solidFill>
              </a:rPr>
              <a:t>                                   0.043473</a:t>
            </a:r>
          </a:p>
          <a:p>
            <a:pPr algn="just">
              <a:lnSpc>
                <a:spcPct val="100000"/>
              </a:lnSpc>
            </a:pPr>
            <a:r>
              <a:rPr lang="pt-BR" sz="800" dirty="0">
                <a:solidFill>
                  <a:srgbClr val="97A7B8"/>
                </a:solidFill>
              </a:rPr>
              <a:t>surface_total_in_m2_Final    </a:t>
            </a:r>
            <a:r>
              <a:rPr lang="pt-BR" sz="800" b="0" dirty="0">
                <a:solidFill>
                  <a:srgbClr val="97A7B8"/>
                </a:solidFill>
              </a:rPr>
              <a:t>4.725013</a:t>
            </a:r>
          </a:p>
          <a:p>
            <a:pPr algn="just">
              <a:lnSpc>
                <a:spcPct val="100000"/>
              </a:lnSpc>
            </a:pPr>
            <a:r>
              <a:rPr lang="pt-BR" sz="800" dirty="0" err="1">
                <a:solidFill>
                  <a:srgbClr val="97A7B8"/>
                </a:solidFill>
              </a:rPr>
              <a:t>price_usd</a:t>
            </a:r>
            <a:r>
              <a:rPr lang="pt-BR" sz="800" dirty="0">
                <a:solidFill>
                  <a:srgbClr val="97A7B8"/>
                </a:solidFill>
              </a:rPr>
              <a:t>                           </a:t>
            </a:r>
            <a:r>
              <a:rPr lang="pt-BR" sz="800" b="0" dirty="0">
                <a:solidFill>
                  <a:srgbClr val="97A7B8"/>
                </a:solidFill>
              </a:rPr>
              <a:t>6.278011</a:t>
            </a:r>
          </a:p>
          <a:p>
            <a:pPr algn="just">
              <a:lnSpc>
                <a:spcPct val="100000"/>
              </a:lnSpc>
            </a:pPr>
            <a:r>
              <a:rPr lang="pt-BR" sz="800" dirty="0"/>
              <a:t>MSE</a:t>
            </a:r>
            <a:r>
              <a:rPr lang="pt-BR" sz="800" b="0" dirty="0"/>
              <a:t>: 567365.0222819957</a:t>
            </a:r>
          </a:p>
          <a:p>
            <a:pPr algn="just">
              <a:lnSpc>
                <a:spcPct val="100000"/>
              </a:lnSpc>
            </a:pPr>
            <a:r>
              <a:rPr lang="pt-BR" sz="800" dirty="0"/>
              <a:t>RMSE</a:t>
            </a:r>
            <a:r>
              <a:rPr lang="pt-BR" sz="800" b="0" dirty="0"/>
              <a:t>: 753.2363654803157</a:t>
            </a:r>
          </a:p>
          <a:p>
            <a:pPr algn="just">
              <a:lnSpc>
                <a:spcPct val="100000"/>
              </a:lnSpc>
            </a:pPr>
            <a:r>
              <a:rPr lang="pt-BR" sz="800" dirty="0"/>
              <a:t>MAE</a:t>
            </a:r>
            <a:r>
              <a:rPr lang="pt-BR" sz="800" b="0" dirty="0"/>
              <a:t>: 470.91370197155516</a:t>
            </a:r>
          </a:p>
          <a:p>
            <a:pPr algn="just">
              <a:lnSpc>
                <a:spcPct val="100000"/>
              </a:lnSpc>
            </a:pPr>
            <a:r>
              <a:rPr lang="pt-BR" sz="800" dirty="0"/>
              <a:t>R2</a:t>
            </a:r>
            <a:r>
              <a:rPr lang="pt-BR" sz="800" b="0" dirty="0"/>
              <a:t>: 0.4571634037381159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3F0BBE5-7FAB-0CAF-28C3-301CC59065E2}"/>
              </a:ext>
            </a:extLst>
          </p:cNvPr>
          <p:cNvSpPr txBox="1"/>
          <p:nvPr/>
        </p:nvSpPr>
        <p:spPr>
          <a:xfrm>
            <a:off x="1263889" y="2395390"/>
            <a:ext cx="10075178" cy="276999"/>
          </a:xfrm>
          <a:prstGeom prst="rect">
            <a:avLst/>
          </a:prstGeom>
        </p:spPr>
        <p:txBody>
          <a:bodyPr rtlCol="0"/>
          <a:lstStyle>
            <a:defPPr rtl="0">
              <a:defRPr lang="pt-BR"/>
            </a:defPPr>
            <a:lvl1pPr marL="285750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  <a:defRPr sz="1200" b="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-32004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-32004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-32004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920240" indent="-32004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>
                <a:solidFill>
                  <a:schemeClr val="accent1">
                    <a:lumMod val="75000"/>
                  </a:schemeClr>
                </a:solidFill>
              </a:defRPr>
            </a:lvl6pPr>
            <a:lvl7pPr marL="2240280" indent="-32004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>
                <a:solidFill>
                  <a:schemeClr val="accent1">
                    <a:lumMod val="75000"/>
                  </a:schemeClr>
                </a:solidFill>
              </a:defRPr>
            </a:lvl7pPr>
            <a:lvl8pPr marL="2560320" indent="-32004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>
                <a:solidFill>
                  <a:schemeClr val="accent1">
                    <a:lumMod val="75000"/>
                  </a:schemeClr>
                </a:solidFill>
              </a:defRPr>
            </a:lvl8pPr>
            <a:lvl9pPr marL="2880360" indent="-32004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>
                <a:solidFill>
                  <a:schemeClr val="accent1">
                    <a:lumMod val="75000"/>
                  </a:schemeClr>
                </a:solidFill>
              </a:defRPr>
            </a:lvl9pPr>
          </a:lstStyle>
          <a:p>
            <a:r>
              <a:rPr lang="pt-BR" dirty="0"/>
              <a:t>Analisando os modelos e levando em consideração o impacto das </a:t>
            </a:r>
            <a:r>
              <a:rPr lang="pt-BR" i="1" dirty="0" err="1"/>
              <a:t>features</a:t>
            </a:r>
            <a:r>
              <a:rPr lang="pt-BR" dirty="0"/>
              <a:t> sobre os modelos.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55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FE67981-079D-4463-B997-67E6CA03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Modelo 2 - Regressão Linear Múltipla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F3BF995-3A96-4426-B458-AE23D831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11</a:t>
            </a:fld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A63F24D2-300A-3FE5-79EB-B45F34D87443}"/>
              </a:ext>
            </a:extLst>
          </p:cNvPr>
          <p:cNvSpPr txBox="1">
            <a:spLocks/>
          </p:cNvSpPr>
          <p:nvPr/>
        </p:nvSpPr>
        <p:spPr>
          <a:xfrm>
            <a:off x="1183133" y="2504258"/>
            <a:ext cx="4912867" cy="3931048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b="0" i="1" dirty="0" err="1"/>
              <a:t>Permutation</a:t>
            </a:r>
            <a:r>
              <a:rPr lang="pt-BR" sz="1100" b="0" i="1" dirty="0"/>
              <a:t> </a:t>
            </a:r>
            <a:r>
              <a:rPr lang="pt-BR" sz="1100" b="0" i="1" dirty="0" err="1"/>
              <a:t>Importance</a:t>
            </a:r>
            <a:r>
              <a:rPr lang="pt-BR" sz="1100" b="0" i="1" dirty="0"/>
              <a:t>: impacto das </a:t>
            </a:r>
            <a:r>
              <a:rPr lang="pt-BR" sz="1100" b="0" i="1" dirty="0" err="1"/>
              <a:t>features</a:t>
            </a:r>
            <a:r>
              <a:rPr lang="pt-BR" sz="1100" b="0" i="1" dirty="0"/>
              <a:t> sobre o modelo;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b="0" dirty="0"/>
              <a:t>Normalizamos os dados antes de treinar utilizando </a:t>
            </a:r>
            <a:r>
              <a:rPr lang="pt-BR" sz="1100" b="0" i="1" dirty="0"/>
              <a:t>Standard </a:t>
            </a:r>
            <a:r>
              <a:rPr lang="pt-BR" sz="1100" b="0" i="1" dirty="0" err="1"/>
              <a:t>Scaler</a:t>
            </a:r>
            <a:r>
              <a:rPr lang="pt-BR" sz="1100" b="0" i="1" dirty="0"/>
              <a:t>.</a:t>
            </a:r>
            <a:endParaRPr lang="pt-BR" sz="1100" b="0" dirty="0"/>
          </a:p>
          <a:p>
            <a:r>
              <a:rPr lang="pt-BR" sz="1200" dirty="0"/>
              <a:t>Resultados:</a:t>
            </a:r>
          </a:p>
          <a:p>
            <a:r>
              <a:rPr lang="pt-BR" sz="1200" dirty="0"/>
              <a:t>MSE: </a:t>
            </a:r>
            <a:r>
              <a:rPr lang="pt-BR" sz="1200" b="0" dirty="0"/>
              <a:t>559656.3353</a:t>
            </a:r>
          </a:p>
          <a:p>
            <a:r>
              <a:rPr lang="pt-BR" sz="1200" dirty="0"/>
              <a:t>RMSE: </a:t>
            </a:r>
            <a:r>
              <a:rPr lang="pt-BR" sz="1200" b="0" dirty="0"/>
              <a:t>748.1018</a:t>
            </a:r>
          </a:p>
          <a:p>
            <a:r>
              <a:rPr lang="pt-BR" sz="1200" dirty="0"/>
              <a:t>MAE: </a:t>
            </a:r>
            <a:r>
              <a:rPr lang="pt-BR" sz="1200" b="0" dirty="0"/>
              <a:t>463.6986</a:t>
            </a:r>
          </a:p>
          <a:p>
            <a:r>
              <a:rPr lang="pt-BR" sz="1200" dirty="0"/>
              <a:t>R2: </a:t>
            </a:r>
            <a:r>
              <a:rPr lang="pt-BR" sz="1200" b="0" dirty="0"/>
              <a:t>0.4645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ECCAE20-0661-9B3E-49A2-EF4800930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518" y="2576472"/>
            <a:ext cx="6096778" cy="373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63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Espaço Reservado para Imagem 55" descr="Silhueta de um prédio">
            <a:extLst>
              <a:ext uri="{FF2B5EF4-FFF2-40B4-BE49-F238E27FC236}">
                <a16:creationId xmlns:a16="http://schemas.microsoft.com/office/drawing/2014/main" id="{8151A96E-A066-4899-8E11-03CDD28C550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41" name="Título 40">
            <a:extLst>
              <a:ext uri="{FF2B5EF4-FFF2-40B4-BE49-F238E27FC236}">
                <a16:creationId xmlns:a16="http://schemas.microsoft.com/office/drawing/2014/main" id="{1B3AD758-B43F-43DC-8A29-B21D2FA5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25" y="1095508"/>
            <a:ext cx="4606535" cy="3936931"/>
          </a:xfrm>
        </p:spPr>
        <p:txBody>
          <a:bodyPr rtlCol="0" anchor="ctr">
            <a:noAutofit/>
          </a:bodyPr>
          <a:lstStyle/>
          <a:p>
            <a:pPr rtl="0"/>
            <a:r>
              <a:rPr lang="pt-BR" dirty="0"/>
              <a:t>Modelo 3 - Regressão Linear Robusta</a:t>
            </a:r>
          </a:p>
        </p:txBody>
      </p:sp>
      <p:sp>
        <p:nvSpPr>
          <p:cNvPr id="24" name="Espaço Reservado para o Número do Slide 23">
            <a:extLst>
              <a:ext uri="{FF2B5EF4-FFF2-40B4-BE49-F238E27FC236}">
                <a16:creationId xmlns:a16="http://schemas.microsoft.com/office/drawing/2014/main" id="{8CCD3357-E9A1-4B6C-ACE7-EBAE9E70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2871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FE67981-079D-4463-B997-67E6CA03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Modelo 3 – Regressão Linear Robusta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F3BF995-3A96-4426-B458-AE23D831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13</a:t>
            </a:fld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A63F24D2-300A-3FE5-79EB-B45F34D87443}"/>
              </a:ext>
            </a:extLst>
          </p:cNvPr>
          <p:cNvSpPr txBox="1">
            <a:spLocks/>
          </p:cNvSpPr>
          <p:nvPr/>
        </p:nvSpPr>
        <p:spPr>
          <a:xfrm>
            <a:off x="1183133" y="2504258"/>
            <a:ext cx="4912867" cy="4262302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0" dirty="0"/>
              <a:t>A regressão linear robusta tem maior eficiência para dados com muita discrepância, visto que, a estimativa usando os métodos de Huber são menos distorcidas por causa dos outlier.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0" dirty="0"/>
              <a:t>Consideramos as variáveis “</a:t>
            </a:r>
            <a:r>
              <a:rPr lang="pt-BR" sz="1200" b="0" dirty="0" err="1"/>
              <a:t>lat</a:t>
            </a:r>
            <a:r>
              <a:rPr lang="pt-BR" sz="1200" b="0" dirty="0"/>
              <a:t>”, “</a:t>
            </a:r>
            <a:r>
              <a:rPr lang="pt-BR" sz="1200" b="0" dirty="0" err="1"/>
              <a:t>lon</a:t>
            </a:r>
            <a:r>
              <a:rPr lang="pt-BR" sz="1200" b="0" dirty="0"/>
              <a:t>”, “</a:t>
            </a:r>
            <a:r>
              <a:rPr lang="en-US" sz="1200" b="0" dirty="0" err="1"/>
              <a:t>Tamanho</a:t>
            </a:r>
            <a:r>
              <a:rPr lang="en-US" sz="1200" b="0" dirty="0"/>
              <a:t> </a:t>
            </a:r>
            <a:r>
              <a:rPr lang="en-US" sz="1200" b="0" dirty="0" err="1"/>
              <a:t>em</a:t>
            </a:r>
            <a:r>
              <a:rPr lang="en-US" sz="1200" b="0" dirty="0"/>
              <a:t> M²” e “</a:t>
            </a:r>
            <a:r>
              <a:rPr lang="en-US" sz="1200" b="0" dirty="0" err="1"/>
              <a:t>Preço</a:t>
            </a:r>
            <a:r>
              <a:rPr lang="en-US" sz="1200" b="0" dirty="0"/>
              <a:t> </a:t>
            </a:r>
            <a:r>
              <a:rPr lang="en-US" sz="1200" b="0" dirty="0" err="1"/>
              <a:t>em</a:t>
            </a:r>
            <a:r>
              <a:rPr lang="en-US" sz="1200" b="0" dirty="0"/>
              <a:t> </a:t>
            </a:r>
            <a:r>
              <a:rPr lang="en-US" sz="1200" b="0" dirty="0" err="1"/>
              <a:t>dólar</a:t>
            </a:r>
            <a:r>
              <a:rPr lang="en-US" sz="1200" b="0" dirty="0"/>
              <a:t>”</a:t>
            </a:r>
            <a:r>
              <a:rPr lang="pt-BR" sz="1200" b="0" dirty="0"/>
              <a:t> (como eixo x) e “Preço do M²” (como eixo y).</a:t>
            </a:r>
          </a:p>
          <a:p>
            <a:r>
              <a:rPr lang="pt-BR" sz="1200" dirty="0"/>
              <a:t>Variáveis: </a:t>
            </a:r>
          </a:p>
          <a:p>
            <a:r>
              <a:rPr lang="pt-BR" sz="1200" dirty="0"/>
              <a:t>MSE: </a:t>
            </a:r>
            <a:r>
              <a:rPr lang="pt-BR" sz="1200" b="0" dirty="0"/>
              <a:t>2328592.6696</a:t>
            </a:r>
          </a:p>
          <a:p>
            <a:r>
              <a:rPr lang="pt-BR" sz="1200" dirty="0"/>
              <a:t>RMSE: </a:t>
            </a:r>
            <a:r>
              <a:rPr lang="pt-BR" sz="1200" b="0" dirty="0"/>
              <a:t>1525.9726</a:t>
            </a:r>
          </a:p>
          <a:p>
            <a:r>
              <a:rPr lang="pt-BR" sz="1200" dirty="0"/>
              <a:t>MAE: </a:t>
            </a:r>
            <a:r>
              <a:rPr lang="pt-BR" sz="1200" b="0" dirty="0"/>
              <a:t>480.1617</a:t>
            </a:r>
          </a:p>
          <a:p>
            <a:r>
              <a:rPr lang="pt-BR" sz="1200" dirty="0"/>
              <a:t>R²: </a:t>
            </a:r>
            <a:r>
              <a:rPr lang="pt-BR" sz="1200" b="0" dirty="0"/>
              <a:t>0.3264</a:t>
            </a:r>
          </a:p>
          <a:p>
            <a:endParaRPr lang="pt-BR" sz="1200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AFAECAF-C0E7-7AEF-87DB-91B4FA07C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066" y="2569267"/>
            <a:ext cx="5556090" cy="280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Espaço Reservado para Imagem 55" descr="Silhueta de um prédio">
            <a:extLst>
              <a:ext uri="{FF2B5EF4-FFF2-40B4-BE49-F238E27FC236}">
                <a16:creationId xmlns:a16="http://schemas.microsoft.com/office/drawing/2014/main" id="{8151A96E-A066-4899-8E11-03CDD28C550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41" name="Título 40">
            <a:extLst>
              <a:ext uri="{FF2B5EF4-FFF2-40B4-BE49-F238E27FC236}">
                <a16:creationId xmlns:a16="http://schemas.microsoft.com/office/drawing/2014/main" id="{1B3AD758-B43F-43DC-8A29-B21D2FA5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25" y="1095508"/>
            <a:ext cx="4606535" cy="3936931"/>
          </a:xfrm>
        </p:spPr>
        <p:txBody>
          <a:bodyPr rtlCol="0" anchor="ctr">
            <a:noAutofit/>
          </a:bodyPr>
          <a:lstStyle/>
          <a:p>
            <a:pPr rtl="0"/>
            <a:r>
              <a:rPr lang="pt-BR" dirty="0"/>
              <a:t>Modelo 4 -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tree</a:t>
            </a:r>
            <a:r>
              <a:rPr lang="pt-BR" dirty="0"/>
              <a:t> </a:t>
            </a:r>
            <a:r>
              <a:rPr lang="pt-BR" dirty="0" err="1"/>
              <a:t>regression</a:t>
            </a:r>
            <a:r>
              <a:rPr lang="pt-BR" dirty="0"/>
              <a:t> (Bônus)</a:t>
            </a:r>
          </a:p>
        </p:txBody>
      </p:sp>
      <p:sp>
        <p:nvSpPr>
          <p:cNvPr id="24" name="Espaço Reservado para o Número do Slide 23">
            <a:extLst>
              <a:ext uri="{FF2B5EF4-FFF2-40B4-BE49-F238E27FC236}">
                <a16:creationId xmlns:a16="http://schemas.microsoft.com/office/drawing/2014/main" id="{8CCD3357-E9A1-4B6C-ACE7-EBAE9E70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8096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FE67981-079D-4463-B997-67E6CA03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rtlCol="0">
            <a:noAutofit/>
          </a:bodyPr>
          <a:lstStyle/>
          <a:p>
            <a:pPr rtl="0"/>
            <a:r>
              <a:rPr lang="pt-BR" sz="2800" dirty="0"/>
              <a:t>Modelo 4 - </a:t>
            </a:r>
            <a:r>
              <a:rPr lang="pt-BR" sz="2800" i="1" dirty="0" err="1"/>
              <a:t>Decision</a:t>
            </a:r>
            <a:r>
              <a:rPr lang="pt-BR" sz="2800" i="1" dirty="0"/>
              <a:t> </a:t>
            </a:r>
            <a:r>
              <a:rPr lang="pt-BR" sz="2800" i="1" dirty="0" err="1"/>
              <a:t>tree</a:t>
            </a:r>
            <a:r>
              <a:rPr lang="pt-BR" sz="2800" i="1" dirty="0"/>
              <a:t> </a:t>
            </a:r>
            <a:r>
              <a:rPr lang="pt-BR" sz="2800" i="1" dirty="0" err="1"/>
              <a:t>regression</a:t>
            </a:r>
            <a:r>
              <a:rPr lang="pt-BR" sz="2800" i="1" dirty="0"/>
              <a:t> (Bônus)</a:t>
            </a:r>
            <a:endParaRPr lang="pt-BR" sz="280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F3BF995-3A96-4426-B458-AE23D831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15</a:t>
            </a:fld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A63F24D2-300A-3FE5-79EB-B45F34D87443}"/>
              </a:ext>
            </a:extLst>
          </p:cNvPr>
          <p:cNvSpPr txBox="1">
            <a:spLocks/>
          </p:cNvSpPr>
          <p:nvPr/>
        </p:nvSpPr>
        <p:spPr>
          <a:xfrm>
            <a:off x="1183133" y="2504258"/>
            <a:ext cx="4758155" cy="3610215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0" dirty="0"/>
              <a:t>Para obtermos resultados melhores, utilizamos outro algoritmo chamado </a:t>
            </a:r>
            <a:r>
              <a:rPr lang="pt-BR" sz="1200" b="0" i="1" dirty="0" err="1"/>
              <a:t>Decision</a:t>
            </a:r>
            <a:r>
              <a:rPr lang="pt-BR" sz="1200" b="0" i="1" dirty="0"/>
              <a:t> </a:t>
            </a:r>
            <a:r>
              <a:rPr lang="pt-BR" sz="1200" b="0" i="1" dirty="0" err="1"/>
              <a:t>tree</a:t>
            </a:r>
            <a:r>
              <a:rPr lang="pt-BR" sz="1200" b="0" i="1" dirty="0"/>
              <a:t> </a:t>
            </a:r>
            <a:r>
              <a:rPr lang="pt-BR" sz="1200" b="0" i="1" dirty="0" err="1"/>
              <a:t>regression</a:t>
            </a:r>
            <a:r>
              <a:rPr lang="pt-BR" sz="1200" b="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0" dirty="0"/>
              <a:t>Consideramos as variáveis “</a:t>
            </a:r>
            <a:r>
              <a:rPr lang="pt-BR" sz="1200" b="0" dirty="0" err="1"/>
              <a:t>lat</a:t>
            </a:r>
            <a:r>
              <a:rPr lang="pt-BR" sz="1200" b="0" dirty="0"/>
              <a:t>”, “</a:t>
            </a:r>
            <a:r>
              <a:rPr lang="pt-BR" sz="1200" b="0" dirty="0" err="1"/>
              <a:t>lon</a:t>
            </a:r>
            <a:r>
              <a:rPr lang="pt-BR" sz="1200" b="0" dirty="0"/>
              <a:t>”, “</a:t>
            </a:r>
            <a:r>
              <a:rPr lang="en-US" sz="1200" b="0" dirty="0" err="1"/>
              <a:t>Tamanho</a:t>
            </a:r>
            <a:r>
              <a:rPr lang="en-US" sz="1200" b="0" dirty="0"/>
              <a:t> </a:t>
            </a:r>
            <a:r>
              <a:rPr lang="en-US" sz="1200" b="0" dirty="0" err="1"/>
              <a:t>em</a:t>
            </a:r>
            <a:r>
              <a:rPr lang="en-US" sz="1200" b="0" dirty="0"/>
              <a:t> M²” e “</a:t>
            </a:r>
            <a:r>
              <a:rPr lang="en-US" sz="1200" b="0" dirty="0" err="1"/>
              <a:t>Preço</a:t>
            </a:r>
            <a:r>
              <a:rPr lang="en-US" sz="1200" b="0" dirty="0"/>
              <a:t> </a:t>
            </a:r>
            <a:r>
              <a:rPr lang="en-US" sz="1200" b="0" dirty="0" err="1"/>
              <a:t>em</a:t>
            </a:r>
            <a:r>
              <a:rPr lang="en-US" sz="1200" b="0" dirty="0"/>
              <a:t> </a:t>
            </a:r>
            <a:r>
              <a:rPr lang="en-US" sz="1200" b="0" dirty="0" err="1"/>
              <a:t>dólar</a:t>
            </a:r>
            <a:r>
              <a:rPr lang="en-US" sz="1200" b="0" dirty="0"/>
              <a:t>”</a:t>
            </a:r>
            <a:r>
              <a:rPr lang="pt-BR" sz="1200" b="0" dirty="0"/>
              <a:t> (como eixo x) e “Preço do M²” (como eixo y).</a:t>
            </a:r>
          </a:p>
          <a:p>
            <a:r>
              <a:rPr lang="pt-BR" sz="1200" dirty="0"/>
              <a:t>Resultados:</a:t>
            </a:r>
          </a:p>
          <a:p>
            <a:r>
              <a:rPr lang="pt-BR" sz="1200" dirty="0"/>
              <a:t>MSE: </a:t>
            </a:r>
            <a:r>
              <a:rPr lang="pt-BR" sz="1200" b="0" dirty="0"/>
              <a:t>86362.1242</a:t>
            </a:r>
          </a:p>
          <a:p>
            <a:r>
              <a:rPr lang="pt-BR" sz="1200" dirty="0"/>
              <a:t>RMSE: </a:t>
            </a:r>
            <a:r>
              <a:rPr lang="pt-BR" sz="1200" b="0" dirty="0"/>
              <a:t>293.8743</a:t>
            </a:r>
          </a:p>
          <a:p>
            <a:r>
              <a:rPr lang="pt-BR" sz="1200" dirty="0"/>
              <a:t>MAE: </a:t>
            </a:r>
            <a:r>
              <a:rPr lang="pt-BR" sz="1200" b="0" dirty="0"/>
              <a:t>160.4436</a:t>
            </a:r>
          </a:p>
          <a:p>
            <a:r>
              <a:rPr lang="pt-BR" sz="1200" dirty="0"/>
              <a:t>R²: </a:t>
            </a:r>
            <a:r>
              <a:rPr lang="pt-BR" sz="1200" b="0" dirty="0"/>
              <a:t>0.9173</a:t>
            </a:r>
          </a:p>
          <a:p>
            <a:endParaRPr lang="pt-BR" sz="1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63A3D48-DCDE-9ACC-D343-7E17995E5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99149"/>
            <a:ext cx="6058864" cy="301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52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Espaço Reservado para Imagem 55" descr="Silhueta de um prédio">
            <a:extLst>
              <a:ext uri="{FF2B5EF4-FFF2-40B4-BE49-F238E27FC236}">
                <a16:creationId xmlns:a16="http://schemas.microsoft.com/office/drawing/2014/main" id="{8151A96E-A066-4899-8E11-03CDD28C550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41" name="Título 40">
            <a:extLst>
              <a:ext uri="{FF2B5EF4-FFF2-40B4-BE49-F238E27FC236}">
                <a16:creationId xmlns:a16="http://schemas.microsoft.com/office/drawing/2014/main" id="{1B3AD758-B43F-43DC-8A29-B21D2FA5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25" y="1095508"/>
            <a:ext cx="4606535" cy="3936931"/>
          </a:xfrm>
        </p:spPr>
        <p:txBody>
          <a:bodyPr rtlCol="0" anchor="ctr">
            <a:noAutofit/>
          </a:bodyPr>
          <a:lstStyle/>
          <a:p>
            <a:pPr rtl="0"/>
            <a:r>
              <a:rPr lang="pt-BR" dirty="0"/>
              <a:t>Resultados</a:t>
            </a:r>
          </a:p>
        </p:txBody>
      </p:sp>
      <p:sp>
        <p:nvSpPr>
          <p:cNvPr id="24" name="Espaço Reservado para o Número do Slide 23">
            <a:extLst>
              <a:ext uri="{FF2B5EF4-FFF2-40B4-BE49-F238E27FC236}">
                <a16:creationId xmlns:a16="http://schemas.microsoft.com/office/drawing/2014/main" id="{8CCD3357-E9A1-4B6C-ACE7-EBAE9E70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9861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0235702-D252-448C-B19A-B3316C4F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/>
          <a:p>
            <a:pPr rtl="0"/>
            <a:r>
              <a:rPr lang="pt-BR" dirty="0"/>
              <a:t>Resultados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D8FE1B0-9E5F-4C60-B1BF-E3D551EDC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274" y="1455577"/>
            <a:ext cx="6158204" cy="4385386"/>
          </a:xfrm>
        </p:spPr>
        <p:txBody>
          <a:bodyPr rtlCol="0">
            <a:noAutofit/>
          </a:bodyPr>
          <a:lstStyle/>
          <a:p>
            <a:pPr rtl="0"/>
            <a:r>
              <a:rPr lang="pt-BR" sz="1400" dirty="0"/>
              <a:t>Nos testes do modelo de regressão verificou-se que as variáveis Tamanho do M² e preço em dólar possuem maior relevância no modelo, conforme tabela ao lado. Utilizando apenas essas variáveis, podemos notar que a precisão do modelo aumenta consideravelmente.</a:t>
            </a:r>
          </a:p>
          <a:p>
            <a:pPr rtl="0"/>
            <a:r>
              <a:rPr lang="pt-BR" sz="1400" dirty="0"/>
              <a:t>A tabela ao lado mostra o teste do modelo “Múltiplo Normalizada” que alcançou o melhor resultado em comparação aos outros modelos.</a:t>
            </a:r>
          </a:p>
          <a:p>
            <a:pPr rtl="0"/>
            <a:r>
              <a:rPr lang="pt-BR" sz="1400" dirty="0"/>
              <a:t>O coeficiente R² apresentou um valor igual a 0.4645, ou seja, 46,45% dos resultados são explicados pelas variáveis Tamanho e Preço.</a:t>
            </a:r>
          </a:p>
        </p:txBody>
      </p:sp>
      <p:sp>
        <p:nvSpPr>
          <p:cNvPr id="16" name="Espaço Reservado para o Número do Slide 15">
            <a:extLst>
              <a:ext uri="{FF2B5EF4-FFF2-40B4-BE49-F238E27FC236}">
                <a16:creationId xmlns:a16="http://schemas.microsoft.com/office/drawing/2014/main" id="{533E7CD9-5271-46B0-BE9D-C03F6CFC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17</a:t>
            </a:fld>
            <a:endParaRPr lang="pt-BR" dirty="0"/>
          </a:p>
        </p:txBody>
      </p:sp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AF144BB0-9B07-523A-A855-7DEDFECA9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637901"/>
              </p:ext>
            </p:extLst>
          </p:nvPr>
        </p:nvGraphicFramePr>
        <p:xfrm>
          <a:off x="6905056" y="1646941"/>
          <a:ext cx="4254500" cy="1533525"/>
        </p:xfrm>
        <a:graphic>
          <a:graphicData uri="http://schemas.openxmlformats.org/drawingml/2006/table">
            <a:tbl>
              <a:tblPr/>
              <a:tblGrid>
                <a:gridCol w="1360045">
                  <a:extLst>
                    <a:ext uri="{9D8B030D-6E8A-4147-A177-3AD203B41FA5}">
                      <a16:colId xmlns:a16="http://schemas.microsoft.com/office/drawing/2014/main" val="989759000"/>
                    </a:ext>
                  </a:extLst>
                </a:gridCol>
                <a:gridCol w="941570">
                  <a:extLst>
                    <a:ext uri="{9D8B030D-6E8A-4147-A177-3AD203B41FA5}">
                      <a16:colId xmlns:a16="http://schemas.microsoft.com/office/drawing/2014/main" val="2468989691"/>
                    </a:ext>
                  </a:extLst>
                </a:gridCol>
                <a:gridCol w="1952885">
                  <a:extLst>
                    <a:ext uri="{9D8B030D-6E8A-4147-A177-3AD203B41FA5}">
                      <a16:colId xmlns:a16="http://schemas.microsoft.com/office/drawing/2014/main" val="67988806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Modelos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R²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Variáveis (Eixo X)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287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Simples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Preço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07645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Múltiplo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Lat, Lon e Preço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1557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Múltiplo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-5,5%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Lat, Lon e Tamanho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8321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Múltiplo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-5,9%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 e Lon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9684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Múltiplo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Lat, Lon, Tamanho e Preço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5906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Múltiplo Normalizada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Tamanho e Preço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0760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Robusto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32,64%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Tamanho e Preço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4477687"/>
                  </a:ext>
                </a:extLst>
              </a:tr>
            </a:tbl>
          </a:graphicData>
        </a:graphic>
      </p:graphicFrame>
      <p:pic>
        <p:nvPicPr>
          <p:cNvPr id="19" name="Imagem 18">
            <a:extLst>
              <a:ext uri="{FF2B5EF4-FFF2-40B4-BE49-F238E27FC236}">
                <a16:creationId xmlns:a16="http://schemas.microsoft.com/office/drawing/2014/main" id="{76480A86-E7FC-2A5A-713B-E9F47C78B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181" y="3329270"/>
            <a:ext cx="4102250" cy="251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76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Espaço Reservado para Imagem 55" descr="Silhueta de um prédio">
            <a:extLst>
              <a:ext uri="{FF2B5EF4-FFF2-40B4-BE49-F238E27FC236}">
                <a16:creationId xmlns:a16="http://schemas.microsoft.com/office/drawing/2014/main" id="{8151A96E-A066-4899-8E11-03CDD28C550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41" name="Título 40">
            <a:extLst>
              <a:ext uri="{FF2B5EF4-FFF2-40B4-BE49-F238E27FC236}">
                <a16:creationId xmlns:a16="http://schemas.microsoft.com/office/drawing/2014/main" id="{1B3AD758-B43F-43DC-8A29-B21D2FA5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25" y="1095508"/>
            <a:ext cx="4606535" cy="3936931"/>
          </a:xfrm>
        </p:spPr>
        <p:txBody>
          <a:bodyPr rtlCol="0" anchor="ctr">
            <a:noAutofit/>
          </a:bodyPr>
          <a:lstStyle/>
          <a:p>
            <a:pPr rtl="0"/>
            <a:r>
              <a:rPr lang="pt-BR" dirty="0"/>
              <a:t>Conclusão</a:t>
            </a:r>
          </a:p>
        </p:txBody>
      </p:sp>
      <p:sp>
        <p:nvSpPr>
          <p:cNvPr id="23" name="Espaço Reservado para Rodapé 22">
            <a:extLst>
              <a:ext uri="{FF2B5EF4-FFF2-40B4-BE49-F238E27FC236}">
                <a16:creationId xmlns:a16="http://schemas.microsoft.com/office/drawing/2014/main" id="{2D194642-A6DF-44F2-AADD-B91BD7DF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 rtlCol="0"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22" name="Espaço Reservado para Data 21">
            <a:extLst>
              <a:ext uri="{FF2B5EF4-FFF2-40B4-BE49-F238E27FC236}">
                <a16:creationId xmlns:a16="http://schemas.microsoft.com/office/drawing/2014/main" id="{4BF5207B-DCE0-4C8D-BC19-B3B495A8C6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 rtlCol="0"/>
          <a:lstStyle/>
          <a:p>
            <a:pPr rtl="0"/>
            <a:r>
              <a:rPr lang="pt-BR"/>
              <a:t>1/2/20XX</a:t>
            </a:r>
            <a:endParaRPr lang="pt-BR" dirty="0"/>
          </a:p>
        </p:txBody>
      </p:sp>
      <p:sp>
        <p:nvSpPr>
          <p:cNvPr id="24" name="Espaço Reservado para o Número do Slide 23">
            <a:extLst>
              <a:ext uri="{FF2B5EF4-FFF2-40B4-BE49-F238E27FC236}">
                <a16:creationId xmlns:a16="http://schemas.microsoft.com/office/drawing/2014/main" id="{8CCD3357-E9A1-4B6C-ACE7-EBAE9E70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2804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0235702-D252-448C-B19A-B3316C4F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/>
          <a:p>
            <a:pPr rtl="0"/>
            <a:r>
              <a:rPr lang="pt-BR" dirty="0"/>
              <a:t>Conclusão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D8FE1B0-9E5F-4C60-B1BF-E3D551EDC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130" y="1490726"/>
            <a:ext cx="5493074" cy="4280346"/>
          </a:xfrm>
        </p:spPr>
        <p:txBody>
          <a:bodyPr rtlCol="0">
            <a:noAutofit/>
          </a:bodyPr>
          <a:lstStyle/>
          <a:p>
            <a:pPr rtl="0"/>
            <a:r>
              <a:rPr lang="pt-BR" sz="1200" dirty="0"/>
              <a:t>A análise feita a partir do subconjunto selecionado, teve como objetivo identificar o preço médio do m², para isso, fizemos testes nos modelos, utilizando diferentes variáveis para verificar o modelo com maior precisão.</a:t>
            </a:r>
          </a:p>
          <a:p>
            <a:pPr rtl="0"/>
            <a:r>
              <a:rPr lang="pt-BR" sz="1200" dirty="0"/>
              <a:t>Com base nos dados coletados, chegamos a conclusão de que o modelo de regressão linear não é tão preciso para resolver este problema. Então, utilizamos o algoritmo </a:t>
            </a:r>
            <a:r>
              <a:rPr lang="pt-BR" sz="1200" i="1" dirty="0" err="1"/>
              <a:t>decision</a:t>
            </a:r>
            <a:r>
              <a:rPr lang="pt-BR" sz="1200" i="1" dirty="0"/>
              <a:t> </a:t>
            </a:r>
            <a:r>
              <a:rPr lang="pt-BR" sz="1200" i="1" dirty="0" err="1"/>
              <a:t>tree</a:t>
            </a:r>
            <a:r>
              <a:rPr lang="pt-BR" sz="1200" i="1" dirty="0"/>
              <a:t> </a:t>
            </a:r>
            <a:r>
              <a:rPr lang="pt-BR" sz="1200" i="1" dirty="0" err="1"/>
              <a:t>regression</a:t>
            </a:r>
            <a:r>
              <a:rPr lang="pt-BR" sz="1200" dirty="0"/>
              <a:t>.</a:t>
            </a:r>
          </a:p>
          <a:p>
            <a:pPr rtl="0"/>
            <a:r>
              <a:rPr lang="pt-BR" sz="1200" dirty="0"/>
              <a:t>Ele mapeia relações não lineares, pode resolver problemas de regressão e se adaptou bem ao </a:t>
            </a:r>
            <a:r>
              <a:rPr lang="pt-BR" sz="1200" i="1" dirty="0" err="1"/>
              <a:t>dataset</a:t>
            </a:r>
            <a:r>
              <a:rPr lang="pt-BR" sz="1200" dirty="0"/>
              <a:t> selecionado.</a:t>
            </a:r>
          </a:p>
          <a:p>
            <a:pPr rtl="0"/>
            <a:r>
              <a:rPr lang="pt-BR" sz="1200" dirty="0"/>
              <a:t>O modelo conseguiu atingir ótimos resultados se comparado com os modelos de regressão linear testados anteriormente.</a:t>
            </a:r>
          </a:p>
        </p:txBody>
      </p:sp>
      <p:sp>
        <p:nvSpPr>
          <p:cNvPr id="16" name="Espaço Reservado para o Número do Slide 15">
            <a:extLst>
              <a:ext uri="{FF2B5EF4-FFF2-40B4-BE49-F238E27FC236}">
                <a16:creationId xmlns:a16="http://schemas.microsoft.com/office/drawing/2014/main" id="{533E7CD9-5271-46B0-BE9D-C03F6CFC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19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822ED7E-90BD-C31F-776A-7223BCD63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096" y="2338275"/>
            <a:ext cx="5523726" cy="274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43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178" y="1085431"/>
            <a:ext cx="6623040" cy="791861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/>
              <a:t>Agenda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178" y="1950110"/>
            <a:ext cx="6623039" cy="3700192"/>
          </a:xfrm>
        </p:spPr>
        <p:txBody>
          <a:bodyPr rtlCol="0">
            <a:normAutofit fontScale="85000" lnSpcReduction="10000"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pt-BR" dirty="0"/>
              <a:t>Equipe;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Introdução;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Modelo 1 - Regressão Linear Simples;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Modelo 2 - Regressão Linear Múltipla;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Modelo 3 - Regressão Linear Robusta;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Modelo 4 - </a:t>
            </a:r>
            <a:r>
              <a:rPr lang="pt-BR" i="1" dirty="0" err="1"/>
              <a:t>Decision</a:t>
            </a:r>
            <a:r>
              <a:rPr lang="pt-BR" i="1" dirty="0"/>
              <a:t> </a:t>
            </a:r>
            <a:r>
              <a:rPr lang="pt-BR" i="1" dirty="0" err="1"/>
              <a:t>tree</a:t>
            </a:r>
            <a:r>
              <a:rPr lang="pt-BR" i="1" dirty="0"/>
              <a:t> </a:t>
            </a:r>
            <a:r>
              <a:rPr lang="pt-BR" i="1" dirty="0" err="1"/>
              <a:t>regression</a:t>
            </a:r>
            <a:r>
              <a:rPr lang="pt-BR" i="1" dirty="0"/>
              <a:t> </a:t>
            </a:r>
            <a:r>
              <a:rPr lang="pt-BR" dirty="0"/>
              <a:t>(Bônus);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Resultados;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Conclusão.</a:t>
            </a:r>
          </a:p>
        </p:txBody>
      </p:sp>
      <p:pic>
        <p:nvPicPr>
          <p:cNvPr id="29" name="Espaço Reservado para Imagem 28" descr="Painel de Controle de Finanças Digitais">
            <a:extLst>
              <a:ext uri="{FF2B5EF4-FFF2-40B4-BE49-F238E27FC236}">
                <a16:creationId xmlns:a16="http://schemas.microsoft.com/office/drawing/2014/main" id="{5924239E-C490-438F-B9C9-111D931D08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94348" y="1085431"/>
            <a:ext cx="3997652" cy="5037857"/>
          </a:xfrm>
        </p:spPr>
      </p:pic>
      <p:sp>
        <p:nvSpPr>
          <p:cNvPr id="24" name="Espaço Reservado para o Número do Slide 23">
            <a:extLst>
              <a:ext uri="{FF2B5EF4-FFF2-40B4-BE49-F238E27FC236}">
                <a16:creationId xmlns:a16="http://schemas.microsoft.com/office/drawing/2014/main" id="{29B547D4-09F9-49AB-B5C7-2EDDB233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8299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64081DB-1923-4878-AB15-AD54F35A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38041"/>
            <a:ext cx="4862811" cy="2019488"/>
          </a:xfrm>
        </p:spPr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pic>
        <p:nvPicPr>
          <p:cNvPr id="32" name="Espaço Reservado para Imagem 31" descr="Duas pessoas trabalhando em um laptop e um tablet com gráficos e tabelas ">
            <a:extLst>
              <a:ext uri="{FF2B5EF4-FFF2-40B4-BE49-F238E27FC236}">
                <a16:creationId xmlns:a16="http://schemas.microsoft.com/office/drawing/2014/main" id="{C4A8B214-180D-446B-9616-62B7371F3DD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8023" y="4941"/>
            <a:ext cx="5333977" cy="3392053"/>
          </a:xfrm>
        </p:spPr>
      </p:pic>
      <p:pic>
        <p:nvPicPr>
          <p:cNvPr id="30" name="Espaço Reservado para Imagem 29" descr="Escadas de escritório com lustres">
            <a:extLst>
              <a:ext uri="{FF2B5EF4-FFF2-40B4-BE49-F238E27FC236}">
                <a16:creationId xmlns:a16="http://schemas.microsoft.com/office/drawing/2014/main" id="{C1CA27C7-F47D-4606-AAE8-32BD4D0698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7712" y="3461002"/>
            <a:ext cx="5728215" cy="3396997"/>
          </a:xfrm>
        </p:spPr>
      </p:pic>
      <p:sp>
        <p:nvSpPr>
          <p:cNvPr id="35" name="Espaço Reservado para o Número do Slide 34">
            <a:extLst>
              <a:ext uri="{FF2B5EF4-FFF2-40B4-BE49-F238E27FC236}">
                <a16:creationId xmlns:a16="http://schemas.microsoft.com/office/drawing/2014/main" id="{6F05ADB0-C4C0-4EB9-ACD6-D5D69C07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820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A7F75F49-C034-480C-BF42-A457B92F9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2" y="4872251"/>
            <a:ext cx="10013709" cy="1030360"/>
          </a:xfrm>
        </p:spPr>
        <p:txBody>
          <a:bodyPr rtlCol="0"/>
          <a:lstStyle/>
          <a:p>
            <a:pPr rtl="0"/>
            <a:r>
              <a:rPr lang="pt-BR"/>
              <a:t>Equipe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3284A8D-A9ED-4EB8-B282-A34AB39E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3</a:t>
            </a:fld>
            <a:endParaRPr lang="pt-BR" dirty="0"/>
          </a:p>
        </p:txBody>
      </p:sp>
      <p:pic>
        <p:nvPicPr>
          <p:cNvPr id="7" name="Espaço Reservado para Imagem 16">
            <a:extLst>
              <a:ext uri="{FF2B5EF4-FFF2-40B4-BE49-F238E27FC236}">
                <a16:creationId xmlns:a16="http://schemas.microsoft.com/office/drawing/2014/main" id="{AFFFBB73-65EB-C9FE-2644-0471CEFD8A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83561" y="1352380"/>
            <a:ext cx="1584540" cy="1584540"/>
          </a:xfrm>
          <a:prstGeom prst="rect">
            <a:avLst/>
          </a:prstGeom>
        </p:spPr>
      </p:pic>
      <p:sp>
        <p:nvSpPr>
          <p:cNvPr id="9" name="Espaço Reservado para Texto 46">
            <a:extLst>
              <a:ext uri="{FF2B5EF4-FFF2-40B4-BE49-F238E27FC236}">
                <a16:creationId xmlns:a16="http://schemas.microsoft.com/office/drawing/2014/main" id="{3C271136-EE50-4D81-E964-4D8EF5737EA8}"/>
              </a:ext>
            </a:extLst>
          </p:cNvPr>
          <p:cNvSpPr txBox="1">
            <a:spLocks/>
          </p:cNvSpPr>
          <p:nvPr/>
        </p:nvSpPr>
        <p:spPr>
          <a:xfrm>
            <a:off x="7995670" y="3069104"/>
            <a:ext cx="1594565" cy="2732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 rtl="0">
              <a:defRPr lang="pt-BR"/>
            </a:defPPr>
            <a:lvl1pPr marL="228600" indent="-22860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>
                <a:solidFill>
                  <a:schemeClr val="tx1">
                    <a:alpha val="60000"/>
                  </a:schemeClr>
                </a:solidFill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2pPr>
            <a:lvl3pPr marL="11430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3pPr>
            <a:lvl4pPr marL="16002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4pPr>
            <a:lvl5pPr marL="20574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sz="1600" dirty="0"/>
              <a:t>Rodrigo </a:t>
            </a:r>
            <a:r>
              <a:rPr lang="pt-BR" sz="1600" dirty="0" err="1"/>
              <a:t>Naoto</a:t>
            </a:r>
            <a:endParaRPr lang="pt-BR" sz="1600" dirty="0"/>
          </a:p>
        </p:txBody>
      </p:sp>
      <p:sp>
        <p:nvSpPr>
          <p:cNvPr id="10" name="Espaço Reservado para Texto 44">
            <a:extLst>
              <a:ext uri="{FF2B5EF4-FFF2-40B4-BE49-F238E27FC236}">
                <a16:creationId xmlns:a16="http://schemas.microsoft.com/office/drawing/2014/main" id="{8FDE8B18-84D5-FE00-2008-261694D2A7A3}"/>
              </a:ext>
            </a:extLst>
          </p:cNvPr>
          <p:cNvSpPr txBox="1">
            <a:spLocks/>
          </p:cNvSpPr>
          <p:nvPr/>
        </p:nvSpPr>
        <p:spPr>
          <a:xfrm>
            <a:off x="5712232" y="3085146"/>
            <a:ext cx="1723751" cy="2352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 rtl="0">
              <a:defRPr lang="pt-BR"/>
            </a:defPPr>
            <a:lvl1pPr marL="228600" indent="-22860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>
                <a:solidFill>
                  <a:schemeClr val="tx1">
                    <a:alpha val="60000"/>
                  </a:schemeClr>
                </a:solidFill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2pPr>
            <a:lvl3pPr marL="11430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3pPr>
            <a:lvl4pPr marL="16002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4pPr>
            <a:lvl5pPr marL="20574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sz="1600" dirty="0"/>
              <a:t>Bergson Araújo</a:t>
            </a:r>
          </a:p>
        </p:txBody>
      </p:sp>
      <p:pic>
        <p:nvPicPr>
          <p:cNvPr id="11" name="Imagem 10" descr="Pessoa de óculos e blusa azul&#10;&#10;Descrição gerada automaticamente">
            <a:extLst>
              <a:ext uri="{FF2B5EF4-FFF2-40B4-BE49-F238E27FC236}">
                <a16:creationId xmlns:a16="http://schemas.microsoft.com/office/drawing/2014/main" id="{35D14BFF-B765-2FF0-FEE1-A374EE65C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4354" y="1352380"/>
            <a:ext cx="1584540" cy="1584540"/>
          </a:xfrm>
          <a:prstGeom prst="rect">
            <a:avLst/>
          </a:prstGeom>
        </p:spPr>
      </p:pic>
      <p:pic>
        <p:nvPicPr>
          <p:cNvPr id="12" name="Imagem 11" descr="Homem tirando foto de si mesmo&#10;&#10;Descrição gerada automaticamente">
            <a:extLst>
              <a:ext uri="{FF2B5EF4-FFF2-40B4-BE49-F238E27FC236}">
                <a16:creationId xmlns:a16="http://schemas.microsoft.com/office/drawing/2014/main" id="{B70D2300-232F-7AFC-D3F6-0BBAE6CE0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790" y="1352380"/>
            <a:ext cx="1396480" cy="1584540"/>
          </a:xfrm>
          <a:prstGeom prst="rect">
            <a:avLst/>
          </a:prstGeom>
        </p:spPr>
      </p:pic>
      <p:pic>
        <p:nvPicPr>
          <p:cNvPr id="13" name="Imagem 12" descr="Homem dentro de carro&#10;&#10;Descrição gerada automaticamente">
            <a:extLst>
              <a:ext uri="{FF2B5EF4-FFF2-40B4-BE49-F238E27FC236}">
                <a16:creationId xmlns:a16="http://schemas.microsoft.com/office/drawing/2014/main" id="{5B5699C1-8ABE-74D5-3DB0-1DA40AC6FBD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9699" b="18146"/>
          <a:stretch/>
        </p:blipFill>
        <p:spPr>
          <a:xfrm>
            <a:off x="8012922" y="1352380"/>
            <a:ext cx="1434006" cy="1584540"/>
          </a:xfrm>
          <a:prstGeom prst="rect">
            <a:avLst/>
          </a:prstGeom>
        </p:spPr>
      </p:pic>
      <p:sp>
        <p:nvSpPr>
          <p:cNvPr id="14" name="Espaço Reservado para Texto 42">
            <a:extLst>
              <a:ext uri="{FF2B5EF4-FFF2-40B4-BE49-F238E27FC236}">
                <a16:creationId xmlns:a16="http://schemas.microsoft.com/office/drawing/2014/main" id="{4D6C8093-BFA3-395F-02CB-8AC35C6A9F7B}"/>
              </a:ext>
            </a:extLst>
          </p:cNvPr>
          <p:cNvSpPr txBox="1">
            <a:spLocks/>
          </p:cNvSpPr>
          <p:nvPr/>
        </p:nvSpPr>
        <p:spPr>
          <a:xfrm>
            <a:off x="3541963" y="3063240"/>
            <a:ext cx="1594565" cy="257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 rtl="0">
              <a:defRPr lang="pt-BR"/>
            </a:defPPr>
            <a:lvl1pPr marL="228600" indent="-22860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>
                <a:solidFill>
                  <a:schemeClr val="tx1">
                    <a:alpha val="60000"/>
                  </a:schemeClr>
                </a:solidFill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2pPr>
            <a:lvl3pPr marL="11430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3pPr>
            <a:lvl4pPr marL="16002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4pPr>
            <a:lvl5pPr marL="20574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sz="1600" dirty="0"/>
              <a:t>Diego Honda</a:t>
            </a:r>
          </a:p>
        </p:txBody>
      </p:sp>
      <p:sp>
        <p:nvSpPr>
          <p:cNvPr id="15" name="Espaço Reservado para Texto 40">
            <a:extLst>
              <a:ext uri="{FF2B5EF4-FFF2-40B4-BE49-F238E27FC236}">
                <a16:creationId xmlns:a16="http://schemas.microsoft.com/office/drawing/2014/main" id="{E272346E-8552-03DF-8EEF-48A56CAE7380}"/>
              </a:ext>
            </a:extLst>
          </p:cNvPr>
          <p:cNvSpPr txBox="1">
            <a:spLocks/>
          </p:cNvSpPr>
          <p:nvPr/>
        </p:nvSpPr>
        <p:spPr>
          <a:xfrm>
            <a:off x="1469920" y="3063240"/>
            <a:ext cx="1359241" cy="26062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Lídia Souza</a:t>
            </a:r>
          </a:p>
        </p:txBody>
      </p:sp>
      <p:pic>
        <p:nvPicPr>
          <p:cNvPr id="16" name="Imagem 15" descr="Rosto de mulher visto de perto&#10;&#10;Descrição gerada automaticamente com confiança média">
            <a:extLst>
              <a:ext uri="{FF2B5EF4-FFF2-40B4-BE49-F238E27FC236}">
                <a16:creationId xmlns:a16="http://schemas.microsoft.com/office/drawing/2014/main" id="{993FA805-A47B-91F3-EDA0-67B80B1A8B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0133205" y="1352380"/>
            <a:ext cx="1584000" cy="1584000"/>
          </a:xfrm>
          <a:prstGeom prst="rect">
            <a:avLst/>
          </a:prstGeom>
        </p:spPr>
      </p:pic>
      <p:sp>
        <p:nvSpPr>
          <p:cNvPr id="17" name="Espaço Reservado para Texto 40">
            <a:extLst>
              <a:ext uri="{FF2B5EF4-FFF2-40B4-BE49-F238E27FC236}">
                <a16:creationId xmlns:a16="http://schemas.microsoft.com/office/drawing/2014/main" id="{156ACF78-45FE-D3F7-3E43-CE6059AAE64E}"/>
              </a:ext>
            </a:extLst>
          </p:cNvPr>
          <p:cNvSpPr txBox="1">
            <a:spLocks/>
          </p:cNvSpPr>
          <p:nvPr/>
        </p:nvSpPr>
        <p:spPr>
          <a:xfrm>
            <a:off x="10045731" y="3066171"/>
            <a:ext cx="1948408" cy="2732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 rtl="0">
              <a:defRPr lang="pt-BR"/>
            </a:defPPr>
            <a:lvl1pPr marL="228600" indent="-22860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b="1">
                <a:solidFill>
                  <a:schemeClr val="tx1">
                    <a:alpha val="60000"/>
                  </a:schemeClr>
                </a:solidFill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2pPr>
            <a:lvl3pPr marL="11430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3pPr>
            <a:lvl4pPr marL="16002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4pPr>
            <a:lvl5pPr marL="20574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/>
              <a:t>Letícia Rossaneis</a:t>
            </a:r>
          </a:p>
        </p:txBody>
      </p:sp>
    </p:spTree>
    <p:extLst>
      <p:ext uri="{BB962C8B-B14F-4D97-AF65-F5344CB8AC3E}">
        <p14:creationId xmlns:p14="http://schemas.microsoft.com/office/powerpoint/2010/main" val="2988924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EDB7E63-0AD5-451A-9802-48AB1D44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915" y="673308"/>
            <a:ext cx="6457717" cy="1580890"/>
          </a:xfrm>
        </p:spPr>
        <p:txBody>
          <a:bodyPr rtlCol="0"/>
          <a:lstStyle/>
          <a:p>
            <a:pPr rtl="0"/>
            <a:r>
              <a:rPr lang="pt-BR"/>
              <a:t>Introdução</a:t>
            </a:r>
          </a:p>
        </p:txBody>
      </p:sp>
      <p:pic>
        <p:nvPicPr>
          <p:cNvPr id="16" name="Espaço Reservado para Imagem 15" descr="Elemento gráfico, tabelas e gráficos">
            <a:extLst>
              <a:ext uri="{FF2B5EF4-FFF2-40B4-BE49-F238E27FC236}">
                <a16:creationId xmlns:a16="http://schemas.microsoft.com/office/drawing/2014/main" id="{E1DA0A58-7C3B-4F53-80D8-6355E31465F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461004"/>
            <a:ext cx="4613547" cy="3396996"/>
          </a:xfrm>
        </p:spPr>
      </p:pic>
      <p:pic>
        <p:nvPicPr>
          <p:cNvPr id="26" name="Espaço Reservado para Imagem 25" descr="Pessoas ao redor de uma mesa trabalhando ">
            <a:extLst>
              <a:ext uri="{FF2B5EF4-FFF2-40B4-BE49-F238E27FC236}">
                <a16:creationId xmlns:a16="http://schemas.microsoft.com/office/drawing/2014/main" id="{FBFF4B36-5D7D-42A6-A89B-A0A83CB0C2F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613548" cy="3396994"/>
          </a:xfrm>
        </p:spPr>
      </p:pic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469D770A-D8B9-4D5E-BB61-CD763E29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918" y="2353586"/>
            <a:ext cx="6457717" cy="3767496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/>
              <a:t>A imobiliária </a:t>
            </a:r>
            <a:r>
              <a:rPr lang="pt-BR" dirty="0" err="1"/>
              <a:t>Properati</a:t>
            </a:r>
            <a:r>
              <a:rPr lang="pt-BR" dirty="0"/>
              <a:t> publica periodicamente informações sobre ofertas de imóveis para venda e aluguel.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Primeiro semestre de 2017.</a:t>
            </a:r>
            <a:endParaRPr lang="pt-BR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/>
              <a:t>Objetivo: Através das informações disponibilizadas, nosso objetivo é estimar o preço do M² dos imóveis, utilizando modelos de regressão linear.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2" name="Espaço Reservado para Rodapé 21">
            <a:extLst>
              <a:ext uri="{FF2B5EF4-FFF2-40B4-BE49-F238E27FC236}">
                <a16:creationId xmlns:a16="http://schemas.microsoft.com/office/drawing/2014/main" id="{A0C89215-7880-40F7-A389-2C9A09EE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6" y="6309360"/>
            <a:ext cx="4097030" cy="457200"/>
          </a:xfrm>
        </p:spPr>
        <p:txBody>
          <a:bodyPr rtlCol="0"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23" name="Espaço Reservado para o Número do Slide 22">
            <a:extLst>
              <a:ext uri="{FF2B5EF4-FFF2-40B4-BE49-F238E27FC236}">
                <a16:creationId xmlns:a16="http://schemas.microsoft.com/office/drawing/2014/main" id="{1CFAACA4-65B8-42F6-BCD5-C3D1E8D9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9332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709530"/>
            <a:ext cx="4137984" cy="2528515"/>
          </a:xfrm>
        </p:spPr>
        <p:txBody>
          <a:bodyPr rtlCol="0"/>
          <a:lstStyle/>
          <a:p>
            <a:pPr rtl="0"/>
            <a:r>
              <a:rPr lang="pt-BR" dirty="0"/>
              <a:t>Base de dados</a:t>
            </a:r>
          </a:p>
        </p:txBody>
      </p:sp>
      <p:sp>
        <p:nvSpPr>
          <p:cNvPr id="15" name="Subtítulo 14">
            <a:extLst>
              <a:ext uri="{FF2B5EF4-FFF2-40B4-BE49-F238E27FC236}">
                <a16:creationId xmlns:a16="http://schemas.microsoft.com/office/drawing/2014/main" id="{B7886DF7-FA3D-4AD1-AEC1-578EA3AC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914" y="4238046"/>
            <a:ext cx="3806919" cy="1741404"/>
          </a:xfrm>
        </p:spPr>
        <p:txBody>
          <a:bodyPr rtlCol="0"/>
          <a:lstStyle/>
          <a:p>
            <a:pPr rtl="0"/>
            <a:r>
              <a:rPr lang="pt-BR" dirty="0"/>
              <a:t>Escolha do </a:t>
            </a:r>
            <a:r>
              <a:rPr lang="pt-BR" dirty="0" err="1"/>
              <a:t>Dataset</a:t>
            </a:r>
            <a:endParaRPr lang="pt-BR" dirty="0"/>
          </a:p>
        </p:txBody>
      </p:sp>
      <p:pic>
        <p:nvPicPr>
          <p:cNvPr id="5" name="Espaço Reservado para Imagem 4" descr="Pessoas no meio de uma sala circular ">
            <a:extLst>
              <a:ext uri="{FF2B5EF4-FFF2-40B4-BE49-F238E27FC236}">
                <a16:creationId xmlns:a16="http://schemas.microsoft.com/office/drawing/2014/main" id="{0CEB905B-7FDD-4B1A-96BF-B5A081A25FC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95509"/>
            <a:ext cx="7519932" cy="5016892"/>
          </a:xfrm>
        </p:spPr>
      </p:pic>
    </p:spTree>
    <p:extLst>
      <p:ext uri="{BB962C8B-B14F-4D97-AF65-F5344CB8AC3E}">
        <p14:creationId xmlns:p14="http://schemas.microsoft.com/office/powerpoint/2010/main" val="277979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B48C0F62-9551-4822-9F73-B10AB6719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rtlCol="0"/>
          <a:lstStyle/>
          <a:p>
            <a:pPr rtl="0"/>
            <a:r>
              <a:rPr lang="pt-BR" dirty="0"/>
              <a:t>Base de dados</a:t>
            </a:r>
          </a:p>
        </p:txBody>
      </p:sp>
      <p:sp>
        <p:nvSpPr>
          <p:cNvPr id="19" name="Espaço Reservado para o Número do Slide 18">
            <a:extLst>
              <a:ext uri="{FF2B5EF4-FFF2-40B4-BE49-F238E27FC236}">
                <a16:creationId xmlns:a16="http://schemas.microsoft.com/office/drawing/2014/main" id="{9DD3195E-7B1B-4AC6-8706-3E0DE49F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6</a:t>
            </a:fld>
            <a:endParaRPr lang="pt-BR" dirty="0"/>
          </a:p>
        </p:txBody>
      </p:sp>
      <p:sp>
        <p:nvSpPr>
          <p:cNvPr id="7" name="Espaço Reservado para Conteúdo 8">
            <a:extLst>
              <a:ext uri="{FF2B5EF4-FFF2-40B4-BE49-F238E27FC236}">
                <a16:creationId xmlns:a16="http://schemas.microsoft.com/office/drawing/2014/main" id="{AEDD4DB2-21C3-268B-F8EC-45D918C4F748}"/>
              </a:ext>
            </a:extLst>
          </p:cNvPr>
          <p:cNvSpPr txBox="1">
            <a:spLocks/>
          </p:cNvSpPr>
          <p:nvPr/>
        </p:nvSpPr>
        <p:spPr>
          <a:xfrm>
            <a:off x="1087546" y="2550201"/>
            <a:ext cx="4912867" cy="3644087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0" dirty="0"/>
              <a:t>Para o subconjunto, escolhemos os imóveis da região Recoleta e Palermo, por serem bairros próximos. Selecionamos também o tipo de imóvel “</a:t>
            </a:r>
            <a:r>
              <a:rPr lang="pt-BR" sz="1200" b="0" dirty="0" err="1"/>
              <a:t>Apartament</a:t>
            </a:r>
            <a:r>
              <a:rPr lang="pt-BR" sz="1200" b="0" dirty="0"/>
              <a:t>”, pois possui uma grande quantidade de registros.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0" dirty="0"/>
              <a:t>No mapa de calor ao lado, podemos visualizar como os imóveis estão distribuídos nessas regiões.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82B6AE7-ADCA-AE31-B5C1-1A71CDAAA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589" y="2584905"/>
            <a:ext cx="5548667" cy="72071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E2C307AE-0E98-E2BD-96CC-1C0D6E514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681" y="3552376"/>
            <a:ext cx="4204460" cy="275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81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Espaço Reservado para Imagem 55" descr="Silhueta de um prédio">
            <a:extLst>
              <a:ext uri="{FF2B5EF4-FFF2-40B4-BE49-F238E27FC236}">
                <a16:creationId xmlns:a16="http://schemas.microsoft.com/office/drawing/2014/main" id="{8151A96E-A066-4899-8E11-03CDD28C550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41" name="Título 40">
            <a:extLst>
              <a:ext uri="{FF2B5EF4-FFF2-40B4-BE49-F238E27FC236}">
                <a16:creationId xmlns:a16="http://schemas.microsoft.com/office/drawing/2014/main" id="{1B3AD758-B43F-43DC-8A29-B21D2FA5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25" y="1095508"/>
            <a:ext cx="4606535" cy="3936931"/>
          </a:xfrm>
        </p:spPr>
        <p:txBody>
          <a:bodyPr rtlCol="0" anchor="ctr">
            <a:noAutofit/>
          </a:bodyPr>
          <a:lstStyle/>
          <a:p>
            <a:pPr rtl="0"/>
            <a:r>
              <a:rPr lang="pt-BR" dirty="0"/>
              <a:t>Modelo 1 -  Regressão Linear Simples</a:t>
            </a:r>
          </a:p>
        </p:txBody>
      </p:sp>
      <p:sp>
        <p:nvSpPr>
          <p:cNvPr id="23" name="Espaço Reservado para Rodapé 22">
            <a:extLst>
              <a:ext uri="{FF2B5EF4-FFF2-40B4-BE49-F238E27FC236}">
                <a16:creationId xmlns:a16="http://schemas.microsoft.com/office/drawing/2014/main" id="{2D194642-A6DF-44F2-AADD-B91BD7DF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 rtlCol="0"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22" name="Espaço Reservado para Data 21">
            <a:extLst>
              <a:ext uri="{FF2B5EF4-FFF2-40B4-BE49-F238E27FC236}">
                <a16:creationId xmlns:a16="http://schemas.microsoft.com/office/drawing/2014/main" id="{4BF5207B-DCE0-4C8D-BC19-B3B495A8C6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 rtlCol="0"/>
          <a:lstStyle/>
          <a:p>
            <a:pPr rtl="0"/>
            <a:r>
              <a:rPr lang="pt-BR"/>
              <a:t>1/2/20XX</a:t>
            </a:r>
            <a:endParaRPr lang="pt-BR" dirty="0"/>
          </a:p>
        </p:txBody>
      </p:sp>
      <p:sp>
        <p:nvSpPr>
          <p:cNvPr id="24" name="Espaço Reservado para o Número do Slide 23">
            <a:extLst>
              <a:ext uri="{FF2B5EF4-FFF2-40B4-BE49-F238E27FC236}">
                <a16:creationId xmlns:a16="http://schemas.microsoft.com/office/drawing/2014/main" id="{8CCD3357-E9A1-4B6C-ACE7-EBAE9E70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9813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FE67981-079D-4463-B997-67E6CA03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215" y="1044054"/>
            <a:ext cx="10237865" cy="1030360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Modelo 1 - Regressão Linear Simples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F3BF995-3A96-4426-B458-AE23D831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8</a:t>
            </a:fld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A63F24D2-300A-3FE5-79EB-B45F34D87443}"/>
              </a:ext>
            </a:extLst>
          </p:cNvPr>
          <p:cNvSpPr txBox="1">
            <a:spLocks/>
          </p:cNvSpPr>
          <p:nvPr/>
        </p:nvSpPr>
        <p:spPr>
          <a:xfrm>
            <a:off x="1183133" y="2504258"/>
            <a:ext cx="4912867" cy="3610215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0" dirty="0"/>
              <a:t>Para o modelo de regressão linear simples, utilizamos as variáveis “Preço em dólar” (como eixo x) e “Preço do M²” (como eixo y).</a:t>
            </a:r>
          </a:p>
          <a:p>
            <a:r>
              <a:rPr lang="pt-BR" sz="1200" dirty="0"/>
              <a:t>Resultados:</a:t>
            </a:r>
          </a:p>
          <a:p>
            <a:r>
              <a:rPr lang="pt-BR" sz="1200" dirty="0"/>
              <a:t>MSE: </a:t>
            </a:r>
            <a:r>
              <a:rPr lang="pt-BR" sz="1200" b="0" dirty="0"/>
              <a:t>2969166.7620</a:t>
            </a:r>
          </a:p>
          <a:p>
            <a:r>
              <a:rPr lang="pt-BR" sz="1200" dirty="0"/>
              <a:t>RMSE: </a:t>
            </a:r>
            <a:r>
              <a:rPr lang="pt-BR" sz="1200" b="0" dirty="0"/>
              <a:t>1723.1270</a:t>
            </a:r>
          </a:p>
          <a:p>
            <a:r>
              <a:rPr lang="pt-BR" sz="1200" dirty="0"/>
              <a:t>MAE: </a:t>
            </a:r>
            <a:r>
              <a:rPr lang="pt-BR" sz="1200" b="0" dirty="0"/>
              <a:t>782.3874</a:t>
            </a:r>
          </a:p>
          <a:p>
            <a:r>
              <a:rPr lang="pt-BR" sz="1200" dirty="0"/>
              <a:t>R²: </a:t>
            </a:r>
            <a:r>
              <a:rPr lang="pt-BR" sz="1200" b="0" dirty="0"/>
              <a:t>0.1411</a:t>
            </a:r>
          </a:p>
          <a:p>
            <a:endParaRPr lang="pt-BR" sz="1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DB21299-AD4F-E15F-B96A-390E773B0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20557"/>
            <a:ext cx="5902181" cy="294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2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Espaço Reservado para Imagem 55" descr="Silhueta de um prédio">
            <a:extLst>
              <a:ext uri="{FF2B5EF4-FFF2-40B4-BE49-F238E27FC236}">
                <a16:creationId xmlns:a16="http://schemas.microsoft.com/office/drawing/2014/main" id="{8151A96E-A066-4899-8E11-03CDD28C550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41" name="Título 40">
            <a:extLst>
              <a:ext uri="{FF2B5EF4-FFF2-40B4-BE49-F238E27FC236}">
                <a16:creationId xmlns:a16="http://schemas.microsoft.com/office/drawing/2014/main" id="{1B3AD758-B43F-43DC-8A29-B21D2FA5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25" y="1095508"/>
            <a:ext cx="4606535" cy="3936931"/>
          </a:xfrm>
        </p:spPr>
        <p:txBody>
          <a:bodyPr rtlCol="0" anchor="ctr">
            <a:noAutofit/>
          </a:bodyPr>
          <a:lstStyle/>
          <a:p>
            <a:pPr rtl="0"/>
            <a:r>
              <a:rPr lang="pt-BR" dirty="0"/>
              <a:t>Modelo 2 - Regressão Linear Múltipla</a:t>
            </a:r>
          </a:p>
        </p:txBody>
      </p:sp>
      <p:sp>
        <p:nvSpPr>
          <p:cNvPr id="24" name="Espaço Reservado para o Número do Slide 23">
            <a:extLst>
              <a:ext uri="{FF2B5EF4-FFF2-40B4-BE49-F238E27FC236}">
                <a16:creationId xmlns:a16="http://schemas.microsoft.com/office/drawing/2014/main" id="{8CCD3357-E9A1-4B6C-ACE7-EBAE9E70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5117035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913.tgt.Office_50300878_TF56000440_Win32_OJ112196103" id="{9EB0A872-2078-4AC8-999E-D694AAFFF725}" vid="{BB5CC1A5-7AA7-43F2-BCB3-14DB1509D4E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9F8CEDD-DC61-403E-AD0F-EF7523F627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0F1594-3EA9-4B35-B72A-00D8B89F01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F9B764-6365-43A2-B92A-B9C4DD6E9B2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Design Shoji</Template>
  <TotalTime>232</TotalTime>
  <Words>898</Words>
  <Application>Microsoft Office PowerPoint</Application>
  <PresentationFormat>Widescreen</PresentationFormat>
  <Paragraphs>189</Paragraphs>
  <Slides>20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Meiryo</vt:lpstr>
      <vt:lpstr>Arial</vt:lpstr>
      <vt:lpstr>Calibri</vt:lpstr>
      <vt:lpstr>Corbel</vt:lpstr>
      <vt:lpstr>ShojiVTI</vt:lpstr>
      <vt:lpstr>Modelo Imobiliário</vt:lpstr>
      <vt:lpstr>Agenda</vt:lpstr>
      <vt:lpstr>Equipe</vt:lpstr>
      <vt:lpstr>Introdução</vt:lpstr>
      <vt:lpstr>Base de dados</vt:lpstr>
      <vt:lpstr>Base de dados</vt:lpstr>
      <vt:lpstr>Modelo 1 -  Regressão Linear Simples</vt:lpstr>
      <vt:lpstr>Modelo 1 - Regressão Linear Simples</vt:lpstr>
      <vt:lpstr>Modelo 2 - Regressão Linear Múltipla</vt:lpstr>
      <vt:lpstr>Modelo 2 - Regressão Linear Múltipla</vt:lpstr>
      <vt:lpstr>Modelo 2 - Regressão Linear Múltipla</vt:lpstr>
      <vt:lpstr>Modelo 3 - Regressão Linear Robusta</vt:lpstr>
      <vt:lpstr>Modelo 3 – Regressão Linear Robusta</vt:lpstr>
      <vt:lpstr>Modelo 4 - Decision tree regression (Bônus)</vt:lpstr>
      <vt:lpstr>Modelo 4 - Decision tree regression (Bônus)</vt:lpstr>
      <vt:lpstr>Resultados</vt:lpstr>
      <vt:lpstr>Resultados</vt:lpstr>
      <vt:lpstr>Conclusão</vt:lpstr>
      <vt:lpstr>Conclusão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Imobiliário</dc:title>
  <dc:creator>Rubens Leonardo Marin | A.L.M. Advogados</dc:creator>
  <cp:lastModifiedBy>Rubens Leonardo Marin | A.L.M. Advogados</cp:lastModifiedBy>
  <cp:revision>21</cp:revision>
  <dcterms:created xsi:type="dcterms:W3CDTF">2022-06-30T23:49:57Z</dcterms:created>
  <dcterms:modified xsi:type="dcterms:W3CDTF">2022-07-01T23:17:11Z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