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6" r:id="rId6"/>
    <p:sldId id="306" r:id="rId7"/>
    <p:sldId id="299" r:id="rId8"/>
    <p:sldId id="271" r:id="rId9"/>
    <p:sldId id="274" r:id="rId10"/>
    <p:sldId id="307" r:id="rId11"/>
    <p:sldId id="300" r:id="rId12"/>
    <p:sldId id="284" r:id="rId13"/>
    <p:sldId id="311" r:id="rId14"/>
    <p:sldId id="320" r:id="rId15"/>
    <p:sldId id="310" r:id="rId16"/>
    <p:sldId id="319" r:id="rId17"/>
    <p:sldId id="309" r:id="rId18"/>
    <p:sldId id="313" r:id="rId19"/>
    <p:sldId id="316" r:id="rId20"/>
    <p:sldId id="303" r:id="rId21"/>
    <p:sldId id="317" r:id="rId22"/>
    <p:sldId id="318" r:id="rId23"/>
    <p:sldId id="295" r:id="rId2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4B994-F8A5-4F6C-BC10-F5978E10DCD4}" type="datetime1">
              <a:rPr lang="pt-BR" smtClean="0"/>
              <a:t>01/07/2022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F8A362-CAFC-4987-9A50-47570528395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48624-CD71-4B9F-8F11-0580C3347362}" type="datetime1">
              <a:rPr lang="pt-BR" smtClean="0"/>
              <a:t>01/07/2022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4EEB602-95FC-483A-B12D-216A7AD7EA2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2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A32C5D-115C-4D9C-83A2-AEE0961B194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1232FB9-B08A-4FCF-AFCE-3043C37D18E7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16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70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17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A1EB63-7319-450F-BAFD-075C7A846B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8CD5B6-3C33-4C58-ACA5-44E481917154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18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36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19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A1EB63-7319-450F-BAFD-075C7A846B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8CD5B6-3C33-4C58-ACA5-44E481917154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583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20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CF18E2-8405-4512-9997-4A443465CF6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CC7E015-814A-40DF-BA41-FAC2BFD619C7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3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C45150-089B-4648-8CA6-B6961DA116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F9D0B8D-F5BB-4544-803A-1B67B749834C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24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7F6AC2-ED4D-4429-8172-D86C56F129D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AD0B811-14DB-4ECE-80EC-D74CD1EF6D9A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5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E2DF0-8327-4A85-A46A-6F761F3DD4C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77D2D4E-CF63-4365-8EBB-62901B4C9575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6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04496C-9BA0-418E-9613-D6667D2A1C9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ECCDB76-55E4-4F01-A750-5C852FD63CB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58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7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521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9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885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1456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114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tângulo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sz="4400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55" name="Subtítulo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rtlCol="0" anchor="t">
            <a:noAutofit/>
          </a:bodyPr>
          <a:lstStyle>
            <a:lvl1pPr>
              <a:defRPr sz="2400" b="0"/>
            </a:lvl1pPr>
          </a:lstStyle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Clique para adicionar um subtítulo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8" name="Espaço Reservado para Rodapé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rtlCol="0"/>
          <a:lstStyle/>
          <a:p>
            <a:pPr algn="l" rtl="0"/>
            <a:r>
              <a:rPr lang="pt-BR"/>
              <a:t>Título da Apresentação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1" name="Espaço Reservado para Data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algn="l" rtl="0"/>
            <a:r>
              <a:rPr lang="pt-BR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1/2/20XX</a:t>
            </a:r>
            <a:endParaRPr lang="pt-B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Espaço Reservado para o Número do Slide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rtl="0"/>
              <a:t>‹nº›</a:t>
            </a:fld>
            <a:endParaRPr lang="pt-B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Espaço Reservado para Imagem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Espaço Reservado para Rodapé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Data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2" name="Espaço Reservado para o Número do Slide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Espaço Reservado para Rodapé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Espaço Reservado para Data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1" name="Espaço Reservado para o Número do Slide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Espaço Reservado para Imagem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imagem</a:t>
            </a:r>
          </a:p>
        </p:txBody>
      </p:sp>
      <p:sp>
        <p:nvSpPr>
          <p:cNvPr id="24" name="Espaço Reservado para Imagem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imagem</a:t>
            </a:r>
          </a:p>
        </p:txBody>
      </p:sp>
      <p:sp>
        <p:nvSpPr>
          <p:cNvPr id="25" name="Espaço Reservado para Imagem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imagem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rtlCol="0"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17" name="Espaço Reservado para Rodapé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Data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8" name="Espaço Reservado para o Número do Slide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25" name="Espaço Reservado para Imagem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4" name="Espaço Reservado para Imagem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17" name="Espaço Reservado para Rodapé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Espaço Reservado para Data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0" name="Espaço Reservado para o Número do Slide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rtlCol="0" anchor="t">
            <a:normAutofit/>
          </a:bodyPr>
          <a:lstStyle>
            <a:lvl1pPr>
              <a:defRPr sz="2000" b="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7" name="Espaço Reservado para Rodapé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Espaço Reservado para Data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0" name="Espaço Reservado para o Número do Slide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5" name="Espaço Reservado para Imagem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34" name="Espaço Reservado para Imagem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rtlCol="0" anchor="t">
            <a:normAutofit/>
          </a:bodyPr>
          <a:lstStyle>
            <a:lvl1pPr>
              <a:defRPr sz="1600" b="0" baseline="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pt-BR">
                <a:solidFill>
                  <a:schemeClr val="tx2"/>
                </a:solidFill>
              </a:rPr>
              <a:t>1/2/20XX</a:t>
            </a:r>
            <a:endParaRPr lang="pt-BR" dirty="0"/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tângulo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rtlCol="0" anchor="b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 sz="3600" b="1" cap="none">
                <a:solidFill>
                  <a:schemeClr val="tx2"/>
                </a:solidFill>
              </a:rPr>
              <a:t>Clique para adicionar um título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rtlCol="0" anchor="t">
            <a:normAutofit/>
          </a:bodyPr>
          <a:lstStyle>
            <a:lvl1pPr>
              <a:defRPr sz="1600" b="0"/>
            </a:lvl1pPr>
          </a:lstStyle>
          <a:p>
            <a:pPr rtl="0"/>
            <a:r>
              <a:rPr lang="pt-BR" sz="2000">
                <a:solidFill>
                  <a:schemeClr val="tx2"/>
                </a:solidFill>
              </a:rPr>
              <a:t>Clique para adicionar um subtítulo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0" name="Espaço Reservado para Imagem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Espaço Reservado para Rodapé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1" name="Espaço Reservado para o Número do Slide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13" name="Espaço Reservado para Data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rtlCol="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rtlCol="0"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Rodapé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6" name="Espaço Reservado para Data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tângulo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3" name="Espaço Reservado para Rodapé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34" name="Espaço Reservado para Data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35" name="Espaço Reservado para o Número do Slide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Data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1057275"/>
            <a:ext cx="5122545" cy="2173288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 rtl="0"/>
            <a:r>
              <a:rPr lang="pt-BR" sz="4000" dirty="0"/>
              <a:t>Modelo Imobiliário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643" y="3751119"/>
            <a:ext cx="4985065" cy="1606163"/>
          </a:xfrm>
        </p:spPr>
        <p:txBody>
          <a:bodyPr vert="horz" lIns="109728" tIns="109728" rIns="109728" bIns="91440" rtlCol="0" anchor="t">
            <a:normAutofit fontScale="40000" lnSpcReduction="20000"/>
          </a:bodyPr>
          <a:lstStyle/>
          <a:p>
            <a:pPr rtl="0"/>
            <a:r>
              <a:rPr lang="pt-BR" dirty="0"/>
              <a:t>Bergson José Araújo</a:t>
            </a:r>
          </a:p>
          <a:p>
            <a:pPr rtl="0"/>
            <a:r>
              <a:rPr lang="pt-BR" dirty="0"/>
              <a:t>Diego Honda</a:t>
            </a:r>
          </a:p>
          <a:p>
            <a:pPr rtl="0"/>
            <a:r>
              <a:rPr lang="pt-BR" dirty="0"/>
              <a:t>Letícia </a:t>
            </a:r>
            <a:r>
              <a:rPr lang="pt-BR" dirty="0" err="1"/>
              <a:t>Rossaneis</a:t>
            </a:r>
            <a:endParaRPr lang="pt-BR" dirty="0"/>
          </a:p>
          <a:p>
            <a:pPr rtl="0"/>
            <a:r>
              <a:rPr lang="pt-BR" dirty="0"/>
              <a:t>Lídia Maria Beirão de Souza</a:t>
            </a:r>
          </a:p>
          <a:p>
            <a:pPr rtl="0"/>
            <a:r>
              <a:rPr lang="pt-BR" dirty="0"/>
              <a:t>Rodrigo </a:t>
            </a:r>
            <a:r>
              <a:rPr lang="pt-BR" dirty="0" err="1"/>
              <a:t>Naoto</a:t>
            </a:r>
            <a:endParaRPr lang="pt-BR" dirty="0"/>
          </a:p>
        </p:txBody>
      </p:sp>
      <p:pic>
        <p:nvPicPr>
          <p:cNvPr id="41" name="Espaço Reservado para Imagem 40" descr="Uma sala grande com paredes de vidro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36" y="-2"/>
            <a:ext cx="5332064" cy="6858002"/>
          </a:xfr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029686-87BE-4E75-8373-8D06DD44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rtl="0"/>
            <a:endParaRPr lang="pt-B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endParaRPr lang="pt-B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Modelo 2 - Regressão Linear Múltipla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8" name="Espaço Reservado para Conteúdo 8">
            <a:extLst>
              <a:ext uri="{FF2B5EF4-FFF2-40B4-BE49-F238E27FC236}">
                <a16:creationId xmlns:a16="http://schemas.microsoft.com/office/drawing/2014/main" id="{81CBF0E5-AEBB-811E-5480-7BA5CBE1C5B5}"/>
              </a:ext>
            </a:extLst>
          </p:cNvPr>
          <p:cNvSpPr txBox="1">
            <a:spLocks/>
          </p:cNvSpPr>
          <p:nvPr/>
        </p:nvSpPr>
        <p:spPr>
          <a:xfrm>
            <a:off x="1183133" y="2993366"/>
            <a:ext cx="10712456" cy="3776550"/>
          </a:xfrm>
          <a:prstGeom prst="rect">
            <a:avLst/>
          </a:prstGeom>
        </p:spPr>
        <p:txBody>
          <a:bodyPr numCol="2"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lat</a:t>
            </a:r>
            <a:r>
              <a:rPr lang="pt-BR" sz="800" b="0" dirty="0">
                <a:solidFill>
                  <a:srgbClr val="97A7B8"/>
                </a:solidFill>
              </a:rPr>
              <a:t>             0.041753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lon</a:t>
            </a:r>
            <a:r>
              <a:rPr lang="pt-BR" sz="800" b="0" dirty="0">
                <a:solidFill>
                  <a:srgbClr val="97A7B8"/>
                </a:solidFill>
              </a:rPr>
              <a:t>           -0.000362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price_usd</a:t>
            </a:r>
            <a:r>
              <a:rPr lang="pt-BR" sz="800" dirty="0">
                <a:solidFill>
                  <a:srgbClr val="97A7B8"/>
                </a:solidFill>
              </a:rPr>
              <a:t>    </a:t>
            </a:r>
            <a:r>
              <a:rPr lang="pt-BR" sz="800" b="0" dirty="0">
                <a:solidFill>
                  <a:srgbClr val="97A7B8"/>
                </a:solidFill>
              </a:rPr>
              <a:t>0.55012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MSE</a:t>
            </a:r>
            <a:r>
              <a:rPr lang="pt-BR" sz="800" b="0" dirty="0"/>
              <a:t>: 840559.9485370703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RMSE</a:t>
            </a:r>
            <a:r>
              <a:rPr lang="pt-BR" sz="800" b="0" dirty="0"/>
              <a:t>: 916.8205650709796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MAE</a:t>
            </a:r>
            <a:r>
              <a:rPr lang="pt-BR" sz="800" b="0" dirty="0"/>
              <a:t>: 704.5320888159223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R2</a:t>
            </a:r>
            <a:r>
              <a:rPr lang="pt-BR" sz="800" b="0" dirty="0"/>
              <a:t>: 0.1957792893493866</a:t>
            </a:r>
          </a:p>
          <a:p>
            <a:pPr algn="just">
              <a:lnSpc>
                <a:spcPct val="100000"/>
              </a:lnSpc>
            </a:pPr>
            <a:r>
              <a:rPr lang="pt-BR" sz="800" b="0" u="sng" dirty="0"/>
              <a:t>---------------------------------------------------------------------------</a:t>
            </a:r>
            <a:endParaRPr lang="pt-BR" sz="800" b="0" dirty="0"/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lat</a:t>
            </a:r>
            <a:r>
              <a:rPr lang="pt-BR" sz="800" b="0" dirty="0">
                <a:solidFill>
                  <a:srgbClr val="97A7B8"/>
                </a:solidFill>
              </a:rPr>
              <a:t>    0.165391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lon</a:t>
            </a:r>
            <a:r>
              <a:rPr lang="pt-BR" sz="800" b="0" dirty="0">
                <a:solidFill>
                  <a:srgbClr val="97A7B8"/>
                </a:solidFill>
              </a:rPr>
              <a:t>    0.066719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MSE</a:t>
            </a:r>
            <a:r>
              <a:rPr lang="pt-BR" sz="800" b="0" dirty="0"/>
              <a:t>: 1107402.7073803702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RMSE</a:t>
            </a:r>
            <a:r>
              <a:rPr lang="pt-BR" sz="800" b="0" dirty="0"/>
              <a:t>: 1052.332032858627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MAE</a:t>
            </a:r>
            <a:r>
              <a:rPr lang="pt-BR" sz="800" b="0" dirty="0"/>
              <a:t>: 795.543405399754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R2</a:t>
            </a:r>
            <a:r>
              <a:rPr lang="pt-BR" sz="800" b="0" dirty="0"/>
              <a:t>: -0.05952727566411942</a:t>
            </a:r>
          </a:p>
          <a:p>
            <a:pPr algn="just">
              <a:lnSpc>
                <a:spcPct val="100000"/>
              </a:lnSpc>
            </a:pPr>
            <a:endParaRPr lang="pt-BR" sz="800" b="0" dirty="0"/>
          </a:p>
          <a:p>
            <a:pPr algn="just">
              <a:lnSpc>
                <a:spcPct val="100000"/>
              </a:lnSpc>
            </a:pPr>
            <a:endParaRPr lang="pt-BR" sz="800" b="0" dirty="0"/>
          </a:p>
          <a:p>
            <a:pPr algn="just">
              <a:lnSpc>
                <a:spcPct val="100000"/>
              </a:lnSpc>
            </a:pPr>
            <a:endParaRPr lang="pt-BR" sz="800" b="0" dirty="0"/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lat</a:t>
            </a:r>
            <a:r>
              <a:rPr lang="pt-BR" sz="800" b="0" dirty="0">
                <a:solidFill>
                  <a:srgbClr val="97A7B8"/>
                </a:solidFill>
              </a:rPr>
              <a:t>                                  0.157016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lon</a:t>
            </a:r>
            <a:r>
              <a:rPr lang="pt-BR" sz="800" b="0" dirty="0">
                <a:solidFill>
                  <a:srgbClr val="97A7B8"/>
                </a:solidFill>
              </a:rPr>
              <a:t>                                 0.054213</a:t>
            </a:r>
          </a:p>
          <a:p>
            <a:pPr algn="just">
              <a:lnSpc>
                <a:spcPct val="100000"/>
              </a:lnSpc>
            </a:pPr>
            <a:r>
              <a:rPr lang="pt-BR" sz="800" dirty="0">
                <a:solidFill>
                  <a:srgbClr val="97A7B8"/>
                </a:solidFill>
              </a:rPr>
              <a:t>surface_total_in_m2_Final  </a:t>
            </a:r>
            <a:r>
              <a:rPr lang="pt-BR" sz="800" b="0" dirty="0">
                <a:solidFill>
                  <a:srgbClr val="97A7B8"/>
                </a:solidFill>
              </a:rPr>
              <a:t>0.001688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MSE</a:t>
            </a:r>
            <a:r>
              <a:rPr lang="pt-BR" sz="800" b="0" dirty="0"/>
              <a:t>: 1103204.4859065097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RMSE</a:t>
            </a:r>
            <a:r>
              <a:rPr lang="pt-BR" sz="800" b="0" dirty="0"/>
              <a:t>: 1050.335415906038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MAE</a:t>
            </a:r>
            <a:r>
              <a:rPr lang="pt-BR" sz="800" b="0" dirty="0"/>
              <a:t>: 793.6079027307653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R2</a:t>
            </a:r>
            <a:r>
              <a:rPr lang="pt-BR" sz="800" b="0" dirty="0"/>
              <a:t>: -0.05551055245115544</a:t>
            </a:r>
          </a:p>
          <a:p>
            <a:pPr algn="just">
              <a:lnSpc>
                <a:spcPct val="100000"/>
              </a:lnSpc>
            </a:pPr>
            <a:r>
              <a:rPr lang="pt-BR" sz="800" b="0" u="sng" dirty="0">
                <a:solidFill>
                  <a:srgbClr val="595460"/>
                </a:solidFill>
              </a:rPr>
              <a:t>---------------------------------------------------------------------------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lat</a:t>
            </a:r>
            <a:r>
              <a:rPr lang="pt-BR" sz="800" b="0" dirty="0">
                <a:solidFill>
                  <a:srgbClr val="97A7B8"/>
                </a:solidFill>
              </a:rPr>
              <a:t>                                    0.027833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lon</a:t>
            </a:r>
            <a:r>
              <a:rPr lang="pt-BR" sz="800" b="0" dirty="0">
                <a:solidFill>
                  <a:srgbClr val="97A7B8"/>
                </a:solidFill>
              </a:rPr>
              <a:t>                                   0.043473</a:t>
            </a:r>
          </a:p>
          <a:p>
            <a:pPr algn="just">
              <a:lnSpc>
                <a:spcPct val="100000"/>
              </a:lnSpc>
            </a:pPr>
            <a:r>
              <a:rPr lang="pt-BR" sz="800" dirty="0">
                <a:solidFill>
                  <a:srgbClr val="97A7B8"/>
                </a:solidFill>
              </a:rPr>
              <a:t>surface_total_in_m2_Final    </a:t>
            </a:r>
            <a:r>
              <a:rPr lang="pt-BR" sz="800" b="0" dirty="0">
                <a:solidFill>
                  <a:srgbClr val="97A7B8"/>
                </a:solidFill>
              </a:rPr>
              <a:t>4.725013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price_usd</a:t>
            </a:r>
            <a:r>
              <a:rPr lang="pt-BR" sz="800" dirty="0">
                <a:solidFill>
                  <a:srgbClr val="97A7B8"/>
                </a:solidFill>
              </a:rPr>
              <a:t>                           </a:t>
            </a:r>
            <a:r>
              <a:rPr lang="pt-BR" sz="800" b="0" dirty="0">
                <a:solidFill>
                  <a:srgbClr val="97A7B8"/>
                </a:solidFill>
              </a:rPr>
              <a:t>6.278011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MSE</a:t>
            </a:r>
            <a:r>
              <a:rPr lang="pt-BR" sz="800" b="0" dirty="0"/>
              <a:t>: 567365.0222819957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RMSE</a:t>
            </a:r>
            <a:r>
              <a:rPr lang="pt-BR" sz="800" b="0" dirty="0"/>
              <a:t>: 753.2363654803157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MAE</a:t>
            </a:r>
            <a:r>
              <a:rPr lang="pt-BR" sz="800" b="0" dirty="0"/>
              <a:t>: 470.91370197155516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R2</a:t>
            </a:r>
            <a:r>
              <a:rPr lang="pt-BR" sz="800" b="0" dirty="0"/>
              <a:t>: 0.4571634037381159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3F0BBE5-7FAB-0CAF-28C3-301CC59065E2}"/>
              </a:ext>
            </a:extLst>
          </p:cNvPr>
          <p:cNvSpPr txBox="1"/>
          <p:nvPr/>
        </p:nvSpPr>
        <p:spPr>
          <a:xfrm>
            <a:off x="1263889" y="2395390"/>
            <a:ext cx="10075178" cy="276999"/>
          </a:xfrm>
          <a:prstGeom prst="rect">
            <a:avLst/>
          </a:prstGeom>
        </p:spPr>
        <p:txBody>
          <a:bodyPr rtlCol="0"/>
          <a:lstStyle>
            <a:defPPr rtl="0">
              <a:defRPr lang="pt-BR"/>
            </a:defPPr>
            <a:lvl1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  <a:defRPr sz="1200" b="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-32004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-32004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-32004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20240" indent="-32004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>
                <a:solidFill>
                  <a:schemeClr val="accent1">
                    <a:lumMod val="75000"/>
                  </a:schemeClr>
                </a:solidFill>
              </a:defRPr>
            </a:lvl6pPr>
            <a:lvl7pPr marL="2240280" indent="-32004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>
                <a:solidFill>
                  <a:schemeClr val="accent1">
                    <a:lumMod val="75000"/>
                  </a:schemeClr>
                </a:solidFill>
              </a:defRPr>
            </a:lvl7pPr>
            <a:lvl8pPr marL="2560320" indent="-32004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>
                <a:solidFill>
                  <a:schemeClr val="accent1">
                    <a:lumMod val="75000"/>
                  </a:schemeClr>
                </a:solidFill>
              </a:defRPr>
            </a:lvl8pPr>
            <a:lvl9pPr marL="2880360" indent="-32004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>
                <a:solidFill>
                  <a:schemeClr val="accent1">
                    <a:lumMod val="75000"/>
                  </a:schemeClr>
                </a:solidFill>
              </a:defRPr>
            </a:lvl9pPr>
          </a:lstStyle>
          <a:p>
            <a:r>
              <a:rPr lang="pt-BR" dirty="0"/>
              <a:t>Analisando os modelos e levando em consideração o impacto das </a:t>
            </a:r>
            <a:r>
              <a:rPr lang="pt-BR" i="1" dirty="0" err="1"/>
              <a:t>features</a:t>
            </a:r>
            <a:r>
              <a:rPr lang="pt-BR" dirty="0"/>
              <a:t> sobre os modelos.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5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Modelo 2 - Regressão Linear Múltipla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912867" cy="3931048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b="0" i="1" dirty="0" err="1"/>
              <a:t>Permutation</a:t>
            </a:r>
            <a:r>
              <a:rPr lang="pt-BR" sz="1100" b="0" i="1" dirty="0"/>
              <a:t> </a:t>
            </a:r>
            <a:r>
              <a:rPr lang="pt-BR" sz="1100" b="0" i="1" dirty="0" err="1"/>
              <a:t>Importance</a:t>
            </a:r>
            <a:r>
              <a:rPr lang="pt-BR" sz="1100" b="0" i="1" dirty="0"/>
              <a:t>: impacto das </a:t>
            </a:r>
            <a:r>
              <a:rPr lang="pt-BR" sz="1100" b="0" i="1" dirty="0" err="1"/>
              <a:t>features</a:t>
            </a:r>
            <a:r>
              <a:rPr lang="pt-BR" sz="1100" b="0" i="1" dirty="0"/>
              <a:t> sobre o modelo;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b="0" dirty="0"/>
              <a:t>Normalizamos os dados antes de treinar utilizando </a:t>
            </a:r>
            <a:r>
              <a:rPr lang="pt-BR" sz="1100" b="0" i="1" dirty="0"/>
              <a:t>Standard </a:t>
            </a:r>
            <a:r>
              <a:rPr lang="pt-BR" sz="1100" b="0" i="1" dirty="0" err="1"/>
              <a:t>Scaler</a:t>
            </a:r>
            <a:r>
              <a:rPr lang="pt-BR" sz="1100" b="0" i="1" dirty="0"/>
              <a:t>.</a:t>
            </a:r>
            <a:endParaRPr lang="pt-BR" sz="1100" b="0" dirty="0"/>
          </a:p>
          <a:p>
            <a:r>
              <a:rPr lang="pt-BR" sz="1200" dirty="0"/>
              <a:t>Resultados: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559656.3353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748.1018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463.6986</a:t>
            </a:r>
          </a:p>
          <a:p>
            <a:r>
              <a:rPr lang="pt-BR" sz="1200" dirty="0"/>
              <a:t>R2: </a:t>
            </a:r>
            <a:r>
              <a:rPr lang="pt-BR" sz="1200" b="0" dirty="0"/>
              <a:t>0.4645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CCAE20-0661-9B3E-49A2-EF480093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518" y="2576472"/>
            <a:ext cx="6096778" cy="373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6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3 - Regressão Linear Robusta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87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Modelo 3 – Regressão Linear Robusta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912867" cy="4262302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dirty="0"/>
              <a:t>A regressão linear robusta tem maior eficiência para dados com muita discrepância, visto que, a estimativa usando os métodos de Huber são menos distorcidas por causa dos outlier.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dirty="0"/>
              <a:t>Consideramos as variáveis “</a:t>
            </a:r>
            <a:r>
              <a:rPr lang="pt-BR" sz="1200" b="0" dirty="0" err="1"/>
              <a:t>lat</a:t>
            </a:r>
            <a:r>
              <a:rPr lang="pt-BR" sz="1200" b="0" dirty="0"/>
              <a:t>”, “</a:t>
            </a:r>
            <a:r>
              <a:rPr lang="pt-BR" sz="1200" b="0" dirty="0" err="1"/>
              <a:t>lon</a:t>
            </a:r>
            <a:r>
              <a:rPr lang="pt-BR" sz="1200" b="0" dirty="0"/>
              <a:t>”, “</a:t>
            </a:r>
            <a:r>
              <a:rPr lang="en-US" sz="1200" b="0" dirty="0" err="1"/>
              <a:t>Tamanho</a:t>
            </a:r>
            <a:r>
              <a:rPr lang="en-US" sz="1200" b="0" dirty="0"/>
              <a:t> </a:t>
            </a:r>
            <a:r>
              <a:rPr lang="en-US" sz="1200" b="0" dirty="0" err="1"/>
              <a:t>em</a:t>
            </a:r>
            <a:r>
              <a:rPr lang="en-US" sz="1200" b="0" dirty="0"/>
              <a:t> M²” e “</a:t>
            </a:r>
            <a:r>
              <a:rPr lang="en-US" sz="1200" b="0" dirty="0" err="1"/>
              <a:t>Preço</a:t>
            </a:r>
            <a:r>
              <a:rPr lang="en-US" sz="1200" b="0" dirty="0"/>
              <a:t> </a:t>
            </a:r>
            <a:r>
              <a:rPr lang="en-US" sz="1200" b="0" dirty="0" err="1"/>
              <a:t>em</a:t>
            </a:r>
            <a:r>
              <a:rPr lang="en-US" sz="1200" b="0" dirty="0"/>
              <a:t> </a:t>
            </a:r>
            <a:r>
              <a:rPr lang="en-US" sz="1200" b="0" dirty="0" err="1"/>
              <a:t>dólar</a:t>
            </a:r>
            <a:r>
              <a:rPr lang="en-US" sz="1200" b="0" dirty="0"/>
              <a:t>”</a:t>
            </a:r>
            <a:r>
              <a:rPr lang="pt-BR" sz="1200" b="0" dirty="0"/>
              <a:t> (como eixo x) e “Preço do M²” (como eixo y).</a:t>
            </a:r>
          </a:p>
          <a:p>
            <a:r>
              <a:rPr lang="pt-BR" sz="1200" dirty="0"/>
              <a:t>Variáveis: 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2328592.6696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1525.9726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480.1617</a:t>
            </a:r>
          </a:p>
          <a:p>
            <a:r>
              <a:rPr lang="pt-BR" sz="1200" dirty="0"/>
              <a:t>R²: </a:t>
            </a:r>
            <a:r>
              <a:rPr lang="pt-BR" sz="1200" b="0" dirty="0"/>
              <a:t>0.3264</a:t>
            </a:r>
          </a:p>
          <a:p>
            <a:endParaRPr lang="pt-BR" sz="12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AFAECAF-C0E7-7AEF-87DB-91B4FA07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066" y="2569267"/>
            <a:ext cx="5556090" cy="280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4 -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</a:t>
            </a:r>
            <a:r>
              <a:rPr lang="pt-BR" dirty="0" err="1"/>
              <a:t>regression</a:t>
            </a:r>
            <a:r>
              <a:rPr lang="pt-BR" dirty="0"/>
              <a:t> (Bônus)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09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Autofit/>
          </a:bodyPr>
          <a:lstStyle/>
          <a:p>
            <a:pPr rtl="0"/>
            <a:r>
              <a:rPr lang="pt-BR" sz="2800" dirty="0"/>
              <a:t>Modelo 4 - </a:t>
            </a:r>
            <a:r>
              <a:rPr lang="pt-BR" sz="2800" i="1" dirty="0" err="1"/>
              <a:t>Decision</a:t>
            </a:r>
            <a:r>
              <a:rPr lang="pt-BR" sz="2800" i="1" dirty="0"/>
              <a:t> </a:t>
            </a:r>
            <a:r>
              <a:rPr lang="pt-BR" sz="2800" i="1" dirty="0" err="1"/>
              <a:t>tree</a:t>
            </a:r>
            <a:r>
              <a:rPr lang="pt-BR" sz="2800" i="1" dirty="0"/>
              <a:t> </a:t>
            </a:r>
            <a:r>
              <a:rPr lang="pt-BR" sz="2800" i="1" dirty="0" err="1"/>
              <a:t>regression</a:t>
            </a:r>
            <a:r>
              <a:rPr lang="pt-BR" sz="2800" i="1" dirty="0"/>
              <a:t> (Bônus)</a:t>
            </a:r>
            <a:endParaRPr lang="pt-BR" sz="280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15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758155" cy="361021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Para obtermos resultados melhores, utilizamos outro algoritmo chamado </a:t>
            </a:r>
            <a:r>
              <a:rPr lang="pt-BR" sz="1200" b="0" i="1" dirty="0" err="1"/>
              <a:t>Decision</a:t>
            </a:r>
            <a:r>
              <a:rPr lang="pt-BR" sz="1200" b="0" i="1" dirty="0"/>
              <a:t> </a:t>
            </a:r>
            <a:r>
              <a:rPr lang="pt-BR" sz="1200" b="0" i="1" dirty="0" err="1"/>
              <a:t>tree</a:t>
            </a:r>
            <a:r>
              <a:rPr lang="pt-BR" sz="1200" b="0" i="1" dirty="0"/>
              <a:t> </a:t>
            </a:r>
            <a:r>
              <a:rPr lang="pt-BR" sz="1200" b="0" i="1" dirty="0" err="1"/>
              <a:t>regression</a:t>
            </a:r>
            <a:r>
              <a:rPr lang="pt-BR" sz="1200" b="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Consideramos as variáveis “</a:t>
            </a:r>
            <a:r>
              <a:rPr lang="pt-BR" sz="1200" b="0" dirty="0" err="1"/>
              <a:t>lat</a:t>
            </a:r>
            <a:r>
              <a:rPr lang="pt-BR" sz="1200" b="0" dirty="0"/>
              <a:t>”, “</a:t>
            </a:r>
            <a:r>
              <a:rPr lang="pt-BR" sz="1200" b="0" dirty="0" err="1"/>
              <a:t>lon</a:t>
            </a:r>
            <a:r>
              <a:rPr lang="pt-BR" sz="1200" b="0" dirty="0"/>
              <a:t>”, “</a:t>
            </a:r>
            <a:r>
              <a:rPr lang="en-US" sz="1200" b="0" dirty="0" err="1"/>
              <a:t>Tamanho</a:t>
            </a:r>
            <a:r>
              <a:rPr lang="en-US" sz="1200" b="0" dirty="0"/>
              <a:t> </a:t>
            </a:r>
            <a:r>
              <a:rPr lang="en-US" sz="1200" b="0" dirty="0" err="1"/>
              <a:t>em</a:t>
            </a:r>
            <a:r>
              <a:rPr lang="en-US" sz="1200" b="0" dirty="0"/>
              <a:t> M²” e “</a:t>
            </a:r>
            <a:r>
              <a:rPr lang="en-US" sz="1200" b="0" dirty="0" err="1"/>
              <a:t>Preço</a:t>
            </a:r>
            <a:r>
              <a:rPr lang="en-US" sz="1200" b="0" dirty="0"/>
              <a:t> </a:t>
            </a:r>
            <a:r>
              <a:rPr lang="en-US" sz="1200" b="0" dirty="0" err="1"/>
              <a:t>em</a:t>
            </a:r>
            <a:r>
              <a:rPr lang="en-US" sz="1200" b="0" dirty="0"/>
              <a:t> </a:t>
            </a:r>
            <a:r>
              <a:rPr lang="en-US" sz="1200" b="0" dirty="0" err="1"/>
              <a:t>dólar</a:t>
            </a:r>
            <a:r>
              <a:rPr lang="en-US" sz="1200" b="0" dirty="0"/>
              <a:t>”</a:t>
            </a:r>
            <a:r>
              <a:rPr lang="pt-BR" sz="1200" b="0" dirty="0"/>
              <a:t> (como eixo x) e “Preço do M²” (como eixo y).</a:t>
            </a:r>
          </a:p>
          <a:p>
            <a:r>
              <a:rPr lang="pt-BR" sz="1200" dirty="0"/>
              <a:t>Resultados: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86362.1242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293.8743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160.4436</a:t>
            </a:r>
          </a:p>
          <a:p>
            <a:r>
              <a:rPr lang="pt-BR" sz="1200" dirty="0"/>
              <a:t>R²: </a:t>
            </a:r>
            <a:r>
              <a:rPr lang="pt-BR" sz="1200" b="0" dirty="0"/>
              <a:t>0.9173</a:t>
            </a:r>
          </a:p>
          <a:p>
            <a:endParaRPr lang="pt-BR" sz="1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3A3D48-DCDE-9ACC-D343-7E17995E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99149"/>
            <a:ext cx="6058864" cy="301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5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Resultados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86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Resultados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4" y="1455577"/>
            <a:ext cx="6158204" cy="4385386"/>
          </a:xfrm>
        </p:spPr>
        <p:txBody>
          <a:bodyPr rtlCol="0">
            <a:noAutofit/>
          </a:bodyPr>
          <a:lstStyle/>
          <a:p>
            <a:pPr rtl="0"/>
            <a:r>
              <a:rPr lang="pt-BR" sz="1400" dirty="0"/>
              <a:t>Nos testes do modelo de regressão verificou-se que as variáveis Tamanho do M² e preço em dólar possuem maior relevância no modelo, conforme tabela ao lado. Utilizando apenas essas variáveis, podemos notar que a precisão do modelo aumenta consideravelmente.</a:t>
            </a:r>
          </a:p>
          <a:p>
            <a:pPr rtl="0"/>
            <a:r>
              <a:rPr lang="pt-BR" sz="1400" dirty="0"/>
              <a:t>A tabela ao lado mostra o teste do modelo “Múltiplo Normalizada” que alcançou o melhor resultado em comparação aos outros modelos.</a:t>
            </a:r>
          </a:p>
          <a:p>
            <a:pPr rtl="0"/>
            <a:r>
              <a:rPr lang="pt-BR" sz="1400" dirty="0"/>
              <a:t>O coeficiente R² apresentou um valor igual a 0.4645, ou seja, 46,45% dos resultados são explicados pelas variáveis Tamanho e Preço.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17</a:t>
            </a:fld>
            <a:endParaRPr lang="pt-BR" dirty="0"/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AF144BB0-9B07-523A-A855-7DEDFECA9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37901"/>
              </p:ext>
            </p:extLst>
          </p:nvPr>
        </p:nvGraphicFramePr>
        <p:xfrm>
          <a:off x="6905056" y="1646941"/>
          <a:ext cx="4254500" cy="1533525"/>
        </p:xfrm>
        <a:graphic>
          <a:graphicData uri="http://schemas.openxmlformats.org/drawingml/2006/table">
            <a:tbl>
              <a:tblPr/>
              <a:tblGrid>
                <a:gridCol w="1360045">
                  <a:extLst>
                    <a:ext uri="{9D8B030D-6E8A-4147-A177-3AD203B41FA5}">
                      <a16:colId xmlns:a16="http://schemas.microsoft.com/office/drawing/2014/main" val="989759000"/>
                    </a:ext>
                  </a:extLst>
                </a:gridCol>
                <a:gridCol w="941570">
                  <a:extLst>
                    <a:ext uri="{9D8B030D-6E8A-4147-A177-3AD203B41FA5}">
                      <a16:colId xmlns:a16="http://schemas.microsoft.com/office/drawing/2014/main" val="2468989691"/>
                    </a:ext>
                  </a:extLst>
                </a:gridCol>
                <a:gridCol w="1952885">
                  <a:extLst>
                    <a:ext uri="{9D8B030D-6E8A-4147-A177-3AD203B41FA5}">
                      <a16:colId xmlns:a16="http://schemas.microsoft.com/office/drawing/2014/main" val="6798880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Variáveis (Eixo X)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28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764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Múltiplo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Lat, Lon e Preço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155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Múltiplo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Lat, Lon e Tamanho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832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Múltiplo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 e Lon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68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Múltiplo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Lat, Lon, Tamanho e Preço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590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Múltiplo Normalizada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Tamanho e Preço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76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Tamanho e Preço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477687"/>
                  </a:ext>
                </a:extLst>
              </a:tr>
            </a:tbl>
          </a:graphicData>
        </a:graphic>
      </p:graphicFrame>
      <p:pic>
        <p:nvPicPr>
          <p:cNvPr id="19" name="Imagem 18">
            <a:extLst>
              <a:ext uri="{FF2B5EF4-FFF2-40B4-BE49-F238E27FC236}">
                <a16:creationId xmlns:a16="http://schemas.microsoft.com/office/drawing/2014/main" id="{76480A86-E7FC-2A5A-713B-E9F47C78B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181" y="3329270"/>
            <a:ext cx="4102250" cy="25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2D194642-A6DF-44F2-AADD-B91BD7DF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2" name="Espaço Reservado para Data 21">
            <a:extLst>
              <a:ext uri="{FF2B5EF4-FFF2-40B4-BE49-F238E27FC236}">
                <a16:creationId xmlns:a16="http://schemas.microsoft.com/office/drawing/2014/main" id="{4BF5207B-DCE0-4C8D-BC19-B3B495A8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80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130" y="1490726"/>
            <a:ext cx="5493074" cy="4280346"/>
          </a:xfrm>
        </p:spPr>
        <p:txBody>
          <a:bodyPr rtlCol="0">
            <a:noAutofit/>
          </a:bodyPr>
          <a:lstStyle/>
          <a:p>
            <a:pPr rtl="0"/>
            <a:r>
              <a:rPr lang="pt-BR" sz="1200" dirty="0"/>
              <a:t>A análise feita a partir do subconjunto selecionado, teve como objetivo identificar o preço médio do m², para isso, fizemos testes nos modelos, utilizando diferentes variáveis para verificar o modelo com maior precisão.</a:t>
            </a:r>
          </a:p>
          <a:p>
            <a:pPr rtl="0"/>
            <a:r>
              <a:rPr lang="pt-BR" sz="1200" dirty="0"/>
              <a:t>Com base nos dados coletados, chegamos a conclusão de que o modelo de regressão linear não é tão preciso para resolver este problema. Então, utilizamos o algoritmo </a:t>
            </a:r>
            <a:r>
              <a:rPr lang="pt-BR" sz="1200" i="1" dirty="0" err="1"/>
              <a:t>decision</a:t>
            </a:r>
            <a:r>
              <a:rPr lang="pt-BR" sz="1200" i="1" dirty="0"/>
              <a:t> </a:t>
            </a:r>
            <a:r>
              <a:rPr lang="pt-BR" sz="1200" i="1" dirty="0" err="1"/>
              <a:t>tree</a:t>
            </a:r>
            <a:r>
              <a:rPr lang="pt-BR" sz="1200" i="1" dirty="0"/>
              <a:t> </a:t>
            </a:r>
            <a:r>
              <a:rPr lang="pt-BR" sz="1200" i="1" dirty="0" err="1"/>
              <a:t>regression</a:t>
            </a:r>
            <a:r>
              <a:rPr lang="pt-BR" sz="1200" dirty="0"/>
              <a:t>.</a:t>
            </a:r>
          </a:p>
          <a:p>
            <a:pPr rtl="0"/>
            <a:r>
              <a:rPr lang="pt-BR" sz="1200" dirty="0"/>
              <a:t>Ele mapeia relações não lineares, pode resolver problemas de regressão e se adaptou bem ao </a:t>
            </a:r>
            <a:r>
              <a:rPr lang="pt-BR" sz="1200" i="1" dirty="0" err="1"/>
              <a:t>dataset</a:t>
            </a:r>
            <a:r>
              <a:rPr lang="pt-BR" sz="1200" dirty="0"/>
              <a:t> selecionado.</a:t>
            </a:r>
          </a:p>
          <a:p>
            <a:pPr rtl="0"/>
            <a:r>
              <a:rPr lang="pt-BR" sz="1200" dirty="0"/>
              <a:t>O modelo conseguiu atingir ótimos resultados se comparado com os modelos de regressão linear testados anteriormente.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19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22ED7E-90BD-C31F-776A-7223BCD6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096" y="2338275"/>
            <a:ext cx="5523726" cy="27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4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085431"/>
            <a:ext cx="6623040" cy="791861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8" y="1950110"/>
            <a:ext cx="6623039" cy="3700192"/>
          </a:xfrm>
        </p:spPr>
        <p:txBody>
          <a:bodyPr rtlCol="0">
            <a:normAutofit fontScale="85000" lnSpcReduction="10000"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pt-BR" dirty="0"/>
              <a:t>Equipe;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Introdução;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Modelo 1 - Regressão Linear Simples;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Modelo 2 - Regressão Linear Múltipla;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Modelo 3 - Regressão Linear Robusta;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Modelo 4 - </a:t>
            </a:r>
            <a:r>
              <a:rPr lang="pt-BR" i="1" dirty="0" err="1"/>
              <a:t>Decision</a:t>
            </a:r>
            <a:r>
              <a:rPr lang="pt-BR" i="1" dirty="0"/>
              <a:t> </a:t>
            </a:r>
            <a:r>
              <a:rPr lang="pt-BR" i="1" dirty="0" err="1"/>
              <a:t>tree</a:t>
            </a:r>
            <a:r>
              <a:rPr lang="pt-BR" i="1" dirty="0"/>
              <a:t> </a:t>
            </a:r>
            <a:r>
              <a:rPr lang="pt-BR" i="1" dirty="0" err="1"/>
              <a:t>regression</a:t>
            </a:r>
            <a:r>
              <a:rPr lang="pt-BR" i="1" dirty="0"/>
              <a:t> </a:t>
            </a:r>
            <a:r>
              <a:rPr lang="pt-BR" dirty="0"/>
              <a:t>(Bônus);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Resultados;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Conclusão.</a:t>
            </a:r>
          </a:p>
        </p:txBody>
      </p:sp>
      <p:pic>
        <p:nvPicPr>
          <p:cNvPr id="29" name="Espaço Reservado para Imagem 28" descr="Painel de Controle de Finanças Digitais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4348" y="1085431"/>
            <a:ext cx="3997652" cy="5037857"/>
          </a:xfrm>
        </p:spPr>
      </p:pic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pic>
        <p:nvPicPr>
          <p:cNvPr id="32" name="Espaço Reservado para Imagem 31" descr="Duas pessoas trabalhando em um laptop e um tablet com gráficos e tabelas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23" y="4941"/>
            <a:ext cx="5333977" cy="3392053"/>
          </a:xfrm>
        </p:spPr>
      </p:pic>
      <p:pic>
        <p:nvPicPr>
          <p:cNvPr id="30" name="Espaço Reservado para Imagem 29" descr="Escadas de escritório com lustres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2" y="3461002"/>
            <a:ext cx="5728215" cy="3396997"/>
          </a:xfrm>
        </p:spPr>
      </p:pic>
      <p:sp>
        <p:nvSpPr>
          <p:cNvPr id="35" name="Espaço Reservado para o Número do Slide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3</a:t>
            </a:fld>
            <a:endParaRPr lang="pt-BR" dirty="0"/>
          </a:p>
        </p:txBody>
      </p:sp>
      <p:pic>
        <p:nvPicPr>
          <p:cNvPr id="7" name="Espaço Reservado para Imagem 16">
            <a:extLst>
              <a:ext uri="{FF2B5EF4-FFF2-40B4-BE49-F238E27FC236}">
                <a16:creationId xmlns:a16="http://schemas.microsoft.com/office/drawing/2014/main" id="{AFFFBB73-65EB-C9FE-2644-0471CEFD8A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83561" y="1352380"/>
            <a:ext cx="1584540" cy="1584540"/>
          </a:xfrm>
          <a:prstGeom prst="rect">
            <a:avLst/>
          </a:prstGeom>
        </p:spPr>
      </p:pic>
      <p:sp>
        <p:nvSpPr>
          <p:cNvPr id="9" name="Espaço Reservado para Texto 46">
            <a:extLst>
              <a:ext uri="{FF2B5EF4-FFF2-40B4-BE49-F238E27FC236}">
                <a16:creationId xmlns:a16="http://schemas.microsoft.com/office/drawing/2014/main" id="{3C271136-EE50-4D81-E964-4D8EF5737EA8}"/>
              </a:ext>
            </a:extLst>
          </p:cNvPr>
          <p:cNvSpPr txBox="1">
            <a:spLocks/>
          </p:cNvSpPr>
          <p:nvPr/>
        </p:nvSpPr>
        <p:spPr>
          <a:xfrm>
            <a:off x="7995670" y="3069104"/>
            <a:ext cx="1594565" cy="2732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600" dirty="0"/>
              <a:t>Rodrigo </a:t>
            </a:r>
            <a:r>
              <a:rPr lang="pt-BR" sz="1600" dirty="0" err="1"/>
              <a:t>Naoto</a:t>
            </a:r>
            <a:endParaRPr lang="pt-BR" sz="1600" dirty="0"/>
          </a:p>
        </p:txBody>
      </p:sp>
      <p:sp>
        <p:nvSpPr>
          <p:cNvPr id="10" name="Espaço Reservado para Texto 44">
            <a:extLst>
              <a:ext uri="{FF2B5EF4-FFF2-40B4-BE49-F238E27FC236}">
                <a16:creationId xmlns:a16="http://schemas.microsoft.com/office/drawing/2014/main" id="{8FDE8B18-84D5-FE00-2008-261694D2A7A3}"/>
              </a:ext>
            </a:extLst>
          </p:cNvPr>
          <p:cNvSpPr txBox="1">
            <a:spLocks/>
          </p:cNvSpPr>
          <p:nvPr/>
        </p:nvSpPr>
        <p:spPr>
          <a:xfrm>
            <a:off x="5712232" y="3085146"/>
            <a:ext cx="1723751" cy="235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600" dirty="0"/>
              <a:t>Bergson Araújo</a:t>
            </a:r>
          </a:p>
        </p:txBody>
      </p:sp>
      <p:pic>
        <p:nvPicPr>
          <p:cNvPr id="11" name="Imagem 10" descr="Pessoa de óculos e blusa azul&#10;&#10;Descrição gerada automaticamente">
            <a:extLst>
              <a:ext uri="{FF2B5EF4-FFF2-40B4-BE49-F238E27FC236}">
                <a16:creationId xmlns:a16="http://schemas.microsoft.com/office/drawing/2014/main" id="{35D14BFF-B765-2FF0-FEE1-A374EE65C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354" y="1352380"/>
            <a:ext cx="1584540" cy="1584540"/>
          </a:xfrm>
          <a:prstGeom prst="rect">
            <a:avLst/>
          </a:prstGeom>
        </p:spPr>
      </p:pic>
      <p:pic>
        <p:nvPicPr>
          <p:cNvPr id="12" name="Imagem 11" descr="Homem tirando foto de si mesmo&#10;&#10;Descrição gerada automaticamente">
            <a:extLst>
              <a:ext uri="{FF2B5EF4-FFF2-40B4-BE49-F238E27FC236}">
                <a16:creationId xmlns:a16="http://schemas.microsoft.com/office/drawing/2014/main" id="{B70D2300-232F-7AFC-D3F6-0BBAE6CE0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790" y="1352380"/>
            <a:ext cx="1396480" cy="1584540"/>
          </a:xfrm>
          <a:prstGeom prst="rect">
            <a:avLst/>
          </a:prstGeom>
        </p:spPr>
      </p:pic>
      <p:pic>
        <p:nvPicPr>
          <p:cNvPr id="13" name="Imagem 12" descr="Homem dentro de carro&#10;&#10;Descrição gerada automaticamente">
            <a:extLst>
              <a:ext uri="{FF2B5EF4-FFF2-40B4-BE49-F238E27FC236}">
                <a16:creationId xmlns:a16="http://schemas.microsoft.com/office/drawing/2014/main" id="{5B5699C1-8ABE-74D5-3DB0-1DA40AC6FB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699" b="18146"/>
          <a:stretch/>
        </p:blipFill>
        <p:spPr>
          <a:xfrm>
            <a:off x="8012922" y="1352380"/>
            <a:ext cx="1434006" cy="1584540"/>
          </a:xfrm>
          <a:prstGeom prst="rect">
            <a:avLst/>
          </a:prstGeom>
        </p:spPr>
      </p:pic>
      <p:sp>
        <p:nvSpPr>
          <p:cNvPr id="14" name="Espaço Reservado para Texto 42">
            <a:extLst>
              <a:ext uri="{FF2B5EF4-FFF2-40B4-BE49-F238E27FC236}">
                <a16:creationId xmlns:a16="http://schemas.microsoft.com/office/drawing/2014/main" id="{4D6C8093-BFA3-395F-02CB-8AC35C6A9F7B}"/>
              </a:ext>
            </a:extLst>
          </p:cNvPr>
          <p:cNvSpPr txBox="1">
            <a:spLocks/>
          </p:cNvSpPr>
          <p:nvPr/>
        </p:nvSpPr>
        <p:spPr>
          <a:xfrm>
            <a:off x="3541963" y="3063240"/>
            <a:ext cx="1594565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600" dirty="0"/>
              <a:t>Diego Honda</a:t>
            </a:r>
          </a:p>
        </p:txBody>
      </p:sp>
      <p:sp>
        <p:nvSpPr>
          <p:cNvPr id="15" name="Espaço Reservado para Texto 40">
            <a:extLst>
              <a:ext uri="{FF2B5EF4-FFF2-40B4-BE49-F238E27FC236}">
                <a16:creationId xmlns:a16="http://schemas.microsoft.com/office/drawing/2014/main" id="{E272346E-8552-03DF-8EEF-48A56CAE7380}"/>
              </a:ext>
            </a:extLst>
          </p:cNvPr>
          <p:cNvSpPr txBox="1">
            <a:spLocks/>
          </p:cNvSpPr>
          <p:nvPr/>
        </p:nvSpPr>
        <p:spPr>
          <a:xfrm>
            <a:off x="1469920" y="3063240"/>
            <a:ext cx="1359241" cy="2606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Lídia Souza</a:t>
            </a:r>
          </a:p>
        </p:txBody>
      </p:sp>
      <p:pic>
        <p:nvPicPr>
          <p:cNvPr id="16" name="Imagem 15" descr="Rosto de mulher visto de perto&#10;&#10;Descrição gerada automaticamente com confiança média">
            <a:extLst>
              <a:ext uri="{FF2B5EF4-FFF2-40B4-BE49-F238E27FC236}">
                <a16:creationId xmlns:a16="http://schemas.microsoft.com/office/drawing/2014/main" id="{993FA805-A47B-91F3-EDA0-67B80B1A8B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133205" y="1352380"/>
            <a:ext cx="1584000" cy="1584000"/>
          </a:xfrm>
          <a:prstGeom prst="rect">
            <a:avLst/>
          </a:prstGeom>
        </p:spPr>
      </p:pic>
      <p:sp>
        <p:nvSpPr>
          <p:cNvPr id="17" name="Espaço Reservado para Texto 40">
            <a:extLst>
              <a:ext uri="{FF2B5EF4-FFF2-40B4-BE49-F238E27FC236}">
                <a16:creationId xmlns:a16="http://schemas.microsoft.com/office/drawing/2014/main" id="{156ACF78-45FE-D3F7-3E43-CE6059AAE64E}"/>
              </a:ext>
            </a:extLst>
          </p:cNvPr>
          <p:cNvSpPr txBox="1">
            <a:spLocks/>
          </p:cNvSpPr>
          <p:nvPr/>
        </p:nvSpPr>
        <p:spPr>
          <a:xfrm>
            <a:off x="10045731" y="3066171"/>
            <a:ext cx="1948408" cy="2732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Letícia Rossaneis</a:t>
            </a:r>
          </a:p>
        </p:txBody>
      </p:sp>
    </p:spTree>
    <p:extLst>
      <p:ext uri="{BB962C8B-B14F-4D97-AF65-F5344CB8AC3E}">
        <p14:creationId xmlns:p14="http://schemas.microsoft.com/office/powerpoint/2010/main" val="298892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/>
          <a:p>
            <a:pPr rtl="0"/>
            <a:r>
              <a:rPr lang="pt-BR"/>
              <a:t>Introdução</a:t>
            </a:r>
          </a:p>
        </p:txBody>
      </p:sp>
      <p:pic>
        <p:nvPicPr>
          <p:cNvPr id="16" name="Espaço Reservado para Imagem 15" descr="Elemento gráfico, tabelas e gráfico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61004"/>
            <a:ext cx="4613547" cy="3396996"/>
          </a:xfrm>
        </p:spPr>
      </p:pic>
      <p:pic>
        <p:nvPicPr>
          <p:cNvPr id="26" name="Espaço Reservado para Imagem 25" descr="Pessoas ao redor de uma mesa trabalhando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13548" cy="3396994"/>
          </a:xfrm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8" y="2353586"/>
            <a:ext cx="6457717" cy="376749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A imobiliária </a:t>
            </a:r>
            <a:r>
              <a:rPr lang="pt-BR" dirty="0" err="1"/>
              <a:t>Properati</a:t>
            </a:r>
            <a:r>
              <a:rPr lang="pt-BR" dirty="0"/>
              <a:t> publica periodicamente informações sobre ofertas de imóveis para venda e aluguel.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Primeiro semestre de 2017.</a:t>
            </a: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Objetivo: Através das informações disponibilizadas, nosso objetivo é estimar o preço do M² dos imóveis, utilizando modelos de regressão linear.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2" name="Espaço Reservado para Rodapé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4137984" cy="2528515"/>
          </a:xfrm>
        </p:spPr>
        <p:txBody>
          <a:bodyPr rtlCol="0"/>
          <a:lstStyle/>
          <a:p>
            <a:pPr rtl="0"/>
            <a:r>
              <a:rPr lang="pt-BR" dirty="0"/>
              <a:t>Base de dados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rtlCol="0"/>
          <a:lstStyle/>
          <a:p>
            <a:pPr rtl="0"/>
            <a:r>
              <a:rPr lang="pt-BR" dirty="0"/>
              <a:t>Escolha do </a:t>
            </a:r>
            <a:r>
              <a:rPr lang="pt-BR" dirty="0" err="1"/>
              <a:t>Dataset</a:t>
            </a:r>
            <a:endParaRPr lang="pt-BR" dirty="0"/>
          </a:p>
        </p:txBody>
      </p:sp>
      <p:pic>
        <p:nvPicPr>
          <p:cNvPr id="5" name="Espaço Reservado para Imagem 4" descr="Pessoas no meio de uma sala circular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95509"/>
            <a:ext cx="7519932" cy="5016892"/>
          </a:xfr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B48C0F62-9551-4822-9F73-B10AB671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/>
          <a:p>
            <a:pPr rtl="0"/>
            <a:r>
              <a:rPr lang="pt-BR" dirty="0"/>
              <a:t>Base de dados</a:t>
            </a:r>
          </a:p>
        </p:txBody>
      </p:sp>
      <p:sp>
        <p:nvSpPr>
          <p:cNvPr id="19" name="Espaço Reservado para o Número do Slide 18">
            <a:extLst>
              <a:ext uri="{FF2B5EF4-FFF2-40B4-BE49-F238E27FC236}">
                <a16:creationId xmlns:a16="http://schemas.microsoft.com/office/drawing/2014/main" id="{9DD3195E-7B1B-4AC6-8706-3E0DE49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7" name="Espaço Reservado para Conteúdo 8">
            <a:extLst>
              <a:ext uri="{FF2B5EF4-FFF2-40B4-BE49-F238E27FC236}">
                <a16:creationId xmlns:a16="http://schemas.microsoft.com/office/drawing/2014/main" id="{AEDD4DB2-21C3-268B-F8EC-45D918C4F748}"/>
              </a:ext>
            </a:extLst>
          </p:cNvPr>
          <p:cNvSpPr txBox="1">
            <a:spLocks/>
          </p:cNvSpPr>
          <p:nvPr/>
        </p:nvSpPr>
        <p:spPr>
          <a:xfrm>
            <a:off x="1087546" y="2550201"/>
            <a:ext cx="4912867" cy="3644087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Para o subconjunto, escolhemos os imóveis da região Recoleta e Palermo, por serem bairros próximos. Selecionamos também o tipo de imóvel “</a:t>
            </a:r>
            <a:r>
              <a:rPr lang="pt-BR" sz="1200" b="0" dirty="0" err="1"/>
              <a:t>Apartament</a:t>
            </a:r>
            <a:r>
              <a:rPr lang="pt-BR" sz="1200" b="0" dirty="0"/>
              <a:t>”, pois possui uma grande quantidade de registros.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No mapa de calor ao lado, podemos visualizar como os imóveis estão distribuídos nessas regiões.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2B6AE7-ADCA-AE31-B5C1-1A71CDAAA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89" y="2584905"/>
            <a:ext cx="5548667" cy="720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2C307AE-0E98-E2BD-96CC-1C0D6E51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681" y="3552376"/>
            <a:ext cx="4204460" cy="275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1 -  Regressão Linear Simples</a:t>
            </a:r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2D194642-A6DF-44F2-AADD-B91BD7DF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2" name="Espaço Reservado para Data 21">
            <a:extLst>
              <a:ext uri="{FF2B5EF4-FFF2-40B4-BE49-F238E27FC236}">
                <a16:creationId xmlns:a16="http://schemas.microsoft.com/office/drawing/2014/main" id="{4BF5207B-DCE0-4C8D-BC19-B3B495A8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81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15" y="1044054"/>
            <a:ext cx="10237865" cy="103036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Modelo 1 - Regressão Linear Simples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912867" cy="361021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Para o modelo de regressão linear simples, utilizamos as variáveis “Preço em dólar” (como eixo x) e “Preço do M²” (como eixo y).</a:t>
            </a:r>
          </a:p>
          <a:p>
            <a:r>
              <a:rPr lang="pt-BR" sz="1200" dirty="0"/>
              <a:t>Resultados: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2969166.7620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1723.1270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782.3874</a:t>
            </a:r>
          </a:p>
          <a:p>
            <a:r>
              <a:rPr lang="pt-BR" sz="1200" dirty="0"/>
              <a:t>R²: </a:t>
            </a:r>
            <a:r>
              <a:rPr lang="pt-BR" sz="1200" b="0" dirty="0"/>
              <a:t>0.1411</a:t>
            </a:r>
          </a:p>
          <a:p>
            <a:endParaRPr lang="pt-BR" sz="1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B21299-AD4F-E15F-B96A-390E773B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20557"/>
            <a:ext cx="5902181" cy="294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2 - Regressão Linear Múltipla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11703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913.tgt.Office_50300878_TF56000440_Win32_OJ112196103" id="{9EB0A872-2078-4AC8-999E-D694AAFFF725}" vid="{BB5CC1A5-7AA7-43F2-BCB3-14DB1509D4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Shoji</Template>
  <TotalTime>234</TotalTime>
  <Words>885</Words>
  <Application>Microsoft Office PowerPoint</Application>
  <PresentationFormat>Widescreen</PresentationFormat>
  <Paragraphs>182</Paragraphs>
  <Slides>20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Meiryo</vt:lpstr>
      <vt:lpstr>Arial</vt:lpstr>
      <vt:lpstr>Calibri</vt:lpstr>
      <vt:lpstr>Corbel</vt:lpstr>
      <vt:lpstr>ShojiVTI</vt:lpstr>
      <vt:lpstr>Modelo Imobiliário</vt:lpstr>
      <vt:lpstr>Agenda</vt:lpstr>
      <vt:lpstr>Equipe</vt:lpstr>
      <vt:lpstr>Introdução</vt:lpstr>
      <vt:lpstr>Base de dados</vt:lpstr>
      <vt:lpstr>Base de dados</vt:lpstr>
      <vt:lpstr>Modelo 1 -  Regressão Linear Simples</vt:lpstr>
      <vt:lpstr>Modelo 1 - Regressão Linear Simples</vt:lpstr>
      <vt:lpstr>Modelo 2 - Regressão Linear Múltipla</vt:lpstr>
      <vt:lpstr>Modelo 2 - Regressão Linear Múltipla</vt:lpstr>
      <vt:lpstr>Modelo 2 - Regressão Linear Múltipla</vt:lpstr>
      <vt:lpstr>Modelo 3 - Regressão Linear Robusta</vt:lpstr>
      <vt:lpstr>Modelo 3 – Regressão Linear Robusta</vt:lpstr>
      <vt:lpstr>Modelo 4 - Decision tree regression (Bônus)</vt:lpstr>
      <vt:lpstr>Modelo 4 - Decision tree regression (Bônus)</vt:lpstr>
      <vt:lpstr>Resultados</vt:lpstr>
      <vt:lpstr>Resultados</vt:lpstr>
      <vt:lpstr>Conclusão</vt:lpstr>
      <vt:lpstr>Conclusão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Imobiliário</dc:title>
  <dc:creator>Rubens Leonardo Marin | A.L.M. Advogados</dc:creator>
  <cp:lastModifiedBy>Lidia Maria Beirão de Souza</cp:lastModifiedBy>
  <cp:revision>22</cp:revision>
  <dcterms:created xsi:type="dcterms:W3CDTF">2022-06-30T23:49:57Z</dcterms:created>
  <dcterms:modified xsi:type="dcterms:W3CDTF">2022-07-02T00:42:44Z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