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9" r:id="rId9"/>
    <p:sldId id="274" r:id="rId10"/>
    <p:sldId id="275" r:id="rId11"/>
    <p:sldId id="276" r:id="rId12"/>
    <p:sldId id="272" r:id="rId13"/>
    <p:sldId id="262" r:id="rId14"/>
    <p:sldId id="270" r:id="rId15"/>
    <p:sldId id="273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22048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18eba9a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18eba9a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18eba9a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18eba9a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001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b18eba9a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b18eba9a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b18eba9a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b18eba9a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b18eba9a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b18eba9a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b18eba9a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b18eba9a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b18eba9a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b18eba9a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18eba9a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18eba9a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b18eba9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b18eba9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18eba9a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18eba9a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50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b18eba9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b18eba9a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18eba9a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18eba9a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b18eba9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b18eba9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18eba9a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18eba9a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077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18eba9a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18eba9a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62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61682" y="1067484"/>
            <a:ext cx="4590428" cy="25485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+mj-lt"/>
              </a:rPr>
              <a:t>Taxa de rotatividade em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+mj-lt"/>
              </a:rPr>
              <a:t>Telecomunicação.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800" y="20680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pt-BR" dirty="0"/>
              <a:t>Análise Macro</a:t>
            </a:r>
          </a:p>
        </p:txBody>
      </p:sp>
      <p:sp>
        <p:nvSpPr>
          <p:cNvPr id="3" name="Google Shape;130;p20">
            <a:extLst>
              <a:ext uri="{FF2B5EF4-FFF2-40B4-BE49-F238E27FC236}">
                <a16:creationId xmlns:a16="http://schemas.microsoft.com/office/drawing/2014/main" id="{EE2AB964-93D9-00D5-A50B-E580EB61D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800" y="814601"/>
            <a:ext cx="8621018" cy="1757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2"/>
                </a:solidFill>
                <a:latin typeface="+mn-lt"/>
              </a:rPr>
              <a:t>O </a:t>
            </a:r>
            <a:r>
              <a:rPr lang="pt-BR" sz="1050" dirty="0" err="1">
                <a:solidFill>
                  <a:schemeClr val="bg2"/>
                </a:solidFill>
                <a:latin typeface="+mn-lt"/>
              </a:rPr>
              <a:t>dataset</a:t>
            </a:r>
            <a:r>
              <a:rPr lang="pt-BR" sz="1050" dirty="0">
                <a:solidFill>
                  <a:schemeClr val="bg2"/>
                </a:solidFill>
                <a:latin typeface="+mn-lt"/>
              </a:rPr>
              <a:t> contém:</a:t>
            </a:r>
          </a:p>
          <a:p>
            <a:pPr marL="540000" lvl="0" indent="-285750" algn="just">
              <a:spcAft>
                <a:spcPts val="600"/>
              </a:spcAft>
              <a:buSzPct val="100000"/>
              <a:buFont typeface="+mj-lt"/>
              <a:buAutoNum type="romanUcPeriod"/>
            </a:pPr>
            <a:r>
              <a:rPr lang="pt-BR" sz="900" dirty="0">
                <a:solidFill>
                  <a:schemeClr val="bg2"/>
                </a:solidFill>
                <a:latin typeface="+mn-lt"/>
              </a:rPr>
              <a:t>155 variáveis numéricas;</a:t>
            </a:r>
          </a:p>
          <a:p>
            <a:pPr marL="540000" lvl="0" indent="-285750" algn="just">
              <a:spcAft>
                <a:spcPts val="600"/>
              </a:spcAft>
              <a:buSzPct val="100000"/>
              <a:buFont typeface="+mj-lt"/>
              <a:buAutoNum type="romanUcPeriod"/>
            </a:pPr>
            <a:r>
              <a:rPr lang="pt-BR" sz="900" dirty="0">
                <a:solidFill>
                  <a:schemeClr val="bg2"/>
                </a:solidFill>
                <a:latin typeface="+mn-lt"/>
              </a:rPr>
              <a:t>6 variáveis categóricas;</a:t>
            </a:r>
          </a:p>
          <a:p>
            <a:pPr marL="540000" lvl="0" indent="-285750" algn="just">
              <a:spcAft>
                <a:spcPts val="600"/>
              </a:spcAft>
              <a:buSzPct val="100000"/>
              <a:buFont typeface="+mj-lt"/>
              <a:buAutoNum type="romanUcPeriod"/>
            </a:pPr>
            <a:r>
              <a:rPr lang="pt-BR" sz="900" dirty="0">
                <a:solidFill>
                  <a:schemeClr val="bg2"/>
                </a:solidFill>
                <a:latin typeface="+mn-lt"/>
              </a:rPr>
              <a:t>9 variáveis de data;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2"/>
                </a:solidFill>
                <a:latin typeface="+mn-lt"/>
              </a:rPr>
              <a:t>Analisando a base de dados de forma geral, notamos que 10% dos clientes cancelaram o serviço. Então, existe um desbalanceamento em relação a variável target.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2"/>
              </a:solidFill>
              <a:latin typeface="+mn-lt"/>
            </a:endParaRP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53E514-E662-4C8D-32A9-A7FDF4FD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48" y="2571750"/>
            <a:ext cx="2226334" cy="200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4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Tratamento dos Dados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54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800" y="20680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pt-BR" dirty="0"/>
              <a:t>Tratamento dos Dados</a:t>
            </a:r>
          </a:p>
        </p:txBody>
      </p:sp>
      <p:sp>
        <p:nvSpPr>
          <p:cNvPr id="3" name="Google Shape;130;p20">
            <a:extLst>
              <a:ext uri="{FF2B5EF4-FFF2-40B4-BE49-F238E27FC236}">
                <a16:creationId xmlns:a16="http://schemas.microsoft.com/office/drawing/2014/main" id="{EE2AB964-93D9-00D5-A50B-E580EB61D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9591" y="1110068"/>
            <a:ext cx="8621018" cy="328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chemeClr val="bg2"/>
                </a:solidFill>
                <a:latin typeface="+mn-lt"/>
              </a:rPr>
              <a:t>As variáveis de datas especificas foram removidas;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chemeClr val="bg2"/>
                </a:solidFill>
                <a:latin typeface="+mn-lt"/>
              </a:rPr>
              <a:t>As variáveis com valores categóricos foram preenchidos com “0”;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chemeClr val="bg2"/>
                </a:solidFill>
                <a:latin typeface="+mn-lt"/>
              </a:rPr>
              <a:t>Variáveis com mais de 70% de registros nulos foram removidas por não terem informação suficiente;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chemeClr val="bg2"/>
                </a:solidFill>
                <a:latin typeface="+mn-lt"/>
              </a:rPr>
              <a:t>O restante das variáveis com valores nulos, foram substituídos pela mediana da variável.</a:t>
            </a:r>
          </a:p>
        </p:txBody>
      </p:sp>
    </p:spTree>
    <p:extLst>
      <p:ext uri="{BB962C8B-B14F-4D97-AF65-F5344CB8AC3E}">
        <p14:creationId xmlns:p14="http://schemas.microsoft.com/office/powerpoint/2010/main" val="391652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Escolha dos Modelos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D85206B-46F7-7226-9FC8-96F44DB55E11}"/>
              </a:ext>
            </a:extLst>
          </p:cNvPr>
          <p:cNvSpPr/>
          <p:nvPr/>
        </p:nvSpPr>
        <p:spPr>
          <a:xfrm>
            <a:off x="5631872" y="3332528"/>
            <a:ext cx="3512127" cy="1558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Escolha dos Modelos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90661"/>
              </p:ext>
            </p:extLst>
          </p:nvPr>
        </p:nvGraphicFramePr>
        <p:xfrm>
          <a:off x="663575" y="1810972"/>
          <a:ext cx="7816849" cy="210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Model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Accuracy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AUC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Recall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Prec.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Kappa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MCC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TT (</a:t>
                      </a:r>
                      <a:r>
                        <a:rPr lang="pt-BR" sz="1100" u="none" strike="noStrike" dirty="0" err="1">
                          <a:effectLst/>
                        </a:rPr>
                        <a:t>Sec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Extra Trees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0.9893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0.9998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0.9988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0.9801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0.9894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0.9785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0.9787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80.800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rf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Random Forest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0.9845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0.9993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0.9990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0.9708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0.9847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0.9690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0.9694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105.860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dt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Decision Tree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0.9649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0.9649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0.9987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0.9355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0.9661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0.9299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0.9320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26.040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lightgbm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Light Gradient Boosting Machine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0.9181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0.9724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0.9234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0.9137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0.9185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0.8362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0.8362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19.930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knn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K Neighbors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0.9030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0.9537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0.9782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0.8503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0.9098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0.8059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0.8152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56.510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gbc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Gradient Boosting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0.8866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0.9507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0.8694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0.9003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0.8846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380.580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ada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Ada Boost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0.9370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0.8435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0.8852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0.8638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0.7341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0.7349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85.700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ridge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Ridge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0.8449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0.8716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0.8391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0.6897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0.6915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0.2910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Logistic Regression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0.8427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0.9070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0.8089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0.8675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0.8371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0.6853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0.6869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74.960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lda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Linear Discriminant Analysis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0.8382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0.9060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0.7937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0.8712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0.8306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0.6764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0.6791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15.830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4E5D6019-55BA-4DBF-71DC-DBD41112B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9591" y="1110069"/>
            <a:ext cx="8621018" cy="85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/>
                </a:solidFill>
                <a:latin typeface="+mn-lt"/>
              </a:rPr>
              <a:t>Para a escolha dos modelos rodamos o </a:t>
            </a:r>
            <a:r>
              <a:rPr lang="pt-BR" sz="1200" i="1" dirty="0" err="1">
                <a:solidFill>
                  <a:schemeClr val="bg2"/>
                </a:solidFill>
                <a:latin typeface="+mn-lt"/>
              </a:rPr>
              <a:t>pycaret</a:t>
            </a:r>
            <a:r>
              <a:rPr lang="pt-BR" sz="1200" dirty="0">
                <a:solidFill>
                  <a:schemeClr val="bg2"/>
                </a:solidFill>
                <a:latin typeface="+mn-lt"/>
              </a:rPr>
              <a:t> que algoritmo que nos apresenta vários modelos e seus resultados, sendo os melhores modelos 'Extra </a:t>
            </a:r>
            <a:r>
              <a:rPr lang="pt-BR" sz="1200" dirty="0" err="1">
                <a:solidFill>
                  <a:schemeClr val="bg2"/>
                </a:solidFill>
                <a:latin typeface="+mn-lt"/>
              </a:rPr>
              <a:t>Trees</a:t>
            </a:r>
            <a:r>
              <a:rPr lang="pt-BR" sz="120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+mn-lt"/>
              </a:rPr>
              <a:t>Classifier</a:t>
            </a:r>
            <a:r>
              <a:rPr lang="pt-BR" sz="1200" dirty="0">
                <a:solidFill>
                  <a:schemeClr val="bg2"/>
                </a:solidFill>
                <a:latin typeface="+mn-lt"/>
              </a:rPr>
              <a:t>' e '</a:t>
            </a:r>
            <a:r>
              <a:rPr lang="pt-BR" sz="1200" dirty="0" err="1">
                <a:solidFill>
                  <a:schemeClr val="bg2"/>
                </a:solidFill>
                <a:latin typeface="+mn-lt"/>
              </a:rPr>
              <a:t>Random</a:t>
            </a:r>
            <a:r>
              <a:rPr lang="pt-BR" sz="1200" dirty="0">
                <a:solidFill>
                  <a:schemeClr val="bg2"/>
                </a:solidFill>
                <a:latin typeface="+mn-lt"/>
              </a:rPr>
              <a:t> Forest </a:t>
            </a:r>
            <a:r>
              <a:rPr lang="pt-BR" sz="1200" dirty="0" err="1">
                <a:solidFill>
                  <a:schemeClr val="bg2"/>
                </a:solidFill>
                <a:latin typeface="+mn-lt"/>
              </a:rPr>
              <a:t>Classifier</a:t>
            </a:r>
            <a:r>
              <a:rPr lang="pt-BR" sz="1200" dirty="0">
                <a:solidFill>
                  <a:schemeClr val="bg2"/>
                </a:solidFill>
                <a:latin typeface="+mn-lt"/>
              </a:rPr>
              <a:t>'</a:t>
            </a:r>
            <a:endParaRPr sz="1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836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19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Extra </a:t>
            </a:r>
            <a:r>
              <a:rPr lang="pt-BR" dirty="0" err="1"/>
              <a:t>Trees</a:t>
            </a:r>
            <a:r>
              <a:rPr lang="pt-BR" dirty="0"/>
              <a:t> </a:t>
            </a:r>
            <a:r>
              <a:rPr lang="pt-BR" dirty="0" err="1"/>
              <a:t>Classifier</a:t>
            </a:r>
            <a:endParaRPr lang="pt-BR"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52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chemeClr val="bg2"/>
                </a:solidFill>
                <a:latin typeface="+mn-lt"/>
              </a:rPr>
              <a:t>O algoritmo de 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machine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learning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 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ExtraTrees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 (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Extremely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Randomized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Trees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) cria muitas árvores de decisão de maneira aleatória, para então através da combinação dos resultados de cada árvore encontrar a resposta final.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chemeClr val="bg2"/>
                </a:solidFill>
                <a:latin typeface="+mn-lt"/>
              </a:rPr>
              <a:t>Seu principal diferencial está no fato deste processo ser extremamente aleatório, contribuindo assim para modelos mais generalizáveis.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300" dirty="0">
                <a:latin typeface="+mn-lt"/>
              </a:rPr>
              <a:t>O </a:t>
            </a:r>
            <a:r>
              <a:rPr lang="pt-BR" sz="1300" dirty="0" err="1">
                <a:latin typeface="+mn-lt"/>
              </a:rPr>
              <a:t>ExtraTrees</a:t>
            </a:r>
            <a:r>
              <a:rPr lang="pt-BR" sz="1300" dirty="0">
                <a:latin typeface="+mn-lt"/>
              </a:rPr>
              <a:t> escolhe as variáveis e amostras randomicamente, e também o </a:t>
            </a:r>
            <a:r>
              <a:rPr lang="pt-BR" sz="1300" dirty="0" err="1">
                <a:latin typeface="+mn-lt"/>
              </a:rPr>
              <a:t>threshold</a:t>
            </a:r>
            <a:r>
              <a:rPr lang="pt-BR" sz="1300" dirty="0">
                <a:latin typeface="+mn-lt"/>
              </a:rPr>
              <a:t> para </a:t>
            </a:r>
            <a:r>
              <a:rPr lang="pt-BR" sz="1300" dirty="0" err="1">
                <a:latin typeface="+mn-lt"/>
              </a:rPr>
              <a:t>spilt</a:t>
            </a:r>
            <a:r>
              <a:rPr lang="pt-BR" sz="1300" dirty="0">
                <a:latin typeface="+mn-lt"/>
              </a:rPr>
              <a:t> dos dados de maneira randômica. Assim, depois que cada variável teve um </a:t>
            </a:r>
            <a:r>
              <a:rPr lang="pt-BR" sz="1300" dirty="0" err="1">
                <a:latin typeface="+mn-lt"/>
              </a:rPr>
              <a:t>threshold</a:t>
            </a:r>
            <a:r>
              <a:rPr lang="pt-BR" sz="1300" dirty="0">
                <a:latin typeface="+mn-lt"/>
              </a:rPr>
              <a:t> randômico na divisão dos seus dados, ele tenta escolher, usando </a:t>
            </a:r>
            <a:r>
              <a:rPr lang="pt-BR" sz="1300" dirty="0" err="1">
                <a:latin typeface="+mn-lt"/>
              </a:rPr>
              <a:t>Gini</a:t>
            </a:r>
            <a:r>
              <a:rPr lang="pt-BR" sz="1300" dirty="0">
                <a:latin typeface="+mn-lt"/>
              </a:rPr>
              <a:t> ou entropia, a melhor dessas variáveis para começar o nó.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2"/>
              </a:solidFill>
              <a:latin typeface="+mn-lt"/>
            </a:endParaRP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F833C1-6699-34CE-85A1-3B6903CC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72" y="1086508"/>
            <a:ext cx="3955749" cy="27495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Random</a:t>
            </a:r>
            <a:r>
              <a:rPr lang="pt-BR" dirty="0"/>
              <a:t> Forest </a:t>
            </a:r>
            <a:r>
              <a:rPr lang="pt-BR" dirty="0" err="1"/>
              <a:t>Classifier</a:t>
            </a:r>
            <a:endParaRPr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615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O </a:t>
            </a:r>
            <a:r>
              <a:rPr lang="pt-BR" sz="1200" dirty="0" err="1">
                <a:latin typeface="+mn-lt"/>
              </a:rPr>
              <a:t>Random</a:t>
            </a:r>
            <a:r>
              <a:rPr lang="pt-BR" sz="1200" dirty="0">
                <a:latin typeface="+mn-lt"/>
              </a:rPr>
              <a:t> Forest irá criar muitas árvores de decisão, de maneira aleatória, formando o que podemos enxergar como uma floresta, onde cada árvore será utilizada na escolha do resultado final, em uma espécie de votação.</a:t>
            </a:r>
          </a:p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Na construção da próxima árvore, os dois processos anteriores se repetirão, levando a criação de uma nova árvore. Provavelmente essa árvore será diferente da primeira, pois tanto na seleção das amostras, quanto na seleção das variáveis, o processo acontece de maneira aleatória.</a:t>
            </a:r>
          </a:p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Quanto mais árvores criadas, melhor serão os resultados do modelo, até determinado ponto, onde uma nova árvore não conseguirá levar a uma melhora significativa no desempenho do modelo.</a:t>
            </a:r>
            <a:endParaRPr sz="1200" dirty="0">
              <a:latin typeface="+mn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51EA3E-C06E-36E3-0286-13BAB494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025" y="1017800"/>
            <a:ext cx="3959394" cy="28401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-73936" y="1185737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pic>
        <p:nvPicPr>
          <p:cNvPr id="5" name="Imagem 4" descr="Cidade grande com prédios altos&#10;&#10;Descrição gerada automaticamente">
            <a:extLst>
              <a:ext uri="{FF2B5EF4-FFF2-40B4-BE49-F238E27FC236}">
                <a16:creationId xmlns:a16="http://schemas.microsoft.com/office/drawing/2014/main" id="{E2E0B240-7552-ADAC-A091-0AB53244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80199"/>
            <a:ext cx="4572000" cy="30480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B8E783E-9362-809C-CDC2-1EE5A3EB99F2}"/>
              </a:ext>
            </a:extLst>
          </p:cNvPr>
          <p:cNvSpPr/>
          <p:nvPr/>
        </p:nvSpPr>
        <p:spPr>
          <a:xfrm>
            <a:off x="5631872" y="3332528"/>
            <a:ext cx="3512127" cy="1558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98207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382912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dirty="0"/>
              <a:t>Nos testes, verificou-se que os modelos “Extra </a:t>
            </a:r>
            <a:r>
              <a:rPr lang="pt-BR" sz="1100" dirty="0" err="1"/>
              <a:t>Trees</a:t>
            </a:r>
            <a:r>
              <a:rPr lang="pt-BR" sz="1100" dirty="0"/>
              <a:t> </a:t>
            </a:r>
            <a:r>
              <a:rPr lang="pt-BR" sz="1100" dirty="0" err="1"/>
              <a:t>Classifier</a:t>
            </a:r>
            <a:r>
              <a:rPr lang="pt-BR" sz="1100" dirty="0"/>
              <a:t>” e “</a:t>
            </a:r>
            <a:r>
              <a:rPr lang="pt-BR" sz="1100" dirty="0" err="1"/>
              <a:t>Random</a:t>
            </a:r>
            <a:r>
              <a:rPr lang="pt-BR" sz="1100" dirty="0"/>
              <a:t> Forest </a:t>
            </a:r>
            <a:r>
              <a:rPr lang="pt-BR" sz="1100" dirty="0" err="1"/>
              <a:t>Classifier</a:t>
            </a:r>
            <a:r>
              <a:rPr lang="pt-BR" sz="1100" dirty="0"/>
              <a:t>” alcançaram os melhores resultados, se mostrando mais eficientes para prever a probabilidade de </a:t>
            </a:r>
            <a:r>
              <a:rPr lang="pt-BR" sz="1100" dirty="0" err="1"/>
              <a:t>Churn</a:t>
            </a:r>
            <a:r>
              <a:rPr lang="pt-BR" sz="1100" dirty="0"/>
              <a:t> dos clientes, chegando a uma acurácia de 98,93% e 98,45% e um recall de 99,8% e 99,9%, respectivamente.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dirty="0"/>
              <a:t>Analisamos também as variáveis que possuem a maior relevância no modelo, podemos observar na tabela ao lado que a variável “</a:t>
            </a:r>
            <a:r>
              <a:rPr lang="pt-BR" sz="1100" dirty="0" err="1"/>
              <a:t>fb_user</a:t>
            </a:r>
            <a:r>
              <a:rPr lang="pt-BR" sz="1100" dirty="0"/>
              <a:t>” possui a maior influência, seguida da variável minutos de uso entre ligações locais e recebidas e minutos de entre ligações locais e recebidas entre outra operadora.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1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F37EE1-EB22-75D1-3023-4A829464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83" y="718210"/>
            <a:ext cx="3879851" cy="2508128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F03496-FA5F-0490-20C9-6598F95FB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33551"/>
              </p:ext>
            </p:extLst>
          </p:nvPr>
        </p:nvGraphicFramePr>
        <p:xfrm>
          <a:off x="4897282" y="3415655"/>
          <a:ext cx="3879851" cy="114300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762813696"/>
                    </a:ext>
                  </a:extLst>
                </a:gridCol>
                <a:gridCol w="2792413">
                  <a:extLst>
                    <a:ext uri="{9D8B030D-6E8A-4147-A177-3AD203B41FA5}">
                      <a16:colId xmlns:a16="http://schemas.microsoft.com/office/drawing/2014/main" val="1587552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069619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pt-BR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Relevância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9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50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fb_user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 de benefício ao uso do Facebook e outras redes sociais similares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310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loc_ic_mou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Minutos de uso - ligações locais e ligações recebidas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56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loc_ic_t2m_mou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Minutos de uso - ligações locais, ligações recebidas e entre outra operadora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06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dias que o cliente está usando a operadora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623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spl_ic_mou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Minutos de uso - chamadas especiais e chamadas recebidas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153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27967" y="1257500"/>
            <a:ext cx="4472333" cy="6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Agenda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1" name="Google Shape;91;p14"/>
          <p:cNvGrpSpPr/>
          <p:nvPr/>
        </p:nvGrpSpPr>
        <p:grpSpPr>
          <a:xfrm>
            <a:off x="540300" y="1257500"/>
            <a:ext cx="2628925" cy="3416400"/>
            <a:chOff x="431925" y="1304875"/>
            <a:chExt cx="2628925" cy="34164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1500" dirty="0">
                  <a:solidFill>
                    <a:srgbClr val="434343"/>
                  </a:solidFill>
                </a:rPr>
                <a:t>Equipe</a:t>
              </a:r>
              <a:endParaRPr sz="1500" dirty="0">
                <a:solidFill>
                  <a:srgbClr val="434343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1500" dirty="0">
                  <a:solidFill>
                    <a:srgbClr val="434343"/>
                  </a:solidFill>
                </a:rPr>
                <a:t>Introdução</a:t>
              </a:r>
              <a:endParaRPr sz="1500" dirty="0">
                <a:solidFill>
                  <a:srgbClr val="434343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1500" dirty="0" err="1">
                  <a:solidFill>
                    <a:srgbClr val="434343"/>
                  </a:solidFill>
                </a:rPr>
                <a:t>Dataset</a:t>
              </a:r>
              <a:endParaRPr lang="pt-BR" sz="1500" dirty="0">
                <a:solidFill>
                  <a:srgbClr val="434343"/>
                </a:solidFill>
              </a:endParaRPr>
            </a:p>
            <a:p>
              <a:pPr marL="457200" indent="-355600">
                <a:lnSpc>
                  <a:spcPct val="115000"/>
                </a:lnSpc>
                <a:buClr>
                  <a:srgbClr val="434343"/>
                </a:buClr>
                <a:buSzPts val="2000"/>
                <a:buFont typeface="Arial"/>
                <a:buChar char="●"/>
              </a:pPr>
              <a:r>
                <a:rPr lang="pt-BR" sz="1500" dirty="0">
                  <a:solidFill>
                    <a:srgbClr val="434343"/>
                  </a:solidFill>
                </a:rPr>
                <a:t>Análise Macro</a:t>
              </a: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1500" dirty="0">
                  <a:solidFill>
                    <a:srgbClr val="434343"/>
                  </a:solidFill>
                </a:rPr>
                <a:t>Tratamento dos dados </a:t>
              </a: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1500" dirty="0">
                  <a:solidFill>
                    <a:srgbClr val="434343"/>
                  </a:solidFill>
                </a:rPr>
                <a:t>Escolha dos Modelos</a:t>
              </a:r>
              <a:endParaRPr sz="1500" dirty="0">
                <a:solidFill>
                  <a:srgbClr val="434343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1500" dirty="0">
                  <a:solidFill>
                    <a:srgbClr val="434343"/>
                  </a:solidFill>
                </a:rPr>
                <a:t>Modelos</a:t>
              </a:r>
              <a:endParaRPr sz="1500" dirty="0">
                <a:solidFill>
                  <a:srgbClr val="434343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1500" dirty="0">
                  <a:solidFill>
                    <a:srgbClr val="434343"/>
                  </a:solidFill>
                </a:rPr>
                <a:t>Resultados</a:t>
              </a:r>
              <a:endParaRPr sz="1500" dirty="0">
                <a:solidFill>
                  <a:srgbClr val="434343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1500" dirty="0">
                  <a:solidFill>
                    <a:srgbClr val="434343"/>
                  </a:solidFill>
                </a:rPr>
                <a:t>Conclusão</a:t>
              </a:r>
              <a:endParaRPr sz="1500" dirty="0">
                <a:solidFill>
                  <a:srgbClr val="434343"/>
                </a:solidFill>
              </a:endParaRPr>
            </a:p>
          </p:txBody>
        </p:sp>
      </p:grp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300" y="1238250"/>
            <a:ext cx="3810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pic>
        <p:nvPicPr>
          <p:cNvPr id="7" name="Imagem 6" descr="Pessoa de roupa preta&#10;&#10;Descrição gerada automaticamente com confiança média">
            <a:extLst>
              <a:ext uri="{FF2B5EF4-FFF2-40B4-BE49-F238E27FC236}">
                <a16:creationId xmlns:a16="http://schemas.microsoft.com/office/drawing/2014/main" id="{1F35748E-0FA8-3576-D70D-089DFADFF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51101"/>
            <a:ext cx="4572001" cy="257175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243017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2" name="Google Shape;149;p23">
            <a:extLst>
              <a:ext uri="{FF2B5EF4-FFF2-40B4-BE49-F238E27FC236}">
                <a16:creationId xmlns:a16="http://schemas.microsoft.com/office/drawing/2014/main" id="{0A0FB683-6C61-0287-A8D2-3AC8AC7E72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4683" y="850817"/>
            <a:ext cx="3829120" cy="3901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dirty="0"/>
              <a:t>A analise feita a partir do </a:t>
            </a:r>
            <a:r>
              <a:rPr lang="pt-BR" sz="1100" dirty="0" err="1"/>
              <a:t>dataset</a:t>
            </a:r>
            <a:r>
              <a:rPr lang="pt-BR" sz="1100" dirty="0"/>
              <a:t> selecionado, teve como objetivo identificar os fatores mais relevantes na decisão dos clientes de cancelar o plano.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dirty="0"/>
              <a:t>Com base nos resultados do modelo, podemos observar algumas características entre os clientes que cancelaram o plano, sendo as principais:</a:t>
            </a:r>
          </a:p>
          <a:p>
            <a:pPr marL="171450" indent="-171450">
              <a:spcAft>
                <a:spcPts val="1200"/>
              </a:spcAft>
              <a:buSzPct val="90000"/>
            </a:pPr>
            <a:r>
              <a:rPr lang="pt-BR" sz="1100" dirty="0"/>
              <a:t>Os clientes que não possuem o serviço de “FB” têm um risco maior de </a:t>
            </a:r>
            <a:r>
              <a:rPr lang="pt-BR" sz="1100" dirty="0" err="1"/>
              <a:t>Churn</a:t>
            </a:r>
            <a:r>
              <a:rPr lang="pt-BR" sz="1100" dirty="0"/>
              <a:t>;</a:t>
            </a:r>
          </a:p>
          <a:p>
            <a:pPr marL="171450" indent="-171450">
              <a:spcAft>
                <a:spcPts val="1200"/>
              </a:spcAft>
              <a:buSzPct val="90000"/>
            </a:pPr>
            <a:r>
              <a:rPr lang="pt-BR" sz="1100" dirty="0"/>
              <a:t>53% dos cancelamentos são de clientes que possuem menos de 10 minutos de uso em ligações.</a:t>
            </a:r>
          </a:p>
          <a:p>
            <a:pPr marL="171450" indent="-171450">
              <a:spcAft>
                <a:spcPts val="1200"/>
              </a:spcAft>
              <a:buSzPct val="90000"/>
            </a:pPr>
            <a:r>
              <a:rPr lang="pt-BR" sz="1100" dirty="0"/>
              <a:t>60% dos cancelamentos são de clientes que estão entre 1 a 2 anos na operadora.</a:t>
            </a:r>
          </a:p>
          <a:p>
            <a:pPr marL="0" indent="0">
              <a:spcAft>
                <a:spcPts val="1200"/>
              </a:spcAft>
              <a:buSzPct val="90000"/>
              <a:buNone/>
            </a:pPr>
            <a:r>
              <a:rPr lang="pt-BR" sz="1100" dirty="0"/>
              <a:t>Os métodos baseados em árvores apresentaram os melhores resultados, demonstrando alta precisão, estabilidade e facilidade de interpretação. </a:t>
            </a:r>
          </a:p>
          <a:p>
            <a:pPr marL="0" indent="0">
              <a:spcAft>
                <a:spcPts val="1200"/>
              </a:spcAft>
              <a:buSzPct val="90000"/>
              <a:buNone/>
            </a:pPr>
            <a:r>
              <a:rPr lang="pt-BR" sz="1100" dirty="0"/>
              <a:t>Além disso, sua representação gráfica é muito intuitiva e permite relacionar as hipóteses facilmente.</a:t>
            </a:r>
          </a:p>
          <a:p>
            <a:pPr marL="0" indent="0">
              <a:spcAft>
                <a:spcPts val="1200"/>
              </a:spcAft>
              <a:buSzPct val="90000"/>
              <a:buNone/>
            </a:pPr>
            <a:endParaRPr lang="pt-BR" sz="1100" dirty="0"/>
          </a:p>
          <a:p>
            <a:pPr marL="0" indent="0">
              <a:spcAft>
                <a:spcPts val="1200"/>
              </a:spcAft>
              <a:buSzPct val="90000"/>
              <a:buNone/>
            </a:pPr>
            <a:endParaRPr lang="pt-BR" sz="1100" dirty="0"/>
          </a:p>
          <a:p>
            <a:pPr marL="0" indent="0">
              <a:spcAft>
                <a:spcPts val="1200"/>
              </a:spcAft>
              <a:buSzPct val="90000"/>
              <a:buNone/>
            </a:pPr>
            <a:endParaRPr lang="pt-BR" sz="1100" dirty="0"/>
          </a:p>
          <a:p>
            <a:pPr marL="171450" indent="-171450">
              <a:spcAft>
                <a:spcPts val="1200"/>
              </a:spcAft>
              <a:buSzPct val="90000"/>
            </a:pPr>
            <a:endParaRPr lang="pt-BR" sz="1100" dirty="0"/>
          </a:p>
          <a:p>
            <a:pPr marL="171450" indent="-171450">
              <a:spcAft>
                <a:spcPts val="1200"/>
              </a:spcAft>
              <a:buSzPct val="90000"/>
            </a:pPr>
            <a:endParaRPr lang="pt-BR" sz="1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FF837A-3A90-C612-D237-693EB7C4B1F2}"/>
              </a:ext>
            </a:extLst>
          </p:cNvPr>
          <p:cNvSpPr/>
          <p:nvPr/>
        </p:nvSpPr>
        <p:spPr>
          <a:xfrm>
            <a:off x="5631872" y="3332528"/>
            <a:ext cx="3512127" cy="1558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279296C-E68C-03D5-4C86-33DB58D523B8}"/>
              </a:ext>
            </a:extLst>
          </p:cNvPr>
          <p:cNvGrpSpPr/>
          <p:nvPr/>
        </p:nvGrpSpPr>
        <p:grpSpPr>
          <a:xfrm>
            <a:off x="4648215" y="762563"/>
            <a:ext cx="1281530" cy="1721383"/>
            <a:chOff x="4460686" y="1206472"/>
            <a:chExt cx="1374986" cy="1721383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2697E3DA-7872-165E-1F0B-FED3702AB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0686" y="1206472"/>
              <a:ext cx="1374986" cy="172138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EFF2D85-E539-5208-8326-20BD876181F1}"/>
                </a:ext>
              </a:extLst>
            </p:cNvPr>
            <p:cNvSpPr txBox="1"/>
            <p:nvPr/>
          </p:nvSpPr>
          <p:spPr>
            <a:xfrm>
              <a:off x="4722152" y="1206472"/>
              <a:ext cx="9628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dk2"/>
                  </a:solidFill>
                  <a:latin typeface="Roboto"/>
                  <a:ea typeface="Roboto"/>
                  <a:sym typeface="Roboto"/>
                </a:rPr>
                <a:t>Serviço de FB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4685E2B-C0FA-08BC-208F-8A818575E4BA}"/>
              </a:ext>
            </a:extLst>
          </p:cNvPr>
          <p:cNvGrpSpPr/>
          <p:nvPr/>
        </p:nvGrpSpPr>
        <p:grpSpPr>
          <a:xfrm>
            <a:off x="4717488" y="2571750"/>
            <a:ext cx="3953811" cy="2093616"/>
            <a:chOff x="4977987" y="2941813"/>
            <a:chExt cx="3094799" cy="183402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727CEA8-64C1-9703-AD4A-B9769862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7987" y="2941813"/>
              <a:ext cx="3094799" cy="1834022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83432E0-8A91-E456-5BDC-AA30D82992B6}"/>
                </a:ext>
              </a:extLst>
            </p:cNvPr>
            <p:cNvSpPr txBox="1"/>
            <p:nvPr/>
          </p:nvSpPr>
          <p:spPr>
            <a:xfrm>
              <a:off x="6161894" y="3014371"/>
              <a:ext cx="859236" cy="21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000">
                  <a:solidFill>
                    <a:schemeClr val="dk2"/>
                  </a:solidFill>
                  <a:latin typeface="Roboto"/>
                  <a:ea typeface="Roboto"/>
                </a:defRPr>
              </a:lvl1pPr>
            </a:lstStyle>
            <a:p>
              <a:r>
                <a:rPr lang="pt-BR" dirty="0">
                  <a:sym typeface="Roboto"/>
                </a:rPr>
                <a:t>Minutos de uso</a:t>
              </a:r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2DF068F-E9EB-FD66-4E08-69CAC5E73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473" y="783344"/>
            <a:ext cx="2809099" cy="172138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8AA268-F80C-DBB4-C741-B364C3CDC5D6}"/>
              </a:ext>
            </a:extLst>
          </p:cNvPr>
          <p:cNvSpPr txBox="1"/>
          <p:nvPr/>
        </p:nvSpPr>
        <p:spPr>
          <a:xfrm>
            <a:off x="6898916" y="783344"/>
            <a:ext cx="1217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Tempo na operadora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20300" y="10474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Espaço Reservado para Imagem 16">
            <a:extLst>
              <a:ext uri="{FF2B5EF4-FFF2-40B4-BE49-F238E27FC236}">
                <a16:creationId xmlns:a16="http://schemas.microsoft.com/office/drawing/2014/main" id="{BA7FC065-0C52-E9EA-E8C7-D2A2D6ADF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388" y="1941627"/>
            <a:ext cx="1221619" cy="1221619"/>
          </a:xfrm>
          <a:prstGeom prst="rect">
            <a:avLst/>
          </a:prstGeom>
        </p:spPr>
      </p:pic>
      <p:sp>
        <p:nvSpPr>
          <p:cNvPr id="4" name="Espaço Reservado para Texto 46">
            <a:extLst>
              <a:ext uri="{FF2B5EF4-FFF2-40B4-BE49-F238E27FC236}">
                <a16:creationId xmlns:a16="http://schemas.microsoft.com/office/drawing/2014/main" id="{2E8D3D2B-AE99-5AB9-B179-009E01EBFCC8}"/>
              </a:ext>
            </a:extLst>
          </p:cNvPr>
          <p:cNvSpPr txBox="1">
            <a:spLocks/>
          </p:cNvSpPr>
          <p:nvPr/>
        </p:nvSpPr>
        <p:spPr>
          <a:xfrm>
            <a:off x="5756668" y="3244319"/>
            <a:ext cx="1594565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Rodrigo </a:t>
            </a:r>
            <a:r>
              <a:rPr lang="pt-BR" sz="1200" dirty="0" err="1">
                <a:solidFill>
                  <a:schemeClr val="bg1">
                    <a:lumMod val="95000"/>
                    <a:alpha val="60000"/>
                  </a:schemeClr>
                </a:solidFill>
              </a:rPr>
              <a:t>Naoto</a:t>
            </a:r>
            <a:endParaRPr lang="pt-BR" sz="1200" dirty="0">
              <a:solidFill>
                <a:schemeClr val="bg1">
                  <a:lumMod val="95000"/>
                  <a:alpha val="60000"/>
                </a:schemeClr>
              </a:solidFill>
            </a:endParaRPr>
          </a:p>
        </p:txBody>
      </p:sp>
      <p:sp>
        <p:nvSpPr>
          <p:cNvPr id="5" name="Espaço Reservado para Texto 44">
            <a:extLst>
              <a:ext uri="{FF2B5EF4-FFF2-40B4-BE49-F238E27FC236}">
                <a16:creationId xmlns:a16="http://schemas.microsoft.com/office/drawing/2014/main" id="{1299E2A3-6F89-478C-E654-562C5D613974}"/>
              </a:ext>
            </a:extLst>
          </p:cNvPr>
          <p:cNvSpPr txBox="1">
            <a:spLocks/>
          </p:cNvSpPr>
          <p:nvPr/>
        </p:nvSpPr>
        <p:spPr>
          <a:xfrm>
            <a:off x="4040105" y="3266225"/>
            <a:ext cx="1350788" cy="235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Bergson Araújo</a:t>
            </a:r>
          </a:p>
        </p:txBody>
      </p:sp>
      <p:pic>
        <p:nvPicPr>
          <p:cNvPr id="6" name="Imagem 5" descr="Pessoa de óculos e blusa azul&#10;&#10;Descrição gerada automaticamente">
            <a:extLst>
              <a:ext uri="{FF2B5EF4-FFF2-40B4-BE49-F238E27FC236}">
                <a16:creationId xmlns:a16="http://schemas.microsoft.com/office/drawing/2014/main" id="{5987E509-0C35-E0C4-AB9B-4C2E44CD7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927" y="1942167"/>
            <a:ext cx="1225853" cy="1225853"/>
          </a:xfrm>
          <a:prstGeom prst="rect">
            <a:avLst/>
          </a:prstGeom>
        </p:spPr>
      </p:pic>
      <p:pic>
        <p:nvPicPr>
          <p:cNvPr id="7" name="Imagem 6" descr="Homem tirando foto de si mesmo&#10;&#10;Descrição gerada automaticamente">
            <a:extLst>
              <a:ext uri="{FF2B5EF4-FFF2-40B4-BE49-F238E27FC236}">
                <a16:creationId xmlns:a16="http://schemas.microsoft.com/office/drawing/2014/main" id="{38F11F3F-55B9-E8C0-1465-E925013FC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126" y="1941627"/>
            <a:ext cx="1080363" cy="1225853"/>
          </a:xfrm>
          <a:prstGeom prst="rect">
            <a:avLst/>
          </a:prstGeom>
        </p:spPr>
      </p:pic>
      <p:pic>
        <p:nvPicPr>
          <p:cNvPr id="8" name="Imagem 7" descr="Homem dentro de carro&#10;&#10;Descrição gerada automaticamente">
            <a:extLst>
              <a:ext uri="{FF2B5EF4-FFF2-40B4-BE49-F238E27FC236}">
                <a16:creationId xmlns:a16="http://schemas.microsoft.com/office/drawing/2014/main" id="{A7274895-0173-3A73-02EB-43FD0223D5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5720899" y="1920375"/>
            <a:ext cx="1124797" cy="1242871"/>
          </a:xfrm>
          <a:prstGeom prst="rect">
            <a:avLst/>
          </a:prstGeom>
        </p:spPr>
      </p:pic>
      <p:sp>
        <p:nvSpPr>
          <p:cNvPr id="9" name="Espaço Reservado para Texto 42">
            <a:extLst>
              <a:ext uri="{FF2B5EF4-FFF2-40B4-BE49-F238E27FC236}">
                <a16:creationId xmlns:a16="http://schemas.microsoft.com/office/drawing/2014/main" id="{63D3D1C8-1285-6D0D-1CF7-1DDDFA89C67E}"/>
              </a:ext>
            </a:extLst>
          </p:cNvPr>
          <p:cNvSpPr txBox="1">
            <a:spLocks/>
          </p:cNvSpPr>
          <p:nvPr/>
        </p:nvSpPr>
        <p:spPr>
          <a:xfrm>
            <a:off x="2288913" y="3244319"/>
            <a:ext cx="1350787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Diego Honda</a:t>
            </a:r>
          </a:p>
        </p:txBody>
      </p:sp>
      <p:sp>
        <p:nvSpPr>
          <p:cNvPr id="10" name="Espaço Reservado para Texto 40">
            <a:extLst>
              <a:ext uri="{FF2B5EF4-FFF2-40B4-BE49-F238E27FC236}">
                <a16:creationId xmlns:a16="http://schemas.microsoft.com/office/drawing/2014/main" id="{F7859205-286F-4A91-2F52-E68BDE0AF568}"/>
              </a:ext>
            </a:extLst>
          </p:cNvPr>
          <p:cNvSpPr txBox="1">
            <a:spLocks/>
          </p:cNvSpPr>
          <p:nvPr/>
        </p:nvSpPr>
        <p:spPr>
          <a:xfrm>
            <a:off x="640935" y="3244319"/>
            <a:ext cx="1239314" cy="2606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Lídia Souza</a:t>
            </a:r>
          </a:p>
        </p:txBody>
      </p:sp>
      <p:pic>
        <p:nvPicPr>
          <p:cNvPr id="11" name="Imagem 10" descr="Rosto de mulher visto de perto&#10;&#10;Descrição gerada automaticamente com confiança média">
            <a:extLst>
              <a:ext uri="{FF2B5EF4-FFF2-40B4-BE49-F238E27FC236}">
                <a16:creationId xmlns:a16="http://schemas.microsoft.com/office/drawing/2014/main" id="{01ACE9D3-9882-2785-CDAE-558D9B8AF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351233" y="1920375"/>
            <a:ext cx="1242871" cy="1242871"/>
          </a:xfrm>
          <a:prstGeom prst="rect">
            <a:avLst/>
          </a:prstGeom>
        </p:spPr>
      </p:pic>
      <p:sp>
        <p:nvSpPr>
          <p:cNvPr id="12" name="Espaço Reservado para Texto 40">
            <a:extLst>
              <a:ext uri="{FF2B5EF4-FFF2-40B4-BE49-F238E27FC236}">
                <a16:creationId xmlns:a16="http://schemas.microsoft.com/office/drawing/2014/main" id="{D550293B-BA24-1B23-3106-E9C03CE7F642}"/>
              </a:ext>
            </a:extLst>
          </p:cNvPr>
          <p:cNvSpPr txBox="1">
            <a:spLocks/>
          </p:cNvSpPr>
          <p:nvPr/>
        </p:nvSpPr>
        <p:spPr>
          <a:xfrm>
            <a:off x="7351233" y="3228276"/>
            <a:ext cx="1948408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Letícia Rossaneis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-482646" y="1232809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pic>
        <p:nvPicPr>
          <p:cNvPr id="3" name="Imagem 2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702AB05B-4EB0-9EF4-34D5-567C1F8BD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74749"/>
            <a:ext cx="4572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0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Durante a pandemia foi notório a mudança de hábito da população brasileira, com as aulas online e trabalhos home office, o que demandou uma alta no mercado de telecomunicações e a buscar por serviços de melhor qualidade.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O mercado brasileiro encerrou o primeiro semestre de 2022 com aproximadamente 344 milhões de contrato de assinatura de telecomunicações, ou seja, um aumento anual de 15 milhões.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Para as empresa de telecomunicação é mais custoso adquirir um novo cliente do que reter um cliente antigo. Ou seja, no cenário atual, a retenção de cliente deve ser levada em consideração pelas empresas de telecomunicação e por isso as grandes empresas vem cada vez mais buscando diminuir suas taxas de rotatividade.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Diante deste cenário nosso objetivo é desenvolver uma análise e um modelo preditivo para identificar os fatores mais relevantes na decisão dos clientes de cancelar o plano. Sendo assim, sabendo os motivos que levam ao cancelamento, ajudar a empresa a entender melhor as necessidades e prioridades dos clientes, buscando manter um maior número de clientes ativos, ou seja, uma menor taxa de rotatividade.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200" dirty="0"/>
          </a:p>
          <a:p>
            <a:pPr marL="0" lvl="0" indent="0">
              <a:spcAft>
                <a:spcPts val="1200"/>
              </a:spcAft>
              <a:buNone/>
            </a:pPr>
            <a:endParaRPr sz="12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-482646" y="1232809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Dataset</a:t>
            </a:r>
            <a:endParaRPr dirty="0"/>
          </a:p>
        </p:txBody>
      </p:sp>
      <p:pic>
        <p:nvPicPr>
          <p:cNvPr id="7" name="Imagem 6" descr="Diagrama&#10;&#10;Descrição gerada automaticamente com confiança baixa">
            <a:extLst>
              <a:ext uri="{FF2B5EF4-FFF2-40B4-BE49-F238E27FC236}">
                <a16:creationId xmlns:a16="http://schemas.microsoft.com/office/drawing/2014/main" id="{091028F6-AA79-47BE-90DF-00CBB456C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12" y="1352354"/>
            <a:ext cx="4582388" cy="22911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299000" y="194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Dataset</a:t>
            </a: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218182" y="8019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200" dirty="0">
                <a:latin typeface="+mn-lt"/>
              </a:rPr>
              <a:t>O </a:t>
            </a:r>
            <a:r>
              <a:rPr lang="pt-BR" sz="1200" dirty="0" err="1">
                <a:latin typeface="+mn-lt"/>
              </a:rPr>
              <a:t>dataset</a:t>
            </a:r>
            <a:r>
              <a:rPr lang="pt-BR" sz="1200" dirty="0">
                <a:latin typeface="+mn-lt"/>
              </a:rPr>
              <a:t> escolhido possui 70 mil linhas e 172 colunas, incluindo a variável target.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2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8787"/>
              </p:ext>
            </p:extLst>
          </p:nvPr>
        </p:nvGraphicFramePr>
        <p:xfrm>
          <a:off x="273600" y="1309688"/>
          <a:ext cx="5699773" cy="3338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7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17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u="none" strike="noStrike" dirty="0">
                          <a:effectLst/>
                        </a:rPr>
                        <a:t>Nome da Coluna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u="none" strike="noStrike" dirty="0">
                          <a:effectLst/>
                        </a:rPr>
                        <a:t>Descrição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CIRCLE_ID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Área a qual o cliente pertence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LOC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locais - dentro da mesma área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STD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chamadas padrão - fora da área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Chamadas recebidas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OG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Chamadas realizadas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T2T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entre mesma operadora (entre celulares)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T2M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entre outra operadora de celular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T2O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para outra operadora de linha fixa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T2F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para linha fixa da mesma operadora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T2C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para o próprio </a:t>
                      </a:r>
                      <a:r>
                        <a:rPr lang="pt-BR" sz="1000" u="none" strike="noStrike" dirty="0" err="1">
                          <a:effectLst/>
                        </a:rPr>
                        <a:t>call</a:t>
                      </a:r>
                      <a:r>
                        <a:rPr lang="pt-BR" sz="1000" u="none" strike="noStrike" dirty="0">
                          <a:effectLst/>
                        </a:rPr>
                        <a:t> center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ARPU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Receita média por cliente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MOU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Minutos de uso - chamadas de voz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AON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Tempo na operadora - número de dias que o cliente está usando a operadora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ONNET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Todos os tipos de chamadas dentro da mesma operadora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OFFNET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Todos os tipos de chamadas de fora da operadora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ROAM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Indica que o cliente está na zona de roaming (</a:t>
                      </a:r>
                      <a:r>
                        <a:rPr lang="pt-BR" sz="1000" u="none" strike="noStrike" dirty="0" err="1">
                          <a:effectLst/>
                        </a:rPr>
                        <a:t>itinerância</a:t>
                      </a:r>
                      <a:r>
                        <a:rPr lang="pt-BR" sz="1000" u="none" strike="noStrike" dirty="0">
                          <a:effectLst/>
                        </a:rPr>
                        <a:t>) durante a chamada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SPL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Chamadas especiais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ISD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Chamadas internacionais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3805C29D-02DD-11C7-8389-3BEDCA138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340" y="1309688"/>
            <a:ext cx="2361442" cy="21262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800" y="20680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Dataset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28078"/>
              </p:ext>
            </p:extLst>
          </p:nvPr>
        </p:nvGraphicFramePr>
        <p:xfrm>
          <a:off x="350838" y="1050925"/>
          <a:ext cx="5872162" cy="3474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17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u="none" strike="noStrike" dirty="0">
                          <a:effectLst/>
                        </a:rPr>
                        <a:t>Nome da Coluna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u="none" strike="noStrike" dirty="0">
                          <a:effectLst/>
                        </a:rPr>
                        <a:t>Descrição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RECH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Recarga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NUM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Número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AMT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Valor em moeda local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MAX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Máximo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DATA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Internet móvel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3G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Network 3G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AV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Média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VOL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Volume de uso da internet móvel (em MB)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2G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Network 2G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Serviços pré-pagos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NIGHT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Serviços somente noturnos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MONTHLY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Serviços com validade equivalente a um mês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SACHET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Serviços com validade menor que um mês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*.6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KPI relativo ao mês de junho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*.7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KPI relativo ao mês de julho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*.8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KPI relativo ao mês de agosto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FB_USER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Serviço de benefício ao uso do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 e outras redes sociais similares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VBC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Custo baseado em volume - quando nenhum serviço específico é adquirido e pago            por uso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9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Macro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64481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1402</Words>
  <Application>Microsoft Office PowerPoint</Application>
  <PresentationFormat>Apresentação na tela (16:9)</PresentationFormat>
  <Paragraphs>276</Paragraphs>
  <Slides>21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Calibri</vt:lpstr>
      <vt:lpstr>Arial</vt:lpstr>
      <vt:lpstr>Roboto</vt:lpstr>
      <vt:lpstr>Segoe UI</vt:lpstr>
      <vt:lpstr>Geometric</vt:lpstr>
      <vt:lpstr>Taxa de rotatividade em Telecomunicação.</vt:lpstr>
      <vt:lpstr>Agenda </vt:lpstr>
      <vt:lpstr>Equipe </vt:lpstr>
      <vt:lpstr>Introdução</vt:lpstr>
      <vt:lpstr>Introdução </vt:lpstr>
      <vt:lpstr>Dataset</vt:lpstr>
      <vt:lpstr>Dataset</vt:lpstr>
      <vt:lpstr>Dataset</vt:lpstr>
      <vt:lpstr>Análise Macro</vt:lpstr>
      <vt:lpstr>Análise Macro</vt:lpstr>
      <vt:lpstr>Tratamento dos Dados</vt:lpstr>
      <vt:lpstr>Tratamento dos Dados</vt:lpstr>
      <vt:lpstr>Escolha dos Modelos</vt:lpstr>
      <vt:lpstr>Escolha dos Modelos</vt:lpstr>
      <vt:lpstr>Modelos</vt:lpstr>
      <vt:lpstr>Extra Trees Classifier</vt:lpstr>
      <vt:lpstr>Random Forest Classifier</vt:lpstr>
      <vt:lpstr>Resultados</vt:lpstr>
      <vt:lpstr>Resultados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Taxa de rotatividade em Telecomunicação.</dc:title>
  <cp:lastModifiedBy>Rubens Leonardo Marin | A.L.M. Advogados</cp:lastModifiedBy>
  <cp:revision>32</cp:revision>
  <dcterms:modified xsi:type="dcterms:W3CDTF">2022-10-18T00:46:53Z</dcterms:modified>
</cp:coreProperties>
</file>