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Saira"/>
      <p:bold r:id="rId18"/>
      <p:boldItalic r:id="rId19"/>
    </p:embeddedFont>
    <p:embeddedFont>
      <p:font typeface="Saira ExtraLight"/>
      <p:regular r:id="rId20"/>
      <p:bold r:id="rId21"/>
      <p:italic r:id="rId22"/>
      <p:boldItalic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C8BA12-3D83-4A02-B847-7BD9D6753EA8}">
  <a:tblStyle styleId="{85C8BA12-3D83-4A02-B847-7BD9D6753EA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iraExtraLight-regular.fntdata"/><Relationship Id="rId22" Type="http://schemas.openxmlformats.org/officeDocument/2006/relationships/font" Target="fonts/SairaExtraLight-italic.fntdata"/><Relationship Id="rId21" Type="http://schemas.openxmlformats.org/officeDocument/2006/relationships/font" Target="fonts/SairaExtraLight-bold.fntdata"/><Relationship Id="rId24" Type="http://schemas.openxmlformats.org/officeDocument/2006/relationships/font" Target="fonts/DMSans-regular.fntdata"/><Relationship Id="rId23" Type="http://schemas.openxmlformats.org/officeDocument/2006/relationships/font" Target="fonts/SairaExtra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7" Type="http://schemas.openxmlformats.org/officeDocument/2006/relationships/font" Target="fonts/DMSans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Saira-boldItalic.fntdata"/><Relationship Id="rId18" Type="http://schemas.openxmlformats.org/officeDocument/2006/relationships/font" Target="fonts/Sair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4727444cb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4727444cb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4727444cb_2_2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34727444cb_2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4727444cb_2_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34727444cb_2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a25d110f6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3a25d110f6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ac41c8ba6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3ac41c8ba6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ac41c8ba6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3ac41c8ba6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ac41c8ba6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3ac41c8ba6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ac41c8ba6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3ac41c8ba6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ac41c8ba6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3ac41c8ba6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a25d110f6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3a25d110f6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s://docs.google.com/spreadsheets/d/141IV1zpV3-gyltjKEkJCTigTgaIgXwM5coEkdkB2Xvw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https://docs.google.com/spreadsheets/d/141IV1zpV3-gyltjKEkJCTigTgaIgXwM5coEkdkB2Xvw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spreadsheets/d/141IV1zpV3-gyltjKEkJCTigTgaIgXwM5coEkdkB2Xvw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spreadsheets/d/141IV1zpV3-gyltjKEkJCTigTgaIgXwM5coEkdkB2Xvw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spreadsheets/d/141IV1zpV3-gyltjKEkJCTigTgaIgXwM5coEkdkB2Xvw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spreadsheets/d/141IV1zpV3-gyltjKEkJCTigTgaIgXwM5coEkdkB2Xvw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spreadsheets/d/141IV1zpV3-gyltjKEkJCTigTgaIgXwM5coEkdkB2Xvw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spreadsheets/d/1eNbhNIBm-rKsRo5YPQBeqP2iWywkBj8JGB9tNWzQ5FE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594316" y="514350"/>
            <a:ext cx="301928" cy="249001"/>
          </a:xfrm>
          <a:custGeom>
            <a:rect b="b" l="l" r="r" t="t"/>
            <a:pathLst>
              <a:path extrusionOk="0" h="498001" w="603856">
                <a:moveTo>
                  <a:pt x="0" y="0"/>
                </a:moveTo>
                <a:lnTo>
                  <a:pt x="603856" y="0"/>
                </a:lnTo>
                <a:lnTo>
                  <a:pt x="603856" y="498001"/>
                </a:lnTo>
                <a:lnTo>
                  <a:pt x="0" y="4980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25"/>
          <p:cNvSpPr/>
          <p:nvPr/>
        </p:nvSpPr>
        <p:spPr>
          <a:xfrm>
            <a:off x="3696304" y="1817635"/>
            <a:ext cx="4933347" cy="3435403"/>
          </a:xfrm>
          <a:custGeom>
            <a:rect b="b" l="l" r="r" t="t"/>
            <a:pathLst>
              <a:path extrusionOk="0" h="6870806" w="9866693">
                <a:moveTo>
                  <a:pt x="0" y="0"/>
                </a:moveTo>
                <a:lnTo>
                  <a:pt x="9866693" y="0"/>
                </a:lnTo>
                <a:lnTo>
                  <a:pt x="9866693" y="6870806"/>
                </a:lnTo>
                <a:lnTo>
                  <a:pt x="0" y="68708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25"/>
          <p:cNvSpPr txBox="1"/>
          <p:nvPr/>
        </p:nvSpPr>
        <p:spPr>
          <a:xfrm>
            <a:off x="990600" y="609146"/>
            <a:ext cx="21336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2F1800"/>
                </a:solidFill>
                <a:latin typeface="DM Sans"/>
                <a:ea typeface="DM Sans"/>
                <a:cs typeface="DM Sans"/>
                <a:sym typeface="DM Sans"/>
              </a:rPr>
              <a:t>Team 4 – Lidia Puspa N </a:t>
            </a:r>
            <a:endParaRPr sz="700"/>
          </a:p>
        </p:txBody>
      </p:sp>
      <p:sp>
        <p:nvSpPr>
          <p:cNvPr id="132" name="Google Shape;132;p25"/>
          <p:cNvSpPr txBox="1"/>
          <p:nvPr/>
        </p:nvSpPr>
        <p:spPr>
          <a:xfrm>
            <a:off x="552405" y="1543307"/>
            <a:ext cx="59421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7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Analysis of Predicted Potential Yearly Spending</a:t>
            </a:r>
            <a:endParaRPr sz="3900"/>
          </a:p>
        </p:txBody>
      </p:sp>
      <p:sp>
        <p:nvSpPr>
          <p:cNvPr id="133" name="Google Shape;133;p25"/>
          <p:cNvSpPr txBox="1"/>
          <p:nvPr/>
        </p:nvSpPr>
        <p:spPr>
          <a:xfrm>
            <a:off x="594325" y="1118421"/>
            <a:ext cx="7559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2F1800"/>
                </a:solidFill>
                <a:latin typeface="Saira ExtraLight"/>
                <a:ea typeface="Saira ExtraLight"/>
                <a:cs typeface="Saira ExtraLight"/>
                <a:sym typeface="Saira ExtraLight"/>
              </a:rPr>
              <a:t>TokoBli E-commerce</a:t>
            </a:r>
            <a:endParaRPr b="0" i="0" sz="3100" u="none" cap="none" strike="noStrike">
              <a:solidFill>
                <a:srgbClr val="2F1800"/>
              </a:solidFill>
              <a:latin typeface="Saira ExtraLight"/>
              <a:ea typeface="Saira ExtraLight"/>
              <a:cs typeface="Saira ExtraLight"/>
              <a:sym typeface="Saira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rgbClr val="2F1800"/>
              </a:solidFill>
              <a:latin typeface="Saira ExtraLight"/>
              <a:ea typeface="Saira ExtraLight"/>
              <a:cs typeface="Saira ExtraLight"/>
              <a:sym typeface="Saira ExtraLight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4681800"/>
            <a:ext cx="404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Spreadsheet: </a:t>
            </a:r>
            <a:r>
              <a:rPr lang="en" sz="600" u="sng">
                <a:solidFill>
                  <a:schemeClr val="hlink"/>
                </a:solidFill>
                <a:hlinkClick r:id="rId5"/>
              </a:rPr>
              <a:t>https://docs.google.com/spreadsheets/d/141IV1zpV3-gyltjKEkJCTigTgaIgXwM5coEkdkB2Xvw/edit?usp=sharing</a:t>
            </a:r>
            <a:endParaRPr sz="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/>
          <p:nvPr/>
        </p:nvSpPr>
        <p:spPr>
          <a:xfrm>
            <a:off x="2232047" y="2571750"/>
            <a:ext cx="4679906" cy="3641818"/>
          </a:xfrm>
          <a:custGeom>
            <a:rect b="b" l="l" r="r" t="t"/>
            <a:pathLst>
              <a:path extrusionOk="0" h="7283635" w="9359812">
                <a:moveTo>
                  <a:pt x="0" y="0"/>
                </a:moveTo>
                <a:lnTo>
                  <a:pt x="9359812" y="0"/>
                </a:lnTo>
                <a:lnTo>
                  <a:pt x="9359812" y="7283635"/>
                </a:lnTo>
                <a:lnTo>
                  <a:pt x="0" y="72836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0" name="Google Shape;260;p34"/>
          <p:cNvSpPr txBox="1"/>
          <p:nvPr/>
        </p:nvSpPr>
        <p:spPr>
          <a:xfrm>
            <a:off x="2266357" y="1260538"/>
            <a:ext cx="4611286" cy="768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THANK YOU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6"/>
          <p:cNvGrpSpPr/>
          <p:nvPr/>
        </p:nvGrpSpPr>
        <p:grpSpPr>
          <a:xfrm>
            <a:off x="-245411" y="1328196"/>
            <a:ext cx="490823" cy="2484120"/>
            <a:chOff x="0" y="0"/>
            <a:chExt cx="258540" cy="1308508"/>
          </a:xfrm>
        </p:grpSpPr>
        <p:sp>
          <p:nvSpPr>
            <p:cNvPr id="140" name="Google Shape;140;p26"/>
            <p:cNvSpPr/>
            <p:nvPr/>
          </p:nvSpPr>
          <p:spPr>
            <a:xfrm>
              <a:off x="0" y="0"/>
              <a:ext cx="258540" cy="1308508"/>
            </a:xfrm>
            <a:custGeom>
              <a:rect b="b" l="l" r="r" t="t"/>
              <a:pathLst>
                <a:path extrusionOk="0" h="1308508" w="258540">
                  <a:moveTo>
                    <a:pt x="129270" y="0"/>
                  </a:moveTo>
                  <a:lnTo>
                    <a:pt x="129270" y="0"/>
                  </a:lnTo>
                  <a:cubicBezTo>
                    <a:pt x="163555" y="0"/>
                    <a:pt x="196435" y="13619"/>
                    <a:pt x="220678" y="37862"/>
                  </a:cubicBezTo>
                  <a:cubicBezTo>
                    <a:pt x="244921" y="62105"/>
                    <a:pt x="258540" y="94986"/>
                    <a:pt x="258540" y="129270"/>
                  </a:cubicBezTo>
                  <a:lnTo>
                    <a:pt x="258540" y="1179238"/>
                  </a:lnTo>
                  <a:cubicBezTo>
                    <a:pt x="258540" y="1250631"/>
                    <a:pt x="200664" y="1308508"/>
                    <a:pt x="129270" y="1308508"/>
                  </a:cubicBezTo>
                  <a:lnTo>
                    <a:pt x="129270" y="1308508"/>
                  </a:lnTo>
                  <a:cubicBezTo>
                    <a:pt x="94986" y="1308508"/>
                    <a:pt x="62105" y="1294888"/>
                    <a:pt x="37862" y="1270645"/>
                  </a:cubicBezTo>
                  <a:cubicBezTo>
                    <a:pt x="13619" y="1246403"/>
                    <a:pt x="0" y="1213522"/>
                    <a:pt x="0" y="1179238"/>
                  </a:cubicBezTo>
                  <a:lnTo>
                    <a:pt x="0" y="129270"/>
                  </a:lnTo>
                  <a:cubicBezTo>
                    <a:pt x="0" y="57876"/>
                    <a:pt x="57876" y="0"/>
                    <a:pt x="12927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9525">
              <a:solidFill>
                <a:srgbClr val="2F1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6"/>
            <p:cNvSpPr txBox="1"/>
            <p:nvPr/>
          </p:nvSpPr>
          <p:spPr>
            <a:xfrm>
              <a:off x="0" y="76200"/>
              <a:ext cx="258540" cy="1232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81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26"/>
          <p:cNvSpPr/>
          <p:nvPr/>
        </p:nvSpPr>
        <p:spPr>
          <a:xfrm>
            <a:off x="635153" y="1284657"/>
            <a:ext cx="2891988" cy="2487109"/>
          </a:xfrm>
          <a:custGeom>
            <a:rect b="b" l="l" r="r" t="t"/>
            <a:pathLst>
              <a:path extrusionOk="0" h="4974218" w="5783975">
                <a:moveTo>
                  <a:pt x="0" y="0"/>
                </a:moveTo>
                <a:lnTo>
                  <a:pt x="5783975" y="0"/>
                </a:lnTo>
                <a:lnTo>
                  <a:pt x="5783975" y="4974218"/>
                </a:lnTo>
                <a:lnTo>
                  <a:pt x="0" y="4974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26"/>
          <p:cNvSpPr txBox="1"/>
          <p:nvPr/>
        </p:nvSpPr>
        <p:spPr>
          <a:xfrm>
            <a:off x="3886200" y="1593654"/>
            <a:ext cx="3895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Business Overview</a:t>
            </a:r>
            <a:endParaRPr sz="7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86200" y="2183857"/>
            <a:ext cx="46536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800">
                <a:solidFill>
                  <a:schemeClr val="dk1"/>
                </a:solidFill>
              </a:rPr>
              <a:t>To optimize the amount of spending from each customer in TokoBli E-commerce, the product manager team wants to find out what factors have a significant effect on the amount of spending from customers. As a Data Analyst, you are asked to find these factors which will later be used to develop campaign and business strategies to increase the amount spent by customers.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342900" y="43621"/>
            <a:ext cx="59247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Correlation Test</a:t>
            </a: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endParaRPr b="1" sz="31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8655098" y="46192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27"/>
          <p:cNvSpPr txBox="1"/>
          <p:nvPr/>
        </p:nvSpPr>
        <p:spPr>
          <a:xfrm>
            <a:off x="342900" y="520925"/>
            <a:ext cx="6956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Which variables have a strong relationship with each other?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9894600" y="799000"/>
            <a:ext cx="69567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F1800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Hypothesis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Alpha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Statistical Test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Kriteria Keputusan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Kesimpulan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Insight bisnis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-56700" y="946150"/>
            <a:ext cx="4904700" cy="14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en" sz="700">
                <a:solidFill>
                  <a:schemeClr val="dk1"/>
                </a:solidFill>
              </a:rPr>
              <a:t>Hypothesis</a:t>
            </a:r>
            <a:endParaRPr b="1"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b="1" lang="en" sz="700">
                <a:solidFill>
                  <a:schemeClr val="dk1"/>
                </a:solidFill>
              </a:rPr>
              <a:t>H₀</a:t>
            </a:r>
            <a:r>
              <a:rPr b="1" lang="en" sz="700">
                <a:solidFill>
                  <a:schemeClr val="dk1"/>
                </a:solidFill>
              </a:rPr>
              <a:t>: r = 0 </a:t>
            </a:r>
            <a:r>
              <a:rPr lang="en" sz="700">
                <a:solidFill>
                  <a:schemeClr val="dk1"/>
                </a:solidFill>
              </a:rPr>
              <a:t>(There is no linear correlation between the variables (Age, Income, Tenure, Avg. Session Time, Total Promo, and Bounce Rate)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b="1" lang="en" sz="700">
                <a:solidFill>
                  <a:schemeClr val="dk1"/>
                </a:solidFill>
              </a:rPr>
              <a:t>H₁: r = 0</a:t>
            </a:r>
            <a:r>
              <a:rPr lang="en" sz="700">
                <a:solidFill>
                  <a:schemeClr val="dk1"/>
                </a:solidFill>
              </a:rPr>
              <a:t> (</a:t>
            </a:r>
            <a:r>
              <a:rPr lang="en" sz="700">
                <a:solidFill>
                  <a:schemeClr val="dk1"/>
                </a:solidFill>
              </a:rPr>
              <a:t>There is a significant linear correlation between the variables)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en" sz="700">
                <a:solidFill>
                  <a:schemeClr val="dk1"/>
                </a:solidFill>
              </a:rPr>
              <a:t>Alpha (Significance Level)</a:t>
            </a:r>
            <a:endParaRPr b="1"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b="1" lang="en" sz="700">
                <a:solidFill>
                  <a:schemeClr val="dk1"/>
                </a:solidFill>
              </a:rPr>
              <a:t>α = 0.05 (5%)</a:t>
            </a:r>
            <a:endParaRPr b="1"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en" sz="700">
                <a:solidFill>
                  <a:schemeClr val="dk1"/>
                </a:solidFill>
              </a:rPr>
              <a:t>Statistical Test (Pearson r)</a:t>
            </a:r>
            <a:endParaRPr b="1"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b="1" lang="en" sz="700">
                <a:solidFill>
                  <a:schemeClr val="dk1"/>
                </a:solidFill>
              </a:rPr>
              <a:t>Variables: </a:t>
            </a:r>
            <a:r>
              <a:rPr lang="en" sz="700">
                <a:solidFill>
                  <a:schemeClr val="dk1"/>
                </a:solidFill>
              </a:rPr>
              <a:t>Age, Income, Tenure, Avg. Session Time, Total Promo, and Bounce Rate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b="1" lang="en" sz="700">
                <a:solidFill>
                  <a:schemeClr val="dk1"/>
                </a:solidFill>
              </a:rPr>
              <a:t>Decision Criteria</a:t>
            </a:r>
            <a:endParaRPr b="1"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" sz="700">
                <a:solidFill>
                  <a:schemeClr val="dk1"/>
                </a:solidFill>
              </a:rPr>
              <a:t>Correlation Coefficient Values</a:t>
            </a:r>
            <a:endParaRPr b="1" sz="700">
              <a:solidFill>
                <a:schemeClr val="dk1"/>
              </a:solidFill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25" y="2485288"/>
            <a:ext cx="3782750" cy="23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4796100" y="3115225"/>
            <a:ext cx="41997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24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UcPeriod"/>
            </a:pPr>
            <a:r>
              <a:rPr b="1" lang="en" sz="600">
                <a:solidFill>
                  <a:schemeClr val="dk1"/>
                </a:solidFill>
              </a:rPr>
              <a:t>Positive relation means that if one variable increases, the other tends to increase as well. Here is the list of variables that have a positive correlation:</a:t>
            </a:r>
            <a:endParaRPr b="1"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Very strong positive correlation: </a:t>
            </a:r>
            <a:r>
              <a:rPr lang="en" sz="600">
                <a:solidFill>
                  <a:schemeClr val="dk1"/>
                </a:solidFill>
              </a:rPr>
              <a:t>Total Promo &amp; Avg. Session Time (0.8) and Tenure &amp; Avg. Session Time (0.7).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Strong positive correlation: </a:t>
            </a:r>
            <a:r>
              <a:rPr lang="en" sz="600">
                <a:solidFill>
                  <a:schemeClr val="dk1"/>
                </a:solidFill>
              </a:rPr>
              <a:t>Total Promo &amp; Tenure (0.6) and Income &amp; Avg. Session Time (0.5).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Moderate positive correlation: </a:t>
            </a:r>
            <a:r>
              <a:rPr lang="en" sz="600">
                <a:solidFill>
                  <a:schemeClr val="dk1"/>
                </a:solidFill>
              </a:rPr>
              <a:t>Income &amp; Tenure  (0.4) and Income &amp; Total Promo (0.4).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Weak positive correlation: </a:t>
            </a:r>
            <a:r>
              <a:rPr lang="en" sz="600">
                <a:solidFill>
                  <a:schemeClr val="dk1"/>
                </a:solidFill>
              </a:rPr>
              <a:t>Age &amp; Income (0.1), Age &amp; Tenure (0.2), Age &amp; Avg. Session Time (0.2) and Age &amp; Total Promo (0.2).</a:t>
            </a:r>
            <a:endParaRPr sz="600">
              <a:solidFill>
                <a:schemeClr val="dk1"/>
              </a:solidFill>
            </a:endParaRPr>
          </a:p>
          <a:p>
            <a:pPr indent="-1524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UcPeriod"/>
            </a:pPr>
            <a:r>
              <a:rPr b="1" lang="en" sz="600">
                <a:solidFill>
                  <a:schemeClr val="dk1"/>
                </a:solidFill>
              </a:rPr>
              <a:t>Negative relation means that if one variable increases, the other tends to decrease. Here is the list of variables that have a negative correlation:</a:t>
            </a:r>
            <a:endParaRPr b="1"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Very strong negative correlation: </a:t>
            </a:r>
            <a:r>
              <a:rPr lang="en" sz="600">
                <a:solidFill>
                  <a:schemeClr val="dk1"/>
                </a:solidFill>
              </a:rPr>
              <a:t>Total Promo &amp; Bounce Rate (-0.8) and Avg. Session Time &amp; Bounce Rate(-0.8). 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Strong negative correlation: </a:t>
            </a:r>
            <a:r>
              <a:rPr lang="en" sz="600">
                <a:solidFill>
                  <a:schemeClr val="dk1"/>
                </a:solidFill>
              </a:rPr>
              <a:t>Tenure &amp; Bounce Rate (-0.6).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Moderate negative correlation: </a:t>
            </a:r>
            <a:r>
              <a:rPr lang="en" sz="600">
                <a:solidFill>
                  <a:schemeClr val="dk1"/>
                </a:solidFill>
              </a:rPr>
              <a:t>Income &amp; Bounce Rate  (-0.4).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Weak negative correlation: </a:t>
            </a:r>
            <a:r>
              <a:rPr lang="en" sz="600">
                <a:solidFill>
                  <a:schemeClr val="dk1"/>
                </a:solidFill>
              </a:rPr>
              <a:t>Age &amp; Bounce Rate (-0.1).</a:t>
            </a:r>
            <a:endParaRPr b="1" sz="600">
              <a:solidFill>
                <a:schemeClr val="dk1"/>
              </a:solidFill>
            </a:endParaRPr>
          </a:p>
          <a:p>
            <a:pPr indent="-1524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UcPeriod"/>
            </a:pPr>
            <a:r>
              <a:rPr b="1" lang="en" sz="600">
                <a:solidFill>
                  <a:schemeClr val="dk1"/>
                </a:solidFill>
              </a:rPr>
              <a:t>Summary: Total Promo</a:t>
            </a:r>
            <a:r>
              <a:rPr lang="en" sz="600">
                <a:solidFill>
                  <a:schemeClr val="dk1"/>
                </a:solidFill>
              </a:rPr>
              <a:t> play a crucial role in improving avg. </a:t>
            </a:r>
            <a:r>
              <a:rPr b="1" lang="en" sz="600">
                <a:solidFill>
                  <a:schemeClr val="dk1"/>
                </a:solidFill>
              </a:rPr>
              <a:t>session time</a:t>
            </a:r>
            <a:r>
              <a:rPr lang="en" sz="600">
                <a:solidFill>
                  <a:schemeClr val="dk1"/>
                </a:solidFill>
              </a:rPr>
              <a:t> and </a:t>
            </a:r>
            <a:r>
              <a:rPr b="1" lang="en" sz="600">
                <a:solidFill>
                  <a:schemeClr val="dk1"/>
                </a:solidFill>
              </a:rPr>
              <a:t>reducing bounce rates</a:t>
            </a:r>
            <a:r>
              <a:rPr lang="en" sz="600">
                <a:solidFill>
                  <a:schemeClr val="dk1"/>
                </a:solidFill>
              </a:rPr>
              <a:t>.</a:t>
            </a:r>
            <a:endParaRPr b="1" sz="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</a:endParaRPr>
          </a:p>
        </p:txBody>
      </p:sp>
      <p:graphicFrame>
        <p:nvGraphicFramePr>
          <p:cNvPr id="156" name="Google Shape;156;p27"/>
          <p:cNvGraphicFramePr/>
          <p:nvPr/>
        </p:nvGraphicFramePr>
        <p:xfrm>
          <a:off x="4714238" y="271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{85C8BA12-3D83-4A02-B847-7BD9D6753EA8}</a:tableStyleId>
              </a:tblPr>
              <a:tblGrid>
                <a:gridCol w="805300"/>
                <a:gridCol w="579375"/>
                <a:gridCol w="579375"/>
                <a:gridCol w="579375"/>
                <a:gridCol w="579375"/>
                <a:gridCol w="579375"/>
                <a:gridCol w="579375"/>
              </a:tblGrid>
              <a:tr h="10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400"/>
                        <a:t>Age</a:t>
                      </a:r>
                      <a:endParaRPr i="1" sz="4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400"/>
                        <a:t>Income</a:t>
                      </a:r>
                      <a:endParaRPr i="1" sz="4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400"/>
                        <a:t>Tenure</a:t>
                      </a:r>
                      <a:endParaRPr i="1" sz="4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400"/>
                        <a:t>Avg. Session Time</a:t>
                      </a:r>
                      <a:endParaRPr i="1" sz="4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400"/>
                        <a:t>Total Promo</a:t>
                      </a:r>
                      <a:endParaRPr i="1" sz="4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400"/>
                        <a:t>Bounce Rate</a:t>
                      </a:r>
                      <a:endParaRPr i="1" sz="4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Age</a:t>
                      </a:r>
                      <a:endParaRPr sz="4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1.0</a:t>
                      </a:r>
                      <a:endParaRPr sz="5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1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Income</a:t>
                      </a:r>
                      <a:endParaRPr sz="4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0.1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F8DE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1.0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11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Tenure</a:t>
                      </a:r>
                      <a:endParaRPr sz="4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0.2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F9E0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0.4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FD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1.0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11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Avg. Session Time</a:t>
                      </a:r>
                      <a:endParaRPr sz="4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0.2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F9E4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0.5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F4F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0.7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B7E2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1.0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11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Total Promo</a:t>
                      </a:r>
                      <a:endParaRPr sz="4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0.2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FAE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0.4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0.6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CAE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0.8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9BD7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1.0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8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Bounce Rate</a:t>
                      </a:r>
                      <a:endParaRPr sz="4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-0.1</a:t>
                      </a:r>
                      <a:endParaRPr sz="5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2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-0.4</a:t>
                      </a:r>
                      <a:endParaRPr sz="5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A0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-0.6</a:t>
                      </a:r>
                      <a:endParaRPr sz="5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3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-0.8</a:t>
                      </a:r>
                      <a:endParaRPr sz="5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-0.8</a:t>
                      </a:r>
                      <a:endParaRPr sz="5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1.0</a:t>
                      </a:r>
                      <a:endParaRPr sz="5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  <a:tr h="11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400"/>
                        <a:t>Age</a:t>
                      </a:r>
                      <a:endParaRPr i="1" sz="4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400"/>
                        <a:t>Income</a:t>
                      </a:r>
                      <a:endParaRPr i="1" sz="4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400"/>
                        <a:t>Tenure</a:t>
                      </a:r>
                      <a:endParaRPr i="1" sz="4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400"/>
                        <a:t>Avg. Session Time</a:t>
                      </a:r>
                      <a:endParaRPr i="1" sz="4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400"/>
                        <a:t>Total Promo</a:t>
                      </a:r>
                      <a:endParaRPr i="1" sz="4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400"/>
                        <a:t>Bounce Rate</a:t>
                      </a:r>
                      <a:endParaRPr i="1" sz="4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Age</a:t>
                      </a:r>
                      <a:endParaRPr sz="4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Income</a:t>
                      </a:r>
                      <a:endParaRPr sz="4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Weak Positive</a:t>
                      </a:r>
                      <a:endParaRPr sz="400"/>
                    </a:p>
                  </a:txBody>
                  <a:tcPr marT="19050" marB="19050" marR="28575" marL="28575" anchor="b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/>
                </a:tc>
              </a:tr>
              <a:tr h="1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Tenure</a:t>
                      </a:r>
                      <a:endParaRPr sz="4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Weak Positive</a:t>
                      </a:r>
                      <a:endParaRPr sz="400"/>
                    </a:p>
                  </a:txBody>
                  <a:tcPr marT="19050" marB="19050" marR="28575" marL="28575" anchor="b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Moderate Positive</a:t>
                      </a:r>
                      <a:endParaRPr sz="400"/>
                    </a:p>
                  </a:txBody>
                  <a:tcPr marT="19050" marB="19050" marR="28575" marL="28575" anchor="b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/>
                </a:tc>
              </a:tr>
              <a:tr h="1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Avg. Session Time</a:t>
                      </a:r>
                      <a:endParaRPr sz="4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Weak Positive</a:t>
                      </a:r>
                      <a:endParaRPr sz="400"/>
                    </a:p>
                  </a:txBody>
                  <a:tcPr marT="19050" marB="19050" marR="28575" marL="28575" anchor="b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Strong Positive</a:t>
                      </a:r>
                      <a:endParaRPr sz="400"/>
                    </a:p>
                  </a:txBody>
                  <a:tcPr marT="19050" marB="19050" marR="28575" marL="28575" anchor="b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Very Strong Positive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/>
                </a:tc>
              </a:tr>
              <a:tr h="14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Total Promo</a:t>
                      </a:r>
                      <a:endParaRPr sz="4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Weak Positive</a:t>
                      </a:r>
                      <a:endParaRPr sz="400"/>
                    </a:p>
                  </a:txBody>
                  <a:tcPr marT="19050" marB="19050" marR="28575" marL="28575" anchor="b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Moderate Positive</a:t>
                      </a:r>
                      <a:endParaRPr sz="400"/>
                    </a:p>
                  </a:txBody>
                  <a:tcPr marT="19050" marB="19050" marR="28575" marL="28575" anchor="b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Strong Positive</a:t>
                      </a:r>
                      <a:endParaRPr sz="400"/>
                    </a:p>
                  </a:txBody>
                  <a:tcPr marT="19050" marB="19050" marR="28575" marL="28575" anchor="b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rgbClr val="FFFFFF"/>
                          </a:solidFill>
                        </a:rPr>
                        <a:t>Very Strong Positive</a:t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/>
                </a:tc>
              </a:tr>
              <a:tr h="71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Bounce Rate</a:t>
                      </a:r>
                      <a:endParaRPr sz="4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Weak Negative</a:t>
                      </a:r>
                      <a:endParaRPr sz="400"/>
                    </a:p>
                  </a:txBody>
                  <a:tcPr marT="19050" marB="19050" marR="28575" marL="28575" anchor="b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Moderate Negative</a:t>
                      </a:r>
                      <a:endParaRPr sz="400"/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/>
                        <a:t>Strong Negative</a:t>
                      </a:r>
                      <a:endParaRPr sz="400"/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chemeClr val="lt1"/>
                          </a:solidFill>
                        </a:rPr>
                        <a:t>Very Strong Negative</a:t>
                      </a:r>
                      <a:endParaRPr sz="4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>
                          <a:solidFill>
                            <a:schemeClr val="lt1"/>
                          </a:solidFill>
                        </a:rPr>
                        <a:t>Very Strong Negative</a:t>
                      </a:r>
                      <a:endParaRPr sz="4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p27"/>
          <p:cNvSpPr txBox="1"/>
          <p:nvPr/>
        </p:nvSpPr>
        <p:spPr>
          <a:xfrm>
            <a:off x="4643125" y="4362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5. Result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4643125" y="290032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6</a:t>
            </a:r>
            <a:r>
              <a:rPr b="1" lang="en" sz="700">
                <a:solidFill>
                  <a:schemeClr val="dk1"/>
                </a:solidFill>
              </a:rPr>
              <a:t>. Interpretation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0" y="4910400"/>
            <a:ext cx="497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Spreadsheet: </a:t>
            </a:r>
            <a:r>
              <a:rPr lang="en" sz="600" u="sng">
                <a:solidFill>
                  <a:schemeClr val="hlink"/>
                </a:solidFill>
                <a:hlinkClick r:id="rId5"/>
              </a:rPr>
              <a:t>https://docs.google.com/spreadsheets/d/141IV1zpV3-gyltjKEkJCTigTgaIgXwM5coEkdkB2Xvw/edit?usp=sharing</a:t>
            </a: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/>
        </p:nvSpPr>
        <p:spPr>
          <a:xfrm>
            <a:off x="342900" y="43621"/>
            <a:ext cx="59247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Regression</a:t>
            </a: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 Test(</a:t>
            </a: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1/4</a:t>
            </a: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) </a:t>
            </a:r>
            <a:endParaRPr b="1" sz="31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8655098" y="45430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28"/>
          <p:cNvSpPr txBox="1"/>
          <p:nvPr/>
        </p:nvSpPr>
        <p:spPr>
          <a:xfrm>
            <a:off x="342900" y="520925"/>
            <a:ext cx="4086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What variable has a significant impact on the Yearly Spending?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9894600" y="799000"/>
            <a:ext cx="69567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F1800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Hypothesis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Alpha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Statistical Test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Kriteria Keputusan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Kesimpulan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Insight bisnis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125650" y="2903950"/>
            <a:ext cx="4304100" cy="1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Hypothesis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H₀: b = 0 </a:t>
            </a:r>
            <a:r>
              <a:rPr lang="en" sz="600">
                <a:solidFill>
                  <a:schemeClr val="dk1"/>
                </a:solidFill>
              </a:rPr>
              <a:t>(There is not a significant linear causal relationship between independent variable and dependent variable)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H₁: b = 0</a:t>
            </a:r>
            <a:r>
              <a:rPr lang="en" sz="600">
                <a:solidFill>
                  <a:schemeClr val="dk1"/>
                </a:solidFill>
              </a:rPr>
              <a:t> (There is a significant linear causal relationship between independent variable and dependent variable)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Alpha (Significance Level)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α = 0.05 (5%)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Statistical Test 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Independent Variables: </a:t>
            </a:r>
            <a:r>
              <a:rPr lang="en" sz="600">
                <a:solidFill>
                  <a:schemeClr val="dk1"/>
                </a:solidFill>
              </a:rPr>
              <a:t>Age, Income, Tenure, Avg. Session Time, Total Promo, and Bounce Rate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Dependent Variable: Yearly Spending 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For simultaneous test : F- distribution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For partial test: T - distribution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Decision Criteria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If </a:t>
            </a:r>
            <a:r>
              <a:rPr b="1" lang="en" sz="600">
                <a:solidFill>
                  <a:schemeClr val="dk1"/>
                </a:solidFill>
              </a:rPr>
              <a:t>p-value &lt; α</a:t>
            </a:r>
            <a:r>
              <a:rPr lang="en" sz="600">
                <a:solidFill>
                  <a:schemeClr val="dk1"/>
                </a:solidFill>
              </a:rPr>
              <a:t>, reject H₀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If </a:t>
            </a:r>
            <a:r>
              <a:rPr b="1" lang="en" sz="600">
                <a:solidFill>
                  <a:schemeClr val="dk1"/>
                </a:solidFill>
              </a:rPr>
              <a:t>p-value &gt; α</a:t>
            </a:r>
            <a:r>
              <a:rPr lang="en" sz="600">
                <a:solidFill>
                  <a:schemeClr val="dk1"/>
                </a:solidFill>
              </a:rPr>
              <a:t>, accept H₀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10098300" y="2753875"/>
            <a:ext cx="41997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24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UcPeriod"/>
            </a:pPr>
            <a:r>
              <a:rPr b="1" lang="en" sz="600">
                <a:solidFill>
                  <a:schemeClr val="dk1"/>
                </a:solidFill>
              </a:rPr>
              <a:t>Positive relation means that if one variable increases, the other tends to increase as well. Here is the list of variables that have a positive correlation:</a:t>
            </a:r>
            <a:endParaRPr b="1"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Very strong positive correlation: </a:t>
            </a:r>
            <a:r>
              <a:rPr lang="en" sz="600">
                <a:solidFill>
                  <a:schemeClr val="dk1"/>
                </a:solidFill>
              </a:rPr>
              <a:t>Total Promo &amp; Avg. Session Time (0.8) and Tenure &amp; Avg. Session Time (0.7).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Strong positive correlation: </a:t>
            </a:r>
            <a:r>
              <a:rPr lang="en" sz="600">
                <a:solidFill>
                  <a:schemeClr val="dk1"/>
                </a:solidFill>
              </a:rPr>
              <a:t>Total Promo &amp; Tenure (0.6) and Income &amp; Avg. Session Time (0.5).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Moderate positive correlation: </a:t>
            </a:r>
            <a:r>
              <a:rPr lang="en" sz="600">
                <a:solidFill>
                  <a:schemeClr val="dk1"/>
                </a:solidFill>
              </a:rPr>
              <a:t>Income &amp; Tenure  (0.4) and Income &amp; Total Promo (0.4).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Weak positive correlation: </a:t>
            </a:r>
            <a:r>
              <a:rPr lang="en" sz="600">
                <a:solidFill>
                  <a:schemeClr val="dk1"/>
                </a:solidFill>
              </a:rPr>
              <a:t>Age &amp; Income (0.1), Age &amp; Tenure (0.2), Age &amp; Avg. Session Time (0.2) and Age &amp; Total Promo (0.2).</a:t>
            </a:r>
            <a:endParaRPr sz="600">
              <a:solidFill>
                <a:schemeClr val="dk1"/>
              </a:solidFill>
            </a:endParaRPr>
          </a:p>
          <a:p>
            <a:pPr indent="-1524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UcPeriod"/>
            </a:pPr>
            <a:r>
              <a:rPr b="1" lang="en" sz="600">
                <a:solidFill>
                  <a:schemeClr val="dk1"/>
                </a:solidFill>
              </a:rPr>
              <a:t>Negative relation means that if one variable increases, the other tends to decrease. Here is the list of variables that have a negative correlation:</a:t>
            </a:r>
            <a:endParaRPr b="1"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Very strong negative correlation: </a:t>
            </a:r>
            <a:r>
              <a:rPr lang="en" sz="600">
                <a:solidFill>
                  <a:schemeClr val="dk1"/>
                </a:solidFill>
              </a:rPr>
              <a:t>Total Promo &amp; Bounce Rate (-0.8) and Avg. Session Time &amp; Bounce Rate(-0.8). 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Strong negative correlation: </a:t>
            </a:r>
            <a:r>
              <a:rPr lang="en" sz="600">
                <a:solidFill>
                  <a:schemeClr val="dk1"/>
                </a:solidFill>
              </a:rPr>
              <a:t>Tenure &amp; Bounce Rate (-0.6).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Moderate negative correlation: </a:t>
            </a:r>
            <a:r>
              <a:rPr lang="en" sz="600">
                <a:solidFill>
                  <a:schemeClr val="dk1"/>
                </a:solidFill>
              </a:rPr>
              <a:t>Income &amp; Bounce Rate  (-0.4).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Weak negative correlation: </a:t>
            </a:r>
            <a:r>
              <a:rPr lang="en" sz="600">
                <a:solidFill>
                  <a:schemeClr val="dk1"/>
                </a:solidFill>
              </a:rPr>
              <a:t>Age &amp; Bounce Rate (-0.1).</a:t>
            </a:r>
            <a:endParaRPr b="1" sz="600">
              <a:solidFill>
                <a:schemeClr val="dk1"/>
              </a:solidFill>
            </a:endParaRPr>
          </a:p>
          <a:p>
            <a:pPr indent="-1524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UcPeriod"/>
            </a:pPr>
            <a:r>
              <a:rPr b="1" lang="en" sz="600">
                <a:solidFill>
                  <a:schemeClr val="dk1"/>
                </a:solidFill>
              </a:rPr>
              <a:t>Summary: Promotions</a:t>
            </a:r>
            <a:r>
              <a:rPr lang="en" sz="600">
                <a:solidFill>
                  <a:schemeClr val="dk1"/>
                </a:solidFill>
              </a:rPr>
              <a:t> play a crucial role in improving avg. </a:t>
            </a:r>
            <a:r>
              <a:rPr b="1" lang="en" sz="600">
                <a:solidFill>
                  <a:schemeClr val="dk1"/>
                </a:solidFill>
              </a:rPr>
              <a:t>session time</a:t>
            </a:r>
            <a:r>
              <a:rPr lang="en" sz="600">
                <a:solidFill>
                  <a:schemeClr val="dk1"/>
                </a:solidFill>
              </a:rPr>
              <a:t> and </a:t>
            </a:r>
            <a:r>
              <a:rPr b="1" lang="en" sz="600">
                <a:solidFill>
                  <a:schemeClr val="dk1"/>
                </a:solidFill>
              </a:rPr>
              <a:t>reducing bounce rates</a:t>
            </a:r>
            <a:r>
              <a:rPr lang="en" sz="600">
                <a:solidFill>
                  <a:schemeClr val="dk1"/>
                </a:solidFill>
              </a:rPr>
              <a:t>.</a:t>
            </a:r>
            <a:endParaRPr b="1" sz="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643125" y="43625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5)</a:t>
            </a:r>
            <a:r>
              <a:rPr b="1" lang="en" sz="600">
                <a:solidFill>
                  <a:schemeClr val="dk1"/>
                </a:solidFill>
              </a:rPr>
              <a:t>.     Result</a:t>
            </a:r>
            <a:endParaRPr sz="600"/>
          </a:p>
        </p:txBody>
      </p:sp>
      <p:sp>
        <p:nvSpPr>
          <p:cNvPr id="171" name="Google Shape;171;p28"/>
          <p:cNvSpPr txBox="1"/>
          <p:nvPr/>
        </p:nvSpPr>
        <p:spPr>
          <a:xfrm>
            <a:off x="4924475" y="1312975"/>
            <a:ext cx="4035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02. 	Simultaneous test (F- Distribution)-1</a:t>
            </a:r>
            <a:r>
              <a:rPr lang="en" sz="600">
                <a:solidFill>
                  <a:schemeClr val="dk1"/>
                </a:solidFill>
              </a:rPr>
              <a:t>: Tests whether all independent variables together significantly affect the dependent variable.</a:t>
            </a:r>
            <a:endParaRPr sz="600"/>
          </a:p>
        </p:txBody>
      </p:sp>
      <p:sp>
        <p:nvSpPr>
          <p:cNvPr id="172" name="Google Shape;172;p28"/>
          <p:cNvSpPr txBox="1"/>
          <p:nvPr/>
        </p:nvSpPr>
        <p:spPr>
          <a:xfrm>
            <a:off x="122000" y="686975"/>
            <a:ext cx="41415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-152400" lvl="0" marL="571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eriod"/>
            </a:pPr>
            <a:r>
              <a:rPr b="1" lang="en" sz="600">
                <a:solidFill>
                  <a:schemeClr val="dk1"/>
                </a:solidFill>
              </a:rPr>
              <a:t>N</a:t>
            </a:r>
            <a:r>
              <a:rPr b="1" lang="en" sz="600">
                <a:solidFill>
                  <a:schemeClr val="dk1"/>
                </a:solidFill>
              </a:rPr>
              <a:t>on-multicollinearity test</a:t>
            </a:r>
            <a:endParaRPr b="1" sz="600">
              <a:solidFill>
                <a:schemeClr val="dk1"/>
              </a:solidFill>
            </a:endParaRPr>
          </a:p>
          <a:p>
            <a:pPr indent="-69850" lvl="1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Char char="○"/>
            </a:pPr>
            <a:r>
              <a:rPr lang="en" sz="600">
                <a:solidFill>
                  <a:schemeClr val="dk1"/>
                </a:solidFill>
              </a:rPr>
              <a:t>Before performing multivariate linear regression, we will conduct a non-multicollinearity test to ensure that no independent variable has a perfect correlation with another independent variable. For this, we will use the Pearson </a:t>
            </a:r>
            <a:r>
              <a:rPr b="1" lang="en" sz="600">
                <a:solidFill>
                  <a:schemeClr val="dk1"/>
                </a:solidFill>
              </a:rPr>
              <a:t>r</a:t>
            </a:r>
            <a:r>
              <a:rPr lang="en" sz="600">
                <a:solidFill>
                  <a:schemeClr val="dk1"/>
                </a:solidFill>
              </a:rPr>
              <a:t> test, which has already been conducted before. Here are the results:</a:t>
            </a:r>
            <a:endParaRPr b="1" sz="200">
              <a:solidFill>
                <a:schemeClr val="dk1"/>
              </a:solidFill>
            </a:endParaRPr>
          </a:p>
        </p:txBody>
      </p:sp>
      <p:graphicFrame>
        <p:nvGraphicFramePr>
          <p:cNvPr id="173" name="Google Shape;173;p28"/>
          <p:cNvGraphicFramePr/>
          <p:nvPr/>
        </p:nvGraphicFramePr>
        <p:xfrm>
          <a:off x="379450" y="128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{85C8BA12-3D83-4A02-B847-7BD9D6753EA8}</a:tableStyleId>
              </a:tblPr>
              <a:tblGrid>
                <a:gridCol w="699300"/>
                <a:gridCol w="503100"/>
                <a:gridCol w="503100"/>
                <a:gridCol w="503100"/>
                <a:gridCol w="503100"/>
                <a:gridCol w="503100"/>
                <a:gridCol w="503100"/>
              </a:tblGrid>
              <a:tr h="21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500"/>
                        <a:t>Age</a:t>
                      </a:r>
                      <a:endParaRPr i="1" sz="5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500"/>
                        <a:t>Income</a:t>
                      </a:r>
                      <a:endParaRPr i="1" sz="5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500"/>
                        <a:t>Tenure</a:t>
                      </a:r>
                      <a:endParaRPr i="1" sz="5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500"/>
                        <a:t>Avg. Session Time</a:t>
                      </a:r>
                      <a:endParaRPr i="1" sz="5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500"/>
                        <a:t>Total Promo</a:t>
                      </a:r>
                      <a:endParaRPr i="1" sz="5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500"/>
                        <a:t>Bounce Rate</a:t>
                      </a:r>
                      <a:endParaRPr i="1" sz="5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Age</a:t>
                      </a:r>
                      <a:endParaRPr sz="5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1.0</a:t>
                      </a:r>
                      <a:endParaRPr sz="5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5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Income</a:t>
                      </a:r>
                      <a:endParaRPr sz="5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0.1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F8DE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1.0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15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Tenure</a:t>
                      </a:r>
                      <a:endParaRPr sz="5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0.2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F9E0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0.4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FD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1.0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15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Avg. Session Time</a:t>
                      </a:r>
                      <a:endParaRPr sz="5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0.2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F9E4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0.5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F4F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0.7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B7E2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1.0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15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Total Promo</a:t>
                      </a:r>
                      <a:endParaRPr sz="5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0.2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FAE5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0.4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0.6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CAEA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0.8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9BD7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1.0</a:t>
                      </a:r>
                      <a:endParaRPr sz="500"/>
                    </a:p>
                  </a:txBody>
                  <a:tcPr marT="19050" marB="19050" marR="28575" marL="28575" anchor="b"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12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Bounce Rate</a:t>
                      </a:r>
                      <a:endParaRPr sz="5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-0.1</a:t>
                      </a:r>
                      <a:endParaRPr sz="5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2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-0.4</a:t>
                      </a:r>
                      <a:endParaRPr sz="5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A0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-0.6</a:t>
                      </a:r>
                      <a:endParaRPr sz="5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3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-0.8</a:t>
                      </a:r>
                      <a:endParaRPr sz="5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-0.8</a:t>
                      </a:r>
                      <a:endParaRPr sz="5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1.0</a:t>
                      </a:r>
                      <a:endParaRPr sz="5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p28"/>
          <p:cNvSpPr txBox="1"/>
          <p:nvPr/>
        </p:nvSpPr>
        <p:spPr>
          <a:xfrm>
            <a:off x="278050" y="2499975"/>
            <a:ext cx="39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By examining the correlation between the independent variables, we can conclude that none of them have a correlation greater than </a:t>
            </a:r>
            <a:r>
              <a:rPr b="1" lang="en" sz="600">
                <a:solidFill>
                  <a:schemeClr val="dk1"/>
                </a:solidFill>
              </a:rPr>
              <a:t>±0.8</a:t>
            </a:r>
            <a:r>
              <a:rPr lang="en" sz="600">
                <a:solidFill>
                  <a:schemeClr val="dk1"/>
                </a:solidFill>
              </a:rPr>
              <a:t>, meaning that no variable has a perfect correlation with another.</a:t>
            </a:r>
            <a:endParaRPr sz="600"/>
          </a:p>
        </p:txBody>
      </p:sp>
      <p:sp>
        <p:nvSpPr>
          <p:cNvPr id="175" name="Google Shape;175;p28"/>
          <p:cNvSpPr txBox="1"/>
          <p:nvPr/>
        </p:nvSpPr>
        <p:spPr>
          <a:xfrm>
            <a:off x="122000" y="2788900"/>
            <a:ext cx="414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-171450" lvl="0" marL="5715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2.     Coefficient significance test -1</a:t>
            </a:r>
            <a:endParaRPr b="1" sz="200">
              <a:solidFill>
                <a:schemeClr val="dk1"/>
              </a:solidFill>
            </a:endParaRPr>
          </a:p>
        </p:txBody>
      </p:sp>
      <p:graphicFrame>
        <p:nvGraphicFramePr>
          <p:cNvPr id="176" name="Google Shape;176;p28"/>
          <p:cNvGraphicFramePr/>
          <p:nvPr/>
        </p:nvGraphicFramePr>
        <p:xfrm>
          <a:off x="5314513" y="47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{85C8BA12-3D83-4A02-B847-7BD9D6753EA8}</a:tableStyleId>
              </a:tblPr>
              <a:tblGrid>
                <a:gridCol w="1021900"/>
                <a:gridCol w="735175"/>
              </a:tblGrid>
              <a:tr h="131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Regression Statistics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Multiple R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0.96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46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 Square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0.93</a:t>
                      </a:r>
                      <a:endParaRPr sz="600"/>
                    </a:p>
                  </a:txBody>
                  <a:tcPr marT="19050" marB="19050" marR="28575" marL="28575" anchor="b"/>
                </a:tc>
              </a:tr>
              <a:tr h="146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Adjusted R Square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0.93</a:t>
                      </a:r>
                      <a:endParaRPr b="1" sz="600"/>
                    </a:p>
                  </a:txBody>
                  <a:tcPr marT="19050" marB="19050" marR="28575" marL="28575" anchor="b"/>
                </a:tc>
              </a:tr>
              <a:tr h="146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Standard Error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1384406.12</a:t>
                      </a:r>
                      <a:endParaRPr sz="600"/>
                    </a:p>
                  </a:txBody>
                  <a:tcPr marT="19050" marB="19050" marR="28575" marL="28575" anchor="b"/>
                </a:tc>
              </a:tr>
              <a:tr h="146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Observations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299.00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28"/>
          <p:cNvSpPr txBox="1"/>
          <p:nvPr/>
        </p:nvSpPr>
        <p:spPr>
          <a:xfrm>
            <a:off x="4744100" y="166925"/>
            <a:ext cx="3920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eriod"/>
            </a:pPr>
            <a:r>
              <a:rPr b="1" lang="en" sz="600">
                <a:solidFill>
                  <a:schemeClr val="dk1"/>
                </a:solidFill>
              </a:rPr>
              <a:t>Coefficient of determination: </a:t>
            </a:r>
            <a:r>
              <a:rPr lang="en" sz="600">
                <a:solidFill>
                  <a:schemeClr val="dk1"/>
                </a:solidFill>
              </a:rPr>
              <a:t>Measures how well the independent variables explain the variance in the dependent variable.</a:t>
            </a:r>
            <a:endParaRPr sz="600"/>
          </a:p>
        </p:txBody>
      </p:sp>
      <p:sp>
        <p:nvSpPr>
          <p:cNvPr id="178" name="Google Shape;178;p28"/>
          <p:cNvSpPr txBox="1"/>
          <p:nvPr/>
        </p:nvSpPr>
        <p:spPr>
          <a:xfrm>
            <a:off x="7169175" y="466925"/>
            <a:ext cx="1197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R² = 0.93 means that 93% of the variation in the dependent variable</a:t>
            </a:r>
            <a:r>
              <a:rPr lang="en" sz="600">
                <a:solidFill>
                  <a:schemeClr val="dk1"/>
                </a:solidFill>
              </a:rPr>
              <a:t> is explained by the independent variables, while the remaining </a:t>
            </a:r>
            <a:r>
              <a:rPr b="1" lang="en" sz="600">
                <a:solidFill>
                  <a:schemeClr val="dk1"/>
                </a:solidFill>
              </a:rPr>
              <a:t>7% is due to other factors</a:t>
            </a:r>
            <a:r>
              <a:rPr lang="en" sz="600">
                <a:solidFill>
                  <a:schemeClr val="dk1"/>
                </a:solidFill>
              </a:rPr>
              <a:t>.</a:t>
            </a:r>
            <a:endParaRPr sz="600"/>
          </a:p>
        </p:txBody>
      </p:sp>
      <p:sp>
        <p:nvSpPr>
          <p:cNvPr id="179" name="Google Shape;179;p28"/>
          <p:cNvSpPr txBox="1"/>
          <p:nvPr/>
        </p:nvSpPr>
        <p:spPr>
          <a:xfrm>
            <a:off x="5163250" y="1610388"/>
            <a:ext cx="40353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Hypothesis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H₀: b1,b2,..bn = 0  </a:t>
            </a:r>
            <a:r>
              <a:rPr lang="en" sz="600">
                <a:solidFill>
                  <a:schemeClr val="dk1"/>
                </a:solidFill>
              </a:rPr>
              <a:t>(</a:t>
            </a:r>
            <a:r>
              <a:rPr lang="en" sz="600">
                <a:solidFill>
                  <a:schemeClr val="dk1"/>
                </a:solidFill>
              </a:rPr>
              <a:t>Independent Variables do not have a significant effect on Dependent Variables</a:t>
            </a:r>
            <a:r>
              <a:rPr lang="en" sz="600">
                <a:solidFill>
                  <a:schemeClr val="dk1"/>
                </a:solidFill>
              </a:rPr>
              <a:t>)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H₁: bn &gt;&lt; 0</a:t>
            </a:r>
            <a:r>
              <a:rPr lang="en" sz="600">
                <a:solidFill>
                  <a:schemeClr val="dk1"/>
                </a:solidFill>
              </a:rPr>
              <a:t> (</a:t>
            </a:r>
            <a:r>
              <a:rPr lang="en" sz="600">
                <a:solidFill>
                  <a:schemeClr val="dk1"/>
                </a:solidFill>
              </a:rPr>
              <a:t>Independent Variables simultaneously have a significant effect on the Dependent Variable</a:t>
            </a:r>
            <a:r>
              <a:rPr lang="en" sz="600">
                <a:solidFill>
                  <a:schemeClr val="dk1"/>
                </a:solidFill>
              </a:rPr>
              <a:t>)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Alpha (Significance Level)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α = 0.05 (5%)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Statistical Test 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Independent Variables: </a:t>
            </a:r>
            <a:r>
              <a:rPr lang="en" sz="600">
                <a:solidFill>
                  <a:schemeClr val="dk1"/>
                </a:solidFill>
              </a:rPr>
              <a:t>Age, Income, Tenure, Avg. Session Time, Total Promo, and Bounce Rate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Dependent Variable: Yearly Spending 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For simultaneous test : F- distribution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Decision Criteria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If </a:t>
            </a:r>
            <a:r>
              <a:rPr b="1" lang="en" sz="600">
                <a:solidFill>
                  <a:schemeClr val="dk1"/>
                </a:solidFill>
              </a:rPr>
              <a:t>p-value &lt; α</a:t>
            </a:r>
            <a:r>
              <a:rPr lang="en" sz="600">
                <a:solidFill>
                  <a:schemeClr val="dk1"/>
                </a:solidFill>
              </a:rPr>
              <a:t>, reject H₀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If </a:t>
            </a:r>
            <a:r>
              <a:rPr b="1" lang="en" sz="600">
                <a:solidFill>
                  <a:schemeClr val="dk1"/>
                </a:solidFill>
              </a:rPr>
              <a:t>p-value &gt; α</a:t>
            </a:r>
            <a:r>
              <a:rPr lang="en" sz="600">
                <a:solidFill>
                  <a:schemeClr val="dk1"/>
                </a:solidFill>
              </a:rPr>
              <a:t>, accept H₀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Result</a:t>
            </a:r>
            <a:endParaRPr b="1" sz="600">
              <a:solidFill>
                <a:schemeClr val="dk1"/>
              </a:solidFill>
            </a:endParaRPr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5347025" y="344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{85C8BA12-3D83-4A02-B847-7BD9D6753EA8}</a:tableStyleId>
              </a:tblPr>
              <a:tblGrid>
                <a:gridCol w="774325"/>
                <a:gridCol w="557050"/>
                <a:gridCol w="557050"/>
                <a:gridCol w="557050"/>
                <a:gridCol w="557050"/>
                <a:gridCol w="557050"/>
              </a:tblGrid>
              <a:tr h="11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ANOVA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df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SS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MS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F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Significance F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Regression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6.00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7353628520547650.00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1225604753424610.00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639.47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0.00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</a:tr>
              <a:tr h="202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Residual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292.00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559641446007541.00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1916580294546.37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/>
                </a:tc>
              </a:tr>
              <a:tr h="202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Total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298.00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7913269966555190.00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28"/>
          <p:cNvSpPr txBox="1"/>
          <p:nvPr/>
        </p:nvSpPr>
        <p:spPr>
          <a:xfrm>
            <a:off x="5314525" y="4501550"/>
            <a:ext cx="3522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P-value (two-tailed) = 0.00&lt; 0.05</a:t>
            </a:r>
            <a:r>
              <a:rPr lang="en" sz="600">
                <a:solidFill>
                  <a:schemeClr val="dk1"/>
                </a:solidFill>
              </a:rPr>
              <a:t>, we </a:t>
            </a:r>
            <a:r>
              <a:rPr b="1" lang="en" sz="600">
                <a:solidFill>
                  <a:schemeClr val="dk1"/>
                </a:solidFill>
              </a:rPr>
              <a:t>rejected  H₀ </a:t>
            </a:r>
            <a:r>
              <a:rPr lang="en" sz="600">
                <a:solidFill>
                  <a:schemeClr val="dk1"/>
                </a:solidFill>
              </a:rPr>
              <a:t>at a </a:t>
            </a:r>
            <a:r>
              <a:rPr b="1" lang="en" sz="600">
                <a:solidFill>
                  <a:schemeClr val="dk1"/>
                </a:solidFill>
              </a:rPr>
              <a:t>5% significance level</a:t>
            </a:r>
            <a:r>
              <a:rPr lang="en" sz="600">
                <a:solidFill>
                  <a:schemeClr val="dk1"/>
                </a:solidFill>
              </a:rPr>
              <a:t> means that Independent Variables simultaneously have a significant effect on the Dependent Variable</a:t>
            </a:r>
            <a:endParaRPr sz="600"/>
          </a:p>
        </p:txBody>
      </p:sp>
      <p:sp>
        <p:nvSpPr>
          <p:cNvPr id="182" name="Google Shape;182;p28"/>
          <p:cNvSpPr txBox="1"/>
          <p:nvPr/>
        </p:nvSpPr>
        <p:spPr>
          <a:xfrm>
            <a:off x="0" y="4910400"/>
            <a:ext cx="497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Spreadsheet: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https://docs.google.com/spreadsheets/d/141IV1zpV3-gyltjKEkJCTigTgaIgXwM5coEkdkB2Xvw/edit?usp=sharing</a:t>
            </a: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/>
        </p:nvSpPr>
        <p:spPr>
          <a:xfrm>
            <a:off x="342900" y="43621"/>
            <a:ext cx="59247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Regression Test (2/4) </a:t>
            </a:r>
            <a:endParaRPr b="1" sz="31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8655098" y="45430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29"/>
          <p:cNvSpPr txBox="1"/>
          <p:nvPr/>
        </p:nvSpPr>
        <p:spPr>
          <a:xfrm>
            <a:off x="342900" y="520925"/>
            <a:ext cx="4086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What variable has a significant impact on the Yearly Spending?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9894600" y="799000"/>
            <a:ext cx="69567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F1800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Hypothesis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Alpha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Statistical Test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Kriteria Keputusan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Kesimpulan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Insight bisnis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10098300" y="2753875"/>
            <a:ext cx="41997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24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UcPeriod"/>
            </a:pPr>
            <a:r>
              <a:rPr b="1" lang="en" sz="600">
                <a:solidFill>
                  <a:schemeClr val="dk1"/>
                </a:solidFill>
              </a:rPr>
              <a:t>Positive relation means that if one variable increases, the other tends to increase as well. Here is the list of variables that have a positive correlation:</a:t>
            </a:r>
            <a:endParaRPr b="1"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Very strong positive correlation: </a:t>
            </a:r>
            <a:r>
              <a:rPr lang="en" sz="600">
                <a:solidFill>
                  <a:schemeClr val="dk1"/>
                </a:solidFill>
              </a:rPr>
              <a:t>Total Promo &amp; Avg. Session Time (0.8) and Tenure &amp; Avg. Session Time (0.7).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Strong positive correlation: </a:t>
            </a:r>
            <a:r>
              <a:rPr lang="en" sz="600">
                <a:solidFill>
                  <a:schemeClr val="dk1"/>
                </a:solidFill>
              </a:rPr>
              <a:t>Total Promo &amp; Tenure (0.6) and Income &amp; Avg. Session Time (0.5).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Moderate positive correlation: </a:t>
            </a:r>
            <a:r>
              <a:rPr lang="en" sz="600">
                <a:solidFill>
                  <a:schemeClr val="dk1"/>
                </a:solidFill>
              </a:rPr>
              <a:t>Income &amp; Tenure  (0.4) and Income &amp; Total Promo (0.4).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Weak positive correlation: </a:t>
            </a:r>
            <a:r>
              <a:rPr lang="en" sz="600">
                <a:solidFill>
                  <a:schemeClr val="dk1"/>
                </a:solidFill>
              </a:rPr>
              <a:t>Age &amp; Income (0.1), Age &amp; Tenure (0.2), Age &amp; Avg. Session Time (0.2) and Age &amp; Total Promo (0.2).</a:t>
            </a:r>
            <a:endParaRPr sz="600">
              <a:solidFill>
                <a:schemeClr val="dk1"/>
              </a:solidFill>
            </a:endParaRPr>
          </a:p>
          <a:p>
            <a:pPr indent="-1524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UcPeriod"/>
            </a:pPr>
            <a:r>
              <a:rPr b="1" lang="en" sz="600">
                <a:solidFill>
                  <a:schemeClr val="dk1"/>
                </a:solidFill>
              </a:rPr>
              <a:t>Negative relation means that if one variable increases, the other tends to decrease. Here is the list of variables that have a negative correlation:</a:t>
            </a:r>
            <a:endParaRPr b="1"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Very strong negative correlation: </a:t>
            </a:r>
            <a:r>
              <a:rPr lang="en" sz="600">
                <a:solidFill>
                  <a:schemeClr val="dk1"/>
                </a:solidFill>
              </a:rPr>
              <a:t>Total Promo &amp; Bounce Rate (-0.8) and Avg. Session Time &amp; Bounce Rate(-0.8). 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Strong negative correlation: </a:t>
            </a:r>
            <a:r>
              <a:rPr lang="en" sz="600">
                <a:solidFill>
                  <a:schemeClr val="dk1"/>
                </a:solidFill>
              </a:rPr>
              <a:t>Tenure &amp; Bounce Rate (-0.6).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Moderate negative correlation: </a:t>
            </a:r>
            <a:r>
              <a:rPr lang="en" sz="600">
                <a:solidFill>
                  <a:schemeClr val="dk1"/>
                </a:solidFill>
              </a:rPr>
              <a:t>Income &amp; Bounce Rate  (-0.4).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Weak negative correlation: </a:t>
            </a:r>
            <a:r>
              <a:rPr lang="en" sz="600">
                <a:solidFill>
                  <a:schemeClr val="dk1"/>
                </a:solidFill>
              </a:rPr>
              <a:t>Age &amp; Bounce Rate (-0.1).</a:t>
            </a:r>
            <a:endParaRPr b="1" sz="600">
              <a:solidFill>
                <a:schemeClr val="dk1"/>
              </a:solidFill>
            </a:endParaRPr>
          </a:p>
          <a:p>
            <a:pPr indent="-1524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UcPeriod"/>
            </a:pPr>
            <a:r>
              <a:rPr b="1" lang="en" sz="600">
                <a:solidFill>
                  <a:schemeClr val="dk1"/>
                </a:solidFill>
              </a:rPr>
              <a:t>Summary: Promotions</a:t>
            </a:r>
            <a:r>
              <a:rPr lang="en" sz="600">
                <a:solidFill>
                  <a:schemeClr val="dk1"/>
                </a:solidFill>
              </a:rPr>
              <a:t> play a crucial role in improving avg. </a:t>
            </a:r>
            <a:r>
              <a:rPr b="1" lang="en" sz="600">
                <a:solidFill>
                  <a:schemeClr val="dk1"/>
                </a:solidFill>
              </a:rPr>
              <a:t>session time</a:t>
            </a:r>
            <a:r>
              <a:rPr lang="en" sz="600">
                <a:solidFill>
                  <a:schemeClr val="dk1"/>
                </a:solidFill>
              </a:rPr>
              <a:t> and </a:t>
            </a:r>
            <a:r>
              <a:rPr b="1" lang="en" sz="600">
                <a:solidFill>
                  <a:schemeClr val="dk1"/>
                </a:solidFill>
              </a:rPr>
              <a:t>reducing bounce rates</a:t>
            </a:r>
            <a:r>
              <a:rPr lang="en" sz="600">
                <a:solidFill>
                  <a:schemeClr val="dk1"/>
                </a:solidFill>
              </a:rPr>
              <a:t>.</a:t>
            </a:r>
            <a:endParaRPr b="1" sz="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42211" y="760625"/>
            <a:ext cx="765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02. 	Partial  test (T - Distribution)- 1</a:t>
            </a:r>
            <a:r>
              <a:rPr lang="en" sz="600">
                <a:solidFill>
                  <a:schemeClr val="dk1"/>
                </a:solidFill>
              </a:rPr>
              <a:t>: Tests whether all independent variables together significantly affect the dependent variable.</a:t>
            </a:r>
            <a:endParaRPr sz="600"/>
          </a:p>
        </p:txBody>
      </p:sp>
      <p:sp>
        <p:nvSpPr>
          <p:cNvPr id="193" name="Google Shape;193;p29"/>
          <p:cNvSpPr txBox="1"/>
          <p:nvPr/>
        </p:nvSpPr>
        <p:spPr>
          <a:xfrm>
            <a:off x="266575" y="957025"/>
            <a:ext cx="87075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Hypothesis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H₀: b1= b2  </a:t>
            </a:r>
            <a:r>
              <a:rPr lang="en" sz="600">
                <a:solidFill>
                  <a:schemeClr val="dk1"/>
                </a:solidFill>
              </a:rPr>
              <a:t>(Independent Variables do not have a significant effect on Dependent Variables)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H₁: bk &gt;&lt; 0</a:t>
            </a:r>
            <a:r>
              <a:rPr lang="en" sz="600">
                <a:solidFill>
                  <a:schemeClr val="dk1"/>
                </a:solidFill>
              </a:rPr>
              <a:t> (Independent Variables simultaneously have a significant effect on the Dependent Variable)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Alpha (Significance Level)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α = 0.05 (5%)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Statistical Test 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Independent Variables: </a:t>
            </a:r>
            <a:r>
              <a:rPr lang="en" sz="600">
                <a:solidFill>
                  <a:schemeClr val="dk1"/>
                </a:solidFill>
              </a:rPr>
              <a:t>Age, Income, Tenure, Avg. Session Time, Total Promo, and Bounce Rate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Dependent Variable: Yearly Spending 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For simultaneous test : F- distribution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Decision Criteria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If </a:t>
            </a:r>
            <a:r>
              <a:rPr b="1" lang="en" sz="600">
                <a:solidFill>
                  <a:schemeClr val="dk1"/>
                </a:solidFill>
              </a:rPr>
              <a:t>p-value &lt; α</a:t>
            </a:r>
            <a:r>
              <a:rPr lang="en" sz="600">
                <a:solidFill>
                  <a:schemeClr val="dk1"/>
                </a:solidFill>
              </a:rPr>
              <a:t>, reject H₀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If </a:t>
            </a:r>
            <a:r>
              <a:rPr b="1" lang="en" sz="600">
                <a:solidFill>
                  <a:schemeClr val="dk1"/>
                </a:solidFill>
              </a:rPr>
              <a:t>p-value &gt; α</a:t>
            </a:r>
            <a:r>
              <a:rPr lang="en" sz="600">
                <a:solidFill>
                  <a:schemeClr val="dk1"/>
                </a:solidFill>
              </a:rPr>
              <a:t>, accept H₀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Result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825840" y="4307050"/>
            <a:ext cx="77154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dk1"/>
                </a:solidFill>
              </a:rPr>
              <a:t>There is one insignificant variable, </a:t>
            </a:r>
            <a:r>
              <a:rPr lang="en" sz="600">
                <a:solidFill>
                  <a:schemeClr val="dk1"/>
                </a:solidFill>
              </a:rPr>
              <a:t>namely age</a:t>
            </a:r>
            <a:r>
              <a:rPr b="1" lang="en" sz="600">
                <a:solidFill>
                  <a:schemeClr val="dk1"/>
                </a:solidFill>
              </a:rPr>
              <a:t> with a p-value: 0.07 &gt; 0.05 so this variable will be iterated. </a:t>
            </a:r>
            <a:r>
              <a:rPr lang="en" sz="600">
                <a:solidFill>
                  <a:schemeClr val="dk1"/>
                </a:solidFill>
              </a:rPr>
              <a:t>Furthermore, the </a:t>
            </a:r>
            <a:r>
              <a:rPr lang="en" sz="600">
                <a:solidFill>
                  <a:schemeClr val="dk1"/>
                </a:solidFill>
              </a:rPr>
              <a:t>coefficients</a:t>
            </a:r>
            <a:r>
              <a:rPr lang="en" sz="600">
                <a:solidFill>
                  <a:schemeClr val="dk1"/>
                </a:solidFill>
              </a:rPr>
              <a:t> significance test will be calculated again with independent variables are Income, Tenure, Avg. Session Time, Total Promo, and Bounce Rate and its variable dependent is yearly spending.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</p:txBody>
      </p:sp>
      <p:graphicFrame>
        <p:nvGraphicFramePr>
          <p:cNvPr id="195" name="Google Shape;195;p29"/>
          <p:cNvGraphicFramePr/>
          <p:nvPr/>
        </p:nvGraphicFramePr>
        <p:xfrm>
          <a:off x="825850" y="245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{85C8BA12-3D83-4A02-B847-7BD9D6753EA8}</a:tableStyleId>
              </a:tblPr>
              <a:tblGrid>
                <a:gridCol w="513900"/>
                <a:gridCol w="566825"/>
                <a:gridCol w="613575"/>
                <a:gridCol w="540475"/>
                <a:gridCol w="556725"/>
                <a:gridCol w="481350"/>
                <a:gridCol w="583100"/>
                <a:gridCol w="529350"/>
                <a:gridCol w="614375"/>
                <a:gridCol w="2929600"/>
              </a:tblGrid>
              <a:tr h="1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Coefficients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Standard Error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t Stat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P-value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Lower 95%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Upper 95%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Lower 95%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Upper 95%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500"/>
                        <a:t>Interpretations</a:t>
                      </a:r>
                      <a:endParaRPr b="1" sz="500"/>
                    </a:p>
                  </a:txBody>
                  <a:tcPr marT="19050" marB="19050" marR="28575" marL="28575" anchor="b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Intercept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1947879.71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594065.05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3.28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0.00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778687.60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3117071.81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778687.60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3117071.81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The model is significant overall.</a:t>
                      </a:r>
                      <a:endParaRPr sz="600"/>
                    </a:p>
                  </a:txBody>
                  <a:tcPr marT="19050" marB="19050" marR="91425" marL="91425" anchor="b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Age</a:t>
                      </a:r>
                      <a:endParaRPr sz="600"/>
                    </a:p>
                  </a:txBody>
                  <a:tcPr marT="19050" marB="19050" marR="28575" marL="28575" anchor="b"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30555.49</a:t>
                      </a:r>
                      <a:endParaRPr sz="600"/>
                    </a:p>
                  </a:txBody>
                  <a:tcPr marT="19050" marB="19050" marR="28575" marL="28575" anchor="b"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16729.07</a:t>
                      </a:r>
                      <a:endParaRPr sz="600"/>
                    </a:p>
                  </a:txBody>
                  <a:tcPr marT="19050" marB="19050" marR="28575" marL="28575" anchor="b"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1.83</a:t>
                      </a:r>
                      <a:endParaRPr sz="600"/>
                    </a:p>
                  </a:txBody>
                  <a:tcPr marT="19050" marB="19050" marR="28575" marL="28575" anchor="b"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0.07</a:t>
                      </a:r>
                      <a:endParaRPr sz="600"/>
                    </a:p>
                  </a:txBody>
                  <a:tcPr marT="19050" marB="19050" marR="28575" marL="28575" anchor="b"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-2369.35</a:t>
                      </a:r>
                      <a:endParaRPr sz="600"/>
                    </a:p>
                  </a:txBody>
                  <a:tcPr marT="19050" marB="19050" marR="28575" marL="28575" anchor="b"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63480.34</a:t>
                      </a:r>
                      <a:endParaRPr sz="600"/>
                    </a:p>
                  </a:txBody>
                  <a:tcPr marT="19050" marB="19050" marR="28575" marL="28575" anchor="b"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-2369.35</a:t>
                      </a:r>
                      <a:endParaRPr sz="600"/>
                    </a:p>
                  </a:txBody>
                  <a:tcPr marT="19050" marB="19050" marR="28575" marL="28575" anchor="b"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63480.34</a:t>
                      </a:r>
                      <a:endParaRPr sz="600"/>
                    </a:p>
                  </a:txBody>
                  <a:tcPr marT="19050" marB="19050" marR="28575" marL="28575" anchor="b"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Insignificant (p-value &gt; 0.05) → Age has no significant effect on Yearly Spending.</a:t>
                      </a:r>
                      <a:endParaRPr sz="600"/>
                    </a:p>
                  </a:txBody>
                  <a:tcPr marT="19050" marB="19050" marR="91425" marL="91425" anchor="b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7C73"/>
                    </a:solidFill>
                  </a:tcPr>
                </a:tc>
              </a:tr>
              <a:tr h="19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Income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0.04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0.01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3.22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0.00</a:t>
                      </a:r>
                      <a:endParaRPr sz="6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0.01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0.06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0.01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0.06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Significant (p-value &lt; 0.05) → The higher the customer's revenue, the greater the annual expenses.</a:t>
                      </a:r>
                      <a:endParaRPr sz="600"/>
                    </a:p>
                  </a:txBody>
                  <a:tcPr marT="19050" marB="19050" marR="91425" marL="91425" anchor="b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9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Tenure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64158.05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14092.07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4.55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0.00</a:t>
                      </a:r>
                      <a:endParaRPr sz="6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36423.15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91892.94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36423.15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91892.94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Significant (p-value &lt; 0.05) → The longer a customer uses the service, the greater the Yearly Spending.</a:t>
                      </a:r>
                      <a:endParaRPr sz="600"/>
                    </a:p>
                  </a:txBody>
                  <a:tcPr marT="19050" marB="19050" marR="91425" marL="91425" anchor="b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Avg. Session Time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6286.98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456.27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13.78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0.00</a:t>
                      </a:r>
                      <a:endParaRPr sz="6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5388.99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7184.97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5388.99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7184.97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Significant (p-value &lt; 0.05) → The longer the average customer session on the platform, the greater their Yearly Spending.</a:t>
                      </a:r>
                      <a:endParaRPr sz="600"/>
                    </a:p>
                  </a:txBody>
                  <a:tcPr marT="19050" marB="19050" marR="91425" marL="91425" anchor="b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9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Total Promo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133215.70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13692.77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9.73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0.00</a:t>
                      </a:r>
                      <a:endParaRPr sz="6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106266.66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160164.74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106266.66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160164.74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Significant (p-value &lt; 0.05) → The more promos a customer receives, the greater their Yearly Spending.</a:t>
                      </a:r>
                      <a:endParaRPr sz="600"/>
                    </a:p>
                  </a:txBody>
                  <a:tcPr marT="19050" marB="19050" marR="91425" marL="91425" anchor="b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58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Bounce Rate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-50349.94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6451.81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-7.80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0.00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-63047.89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-37651.99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-63047.89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-37651.99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Significant (p-value &lt; 0.05) → Bounce Rate has a negative effect, meaning that the higher the bounce rate, the smaller the customer's Yearly Spending.</a:t>
                      </a:r>
                      <a:endParaRPr sz="600"/>
                    </a:p>
                  </a:txBody>
                  <a:tcPr marT="19050" marB="19050" marR="91425" marL="91425" anchor="b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29"/>
          <p:cNvSpPr txBox="1"/>
          <p:nvPr/>
        </p:nvSpPr>
        <p:spPr>
          <a:xfrm>
            <a:off x="0" y="4910400"/>
            <a:ext cx="497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Spreadsheet: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https://docs.google.com/spreadsheets/d/141IV1zpV3-gyltjKEkJCTigTgaIgXwM5coEkdkB2Xvw/edit?usp=sharing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/>
        </p:nvSpPr>
        <p:spPr>
          <a:xfrm>
            <a:off x="342900" y="43621"/>
            <a:ext cx="59247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Regression Test (</a:t>
            </a: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3/4</a:t>
            </a: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) </a:t>
            </a:r>
            <a:endParaRPr b="1" sz="31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8655098" y="45430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30"/>
          <p:cNvSpPr txBox="1"/>
          <p:nvPr/>
        </p:nvSpPr>
        <p:spPr>
          <a:xfrm>
            <a:off x="342900" y="520925"/>
            <a:ext cx="4086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What variable has a significant impact on the Yearly Spending?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9894600" y="799000"/>
            <a:ext cx="69567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F1800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Hypothesis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Alpha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Statistical Test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Kriteria Keputusan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Kesimpulan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Insight bisnis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125650" y="922750"/>
            <a:ext cx="43041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Hypothesis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H₀: b = 0 </a:t>
            </a:r>
            <a:r>
              <a:rPr lang="en" sz="600">
                <a:solidFill>
                  <a:schemeClr val="dk1"/>
                </a:solidFill>
              </a:rPr>
              <a:t>(There is not a significant linear causal relationship between independent variable and dependent variable)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H₁: b = 0</a:t>
            </a:r>
            <a:r>
              <a:rPr lang="en" sz="600">
                <a:solidFill>
                  <a:schemeClr val="dk1"/>
                </a:solidFill>
              </a:rPr>
              <a:t> (There is a significant linear causal relationship between independent variable and dependent variable)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Alpha (Significance Level)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α = 0.05 (5%)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Statistical Test 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Independent Variables: </a:t>
            </a:r>
            <a:r>
              <a:rPr lang="en" sz="600">
                <a:solidFill>
                  <a:schemeClr val="dk1"/>
                </a:solidFill>
              </a:rPr>
              <a:t>I</a:t>
            </a:r>
            <a:r>
              <a:rPr lang="en" sz="600">
                <a:solidFill>
                  <a:schemeClr val="dk1"/>
                </a:solidFill>
              </a:rPr>
              <a:t>ncome, Tenure, Avg. Session Time, Total Promo, and Bounce Rate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Dependent Variable: Yearly Spending 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For simultaneous test : F- distribution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For partial test: T - distribution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Decision Criteria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If </a:t>
            </a:r>
            <a:r>
              <a:rPr b="1" lang="en" sz="600">
                <a:solidFill>
                  <a:schemeClr val="dk1"/>
                </a:solidFill>
              </a:rPr>
              <a:t>p-value &lt; α</a:t>
            </a:r>
            <a:r>
              <a:rPr lang="en" sz="600">
                <a:solidFill>
                  <a:schemeClr val="dk1"/>
                </a:solidFill>
              </a:rPr>
              <a:t>, reject H₀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If </a:t>
            </a:r>
            <a:r>
              <a:rPr b="1" lang="en" sz="600">
                <a:solidFill>
                  <a:schemeClr val="dk1"/>
                </a:solidFill>
              </a:rPr>
              <a:t>p-value &gt; α</a:t>
            </a:r>
            <a:r>
              <a:rPr lang="en" sz="600">
                <a:solidFill>
                  <a:schemeClr val="dk1"/>
                </a:solidFill>
              </a:rPr>
              <a:t>, accept H₀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10098300" y="2753875"/>
            <a:ext cx="41997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24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UcPeriod"/>
            </a:pPr>
            <a:r>
              <a:rPr b="1" lang="en" sz="600">
                <a:solidFill>
                  <a:schemeClr val="dk1"/>
                </a:solidFill>
              </a:rPr>
              <a:t>Positive relation means that if one variable increases, the other tends to increase as well. Here is the list of variables that have a positive correlation:</a:t>
            </a:r>
            <a:endParaRPr b="1"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Very strong positive correlation: </a:t>
            </a:r>
            <a:r>
              <a:rPr lang="en" sz="600">
                <a:solidFill>
                  <a:schemeClr val="dk1"/>
                </a:solidFill>
              </a:rPr>
              <a:t>Total Promo &amp; Avg. Session Time (0.8) and Tenure &amp; Avg. Session Time (0.7).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Strong positive correlation: </a:t>
            </a:r>
            <a:r>
              <a:rPr lang="en" sz="600">
                <a:solidFill>
                  <a:schemeClr val="dk1"/>
                </a:solidFill>
              </a:rPr>
              <a:t>Total Promo &amp; Tenure (0.6) and Income &amp; Avg. Session Time (0.5).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Moderate positive correlation: </a:t>
            </a:r>
            <a:r>
              <a:rPr lang="en" sz="600">
                <a:solidFill>
                  <a:schemeClr val="dk1"/>
                </a:solidFill>
              </a:rPr>
              <a:t>Income &amp; Tenure  (0.4) and Income &amp; Total Promo (0.4).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Weak positive correlation: </a:t>
            </a:r>
            <a:r>
              <a:rPr lang="en" sz="600">
                <a:solidFill>
                  <a:schemeClr val="dk1"/>
                </a:solidFill>
              </a:rPr>
              <a:t>Age &amp; Income (0.1), Age &amp; Tenure (0.2), Age &amp; Avg. Session Time (0.2) and Age &amp; Total Promo (0.2).</a:t>
            </a:r>
            <a:endParaRPr sz="600">
              <a:solidFill>
                <a:schemeClr val="dk1"/>
              </a:solidFill>
            </a:endParaRPr>
          </a:p>
          <a:p>
            <a:pPr indent="-1524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UcPeriod"/>
            </a:pPr>
            <a:r>
              <a:rPr b="1" lang="en" sz="600">
                <a:solidFill>
                  <a:schemeClr val="dk1"/>
                </a:solidFill>
              </a:rPr>
              <a:t>Negative relation means that if one variable increases, the other tends to decrease. Here is the list of variables that have a negative correlation:</a:t>
            </a:r>
            <a:endParaRPr b="1"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Very strong negative correlation: </a:t>
            </a:r>
            <a:r>
              <a:rPr lang="en" sz="600">
                <a:solidFill>
                  <a:schemeClr val="dk1"/>
                </a:solidFill>
              </a:rPr>
              <a:t>Total Promo &amp; Bounce Rate (-0.8) and Avg. Session Time &amp; Bounce Rate(-0.8). 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Strong negative correlation: </a:t>
            </a:r>
            <a:r>
              <a:rPr lang="en" sz="600">
                <a:solidFill>
                  <a:schemeClr val="dk1"/>
                </a:solidFill>
              </a:rPr>
              <a:t>Tenure &amp; Bounce Rate (-0.6).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Moderate negative correlation: </a:t>
            </a:r>
            <a:r>
              <a:rPr lang="en" sz="600">
                <a:solidFill>
                  <a:schemeClr val="dk1"/>
                </a:solidFill>
              </a:rPr>
              <a:t>Income &amp; Bounce Rate  (-0.4).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Weak negative correlation: </a:t>
            </a:r>
            <a:r>
              <a:rPr lang="en" sz="600">
                <a:solidFill>
                  <a:schemeClr val="dk1"/>
                </a:solidFill>
              </a:rPr>
              <a:t>Age &amp; Bounce Rate (-0.1).</a:t>
            </a:r>
            <a:endParaRPr b="1" sz="600">
              <a:solidFill>
                <a:schemeClr val="dk1"/>
              </a:solidFill>
            </a:endParaRPr>
          </a:p>
          <a:p>
            <a:pPr indent="-1524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UcPeriod"/>
            </a:pPr>
            <a:r>
              <a:rPr b="1" lang="en" sz="600">
                <a:solidFill>
                  <a:schemeClr val="dk1"/>
                </a:solidFill>
              </a:rPr>
              <a:t>Summary: Promotions</a:t>
            </a:r>
            <a:r>
              <a:rPr lang="en" sz="600">
                <a:solidFill>
                  <a:schemeClr val="dk1"/>
                </a:solidFill>
              </a:rPr>
              <a:t> play a crucial role in improving avg. </a:t>
            </a:r>
            <a:r>
              <a:rPr b="1" lang="en" sz="600">
                <a:solidFill>
                  <a:schemeClr val="dk1"/>
                </a:solidFill>
              </a:rPr>
              <a:t>session time</a:t>
            </a:r>
            <a:r>
              <a:rPr lang="en" sz="600">
                <a:solidFill>
                  <a:schemeClr val="dk1"/>
                </a:solidFill>
              </a:rPr>
              <a:t> and </a:t>
            </a:r>
            <a:r>
              <a:rPr b="1" lang="en" sz="600">
                <a:solidFill>
                  <a:schemeClr val="dk1"/>
                </a:solidFill>
              </a:rPr>
              <a:t>reducing bounce rates</a:t>
            </a:r>
            <a:r>
              <a:rPr lang="en" sz="600">
                <a:solidFill>
                  <a:schemeClr val="dk1"/>
                </a:solidFill>
              </a:rPr>
              <a:t>.</a:t>
            </a:r>
            <a:endParaRPr b="1" sz="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312650" y="2571750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5).     Result</a:t>
            </a:r>
            <a:endParaRPr sz="600"/>
          </a:p>
        </p:txBody>
      </p:sp>
      <p:sp>
        <p:nvSpPr>
          <p:cNvPr id="208" name="Google Shape;208;p30"/>
          <p:cNvSpPr txBox="1"/>
          <p:nvPr/>
        </p:nvSpPr>
        <p:spPr>
          <a:xfrm>
            <a:off x="4637050" y="807700"/>
            <a:ext cx="4035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02. 	Simultaneous test (F- Distribution) - 2</a:t>
            </a:r>
            <a:r>
              <a:rPr lang="en" sz="600">
                <a:solidFill>
                  <a:schemeClr val="dk1"/>
                </a:solidFill>
              </a:rPr>
              <a:t>: Tests whether all independent variables together significantly affect the dependent variable.</a:t>
            </a:r>
            <a:endParaRPr sz="600"/>
          </a:p>
        </p:txBody>
      </p:sp>
      <p:sp>
        <p:nvSpPr>
          <p:cNvPr id="209" name="Google Shape;209;p30"/>
          <p:cNvSpPr txBox="1"/>
          <p:nvPr/>
        </p:nvSpPr>
        <p:spPr>
          <a:xfrm>
            <a:off x="122000" y="807700"/>
            <a:ext cx="414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-171450" lvl="0" marL="5715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2.     Coefficient significance test -2 (Age has been </a:t>
            </a:r>
            <a:r>
              <a:rPr b="1" lang="en" sz="600">
                <a:solidFill>
                  <a:schemeClr val="dk1"/>
                </a:solidFill>
              </a:rPr>
              <a:t>iterated)</a:t>
            </a:r>
            <a:endParaRPr b="1" sz="200">
              <a:solidFill>
                <a:schemeClr val="dk1"/>
              </a:solidFill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413625" y="2695050"/>
            <a:ext cx="3920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eriod"/>
            </a:pPr>
            <a:r>
              <a:rPr b="1" lang="en" sz="600">
                <a:solidFill>
                  <a:schemeClr val="dk1"/>
                </a:solidFill>
              </a:rPr>
              <a:t>Coefficient of determination: </a:t>
            </a:r>
            <a:r>
              <a:rPr lang="en" sz="600">
                <a:solidFill>
                  <a:schemeClr val="dk1"/>
                </a:solidFill>
              </a:rPr>
              <a:t>Measures how well the independent variables explain the variance in the dependent variable.</a:t>
            </a:r>
            <a:endParaRPr sz="600"/>
          </a:p>
        </p:txBody>
      </p:sp>
      <p:sp>
        <p:nvSpPr>
          <p:cNvPr id="211" name="Google Shape;211;p30"/>
          <p:cNvSpPr txBox="1"/>
          <p:nvPr/>
        </p:nvSpPr>
        <p:spPr>
          <a:xfrm>
            <a:off x="2557375" y="3086450"/>
            <a:ext cx="1197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R² = 0.93 means that 93% of the variation in the dependent variable</a:t>
            </a:r>
            <a:r>
              <a:rPr lang="en" sz="600">
                <a:solidFill>
                  <a:schemeClr val="dk1"/>
                </a:solidFill>
              </a:rPr>
              <a:t> is explained by the independent variables, while the remaining </a:t>
            </a:r>
            <a:r>
              <a:rPr b="1" lang="en" sz="600">
                <a:solidFill>
                  <a:schemeClr val="dk1"/>
                </a:solidFill>
              </a:rPr>
              <a:t>7% is due to other factors</a:t>
            </a:r>
            <a:r>
              <a:rPr lang="en" sz="600">
                <a:solidFill>
                  <a:schemeClr val="dk1"/>
                </a:solidFill>
              </a:rPr>
              <a:t>.</a:t>
            </a:r>
            <a:endParaRPr sz="600"/>
          </a:p>
        </p:txBody>
      </p:sp>
      <p:sp>
        <p:nvSpPr>
          <p:cNvPr id="212" name="Google Shape;212;p30"/>
          <p:cNvSpPr txBox="1"/>
          <p:nvPr/>
        </p:nvSpPr>
        <p:spPr>
          <a:xfrm>
            <a:off x="4875825" y="1105113"/>
            <a:ext cx="40353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Hypothesis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H₀: b1,b2,..bn = 0  </a:t>
            </a:r>
            <a:r>
              <a:rPr lang="en" sz="600">
                <a:solidFill>
                  <a:schemeClr val="dk1"/>
                </a:solidFill>
              </a:rPr>
              <a:t>(Independent Variables do not have a significant effect on Dependent Variables)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H₁: bn &gt;&lt; 0</a:t>
            </a:r>
            <a:r>
              <a:rPr lang="en" sz="600">
                <a:solidFill>
                  <a:schemeClr val="dk1"/>
                </a:solidFill>
              </a:rPr>
              <a:t> (Independent Variables simultaneously have a significant effect on the Dependent Variable)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Alpha (Significance Level)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α = 0.05 (5%)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Statistical Test 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Independent Variables:</a:t>
            </a:r>
            <a:r>
              <a:rPr lang="en" sz="600">
                <a:solidFill>
                  <a:schemeClr val="dk1"/>
                </a:solidFill>
              </a:rPr>
              <a:t> Income, Tenure, Avg. Session Time, Total Promo, and Bounce Rate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Dependent Variable: Yearly Spending 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For simultaneous test : F- distribution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Decision Criteria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If </a:t>
            </a:r>
            <a:r>
              <a:rPr b="1" lang="en" sz="600">
                <a:solidFill>
                  <a:schemeClr val="dk1"/>
                </a:solidFill>
              </a:rPr>
              <a:t>p-value &lt; α</a:t>
            </a:r>
            <a:r>
              <a:rPr lang="en" sz="600">
                <a:solidFill>
                  <a:schemeClr val="dk1"/>
                </a:solidFill>
              </a:rPr>
              <a:t>, reject H₀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If </a:t>
            </a:r>
            <a:r>
              <a:rPr b="1" lang="en" sz="600">
                <a:solidFill>
                  <a:schemeClr val="dk1"/>
                </a:solidFill>
              </a:rPr>
              <a:t>p-value &gt; α</a:t>
            </a:r>
            <a:r>
              <a:rPr lang="en" sz="600">
                <a:solidFill>
                  <a:schemeClr val="dk1"/>
                </a:solidFill>
              </a:rPr>
              <a:t>, accept H₀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Result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5404650" y="4068488"/>
            <a:ext cx="3522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P-value (two-tailed) = 0.00&lt; 0.05</a:t>
            </a:r>
            <a:r>
              <a:rPr lang="en" sz="600">
                <a:solidFill>
                  <a:schemeClr val="dk1"/>
                </a:solidFill>
              </a:rPr>
              <a:t>, we </a:t>
            </a:r>
            <a:r>
              <a:rPr b="1" lang="en" sz="600">
                <a:solidFill>
                  <a:schemeClr val="dk1"/>
                </a:solidFill>
              </a:rPr>
              <a:t>rejected  H₀ </a:t>
            </a:r>
            <a:r>
              <a:rPr lang="en" sz="600">
                <a:solidFill>
                  <a:schemeClr val="dk1"/>
                </a:solidFill>
              </a:rPr>
              <a:t>at a </a:t>
            </a:r>
            <a:r>
              <a:rPr b="1" lang="en" sz="600">
                <a:solidFill>
                  <a:schemeClr val="dk1"/>
                </a:solidFill>
              </a:rPr>
              <a:t>5% significance level</a:t>
            </a:r>
            <a:r>
              <a:rPr lang="en" sz="600">
                <a:solidFill>
                  <a:schemeClr val="dk1"/>
                </a:solidFill>
              </a:rPr>
              <a:t> means that Independent Variables simultaneously have a significant effect on the Dependent Variable</a:t>
            </a:r>
            <a:endParaRPr sz="600"/>
          </a:p>
        </p:txBody>
      </p:sp>
      <p:graphicFrame>
        <p:nvGraphicFramePr>
          <p:cNvPr id="214" name="Google Shape;214;p30"/>
          <p:cNvGraphicFramePr/>
          <p:nvPr/>
        </p:nvGraphicFramePr>
        <p:xfrm>
          <a:off x="1018075" y="308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{85C8BA12-3D83-4A02-B847-7BD9D6753EA8}</a:tableStyleId>
              </a:tblPr>
              <a:tblGrid>
                <a:gridCol w="842700"/>
                <a:gridCol w="633600"/>
              </a:tblGrid>
              <a:tr h="13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Regression Statistics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Multiple R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0.96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 Square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0.93</a:t>
                      </a:r>
                      <a:endParaRPr sz="600"/>
                    </a:p>
                  </a:txBody>
                  <a:tcPr marT="19050" marB="19050" marR="28575" marL="28575" anchor="b"/>
                </a:tc>
              </a:tr>
              <a:tr h="13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Adjusted R Square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0.93</a:t>
                      </a:r>
                      <a:endParaRPr sz="600"/>
                    </a:p>
                  </a:txBody>
                  <a:tcPr marT="19050" marB="19050" marR="28575" marL="28575" anchor="b"/>
                </a:tc>
              </a:tr>
              <a:tr h="13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Standard Error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1389914.04</a:t>
                      </a:r>
                      <a:endParaRPr sz="600"/>
                    </a:p>
                  </a:txBody>
                  <a:tcPr marT="19050" marB="19050" marR="28575" marL="28575" anchor="b"/>
                </a:tc>
              </a:tr>
              <a:tr h="13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Observations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299.00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30"/>
          <p:cNvGraphicFramePr/>
          <p:nvPr/>
        </p:nvGraphicFramePr>
        <p:xfrm>
          <a:off x="5404650" y="294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{85C8BA12-3D83-4A02-B847-7BD9D6753EA8}</a:tableStyleId>
              </a:tblPr>
              <a:tblGrid>
                <a:gridCol w="523325"/>
                <a:gridCol w="447900"/>
                <a:gridCol w="584950"/>
                <a:gridCol w="570575"/>
                <a:gridCol w="491175"/>
                <a:gridCol w="765325"/>
              </a:tblGrid>
              <a:tr h="10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ANOVA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df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SS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MS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F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Significance F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Regression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5.00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7347234679034450.00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1469446935806890.00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760.64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0.00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</a:tr>
              <a:tr h="18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Residual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293.00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566035287520739.00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1931861049558.84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Total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298.00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7913269966555190.00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p30"/>
          <p:cNvSpPr txBox="1"/>
          <p:nvPr/>
        </p:nvSpPr>
        <p:spPr>
          <a:xfrm>
            <a:off x="0" y="4910400"/>
            <a:ext cx="497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Spreadsheet: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https://docs.google.com/spreadsheets/d/141IV1zpV3-gyltjKEkJCTigTgaIgXwM5coEkdkB2Xvw/edit?usp=sharing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/>
        </p:nvSpPr>
        <p:spPr>
          <a:xfrm>
            <a:off x="342900" y="43621"/>
            <a:ext cx="59247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Regression Test (4/4)</a:t>
            </a:r>
            <a:endParaRPr b="1" sz="31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8655098" y="45430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31"/>
          <p:cNvSpPr txBox="1"/>
          <p:nvPr/>
        </p:nvSpPr>
        <p:spPr>
          <a:xfrm>
            <a:off x="342900" y="520925"/>
            <a:ext cx="4086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What variable has a significant impact on the Yearly Spending?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9894600" y="799000"/>
            <a:ext cx="69567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F1800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Hypothesis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Alpha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Statistical Test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Kriteria Keputusan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Kesimpulan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Insight bisnis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10098300" y="2753875"/>
            <a:ext cx="41997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24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UcPeriod"/>
            </a:pPr>
            <a:r>
              <a:rPr b="1" lang="en" sz="600">
                <a:solidFill>
                  <a:schemeClr val="dk1"/>
                </a:solidFill>
              </a:rPr>
              <a:t>Positive relation means that if one variable increases, the other tends to increase as well. Here is the list of variables that have a positive correlation:</a:t>
            </a:r>
            <a:endParaRPr b="1"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Very strong positive correlation: </a:t>
            </a:r>
            <a:r>
              <a:rPr lang="en" sz="600">
                <a:solidFill>
                  <a:schemeClr val="dk1"/>
                </a:solidFill>
              </a:rPr>
              <a:t>Total Promo &amp; Avg. Session Time (0.8) and Tenure &amp; Avg. Session Time (0.7).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Strong positive correlation: </a:t>
            </a:r>
            <a:r>
              <a:rPr lang="en" sz="600">
                <a:solidFill>
                  <a:schemeClr val="dk1"/>
                </a:solidFill>
              </a:rPr>
              <a:t>Total Promo &amp; Tenure (0.6) and Income &amp; Avg. Session Time (0.5).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Moderate positive correlation: </a:t>
            </a:r>
            <a:r>
              <a:rPr lang="en" sz="600">
                <a:solidFill>
                  <a:schemeClr val="dk1"/>
                </a:solidFill>
              </a:rPr>
              <a:t>Income &amp; Tenure  (0.4) and Income &amp; Total Promo (0.4).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Weak positive correlation: </a:t>
            </a:r>
            <a:r>
              <a:rPr lang="en" sz="600">
                <a:solidFill>
                  <a:schemeClr val="dk1"/>
                </a:solidFill>
              </a:rPr>
              <a:t>Age &amp; Income (0.1), Age &amp; Tenure (0.2), Age &amp; Avg. Session Time (0.2) and Age &amp; Total Promo (0.2).</a:t>
            </a:r>
            <a:endParaRPr sz="600">
              <a:solidFill>
                <a:schemeClr val="dk1"/>
              </a:solidFill>
            </a:endParaRPr>
          </a:p>
          <a:p>
            <a:pPr indent="-1524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UcPeriod"/>
            </a:pPr>
            <a:r>
              <a:rPr b="1" lang="en" sz="600">
                <a:solidFill>
                  <a:schemeClr val="dk1"/>
                </a:solidFill>
              </a:rPr>
              <a:t>Negative relation means that if one variable increases, the other tends to decrease. Here is the list of variables that have a negative correlation:</a:t>
            </a:r>
            <a:endParaRPr b="1"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Very strong negative correlation: </a:t>
            </a:r>
            <a:r>
              <a:rPr lang="en" sz="600">
                <a:solidFill>
                  <a:schemeClr val="dk1"/>
                </a:solidFill>
              </a:rPr>
              <a:t>Total Promo &amp; Bounce Rate (-0.8) and Avg. Session Time &amp; Bounce Rate(-0.8). 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Strong negative correlation: </a:t>
            </a:r>
            <a:r>
              <a:rPr lang="en" sz="600">
                <a:solidFill>
                  <a:schemeClr val="dk1"/>
                </a:solidFill>
              </a:rPr>
              <a:t>Tenure &amp; Bounce Rate (-0.6).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Moderate negative correlation: </a:t>
            </a:r>
            <a:r>
              <a:rPr lang="en" sz="600">
                <a:solidFill>
                  <a:schemeClr val="dk1"/>
                </a:solidFill>
              </a:rPr>
              <a:t>Income &amp; Bounce Rate  (-0.4).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Weak negative correlation: </a:t>
            </a:r>
            <a:r>
              <a:rPr lang="en" sz="600">
                <a:solidFill>
                  <a:schemeClr val="dk1"/>
                </a:solidFill>
              </a:rPr>
              <a:t>Age &amp; Bounce Rate (-0.1).</a:t>
            </a:r>
            <a:endParaRPr b="1" sz="600">
              <a:solidFill>
                <a:schemeClr val="dk1"/>
              </a:solidFill>
            </a:endParaRPr>
          </a:p>
          <a:p>
            <a:pPr indent="-1524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UcPeriod"/>
            </a:pPr>
            <a:r>
              <a:rPr b="1" lang="en" sz="600">
                <a:solidFill>
                  <a:schemeClr val="dk1"/>
                </a:solidFill>
              </a:rPr>
              <a:t>Summary: Promotions</a:t>
            </a:r>
            <a:r>
              <a:rPr lang="en" sz="600">
                <a:solidFill>
                  <a:schemeClr val="dk1"/>
                </a:solidFill>
              </a:rPr>
              <a:t> play a crucial role in improving avg. </a:t>
            </a:r>
            <a:r>
              <a:rPr b="1" lang="en" sz="600">
                <a:solidFill>
                  <a:schemeClr val="dk1"/>
                </a:solidFill>
              </a:rPr>
              <a:t>session time</a:t>
            </a:r>
            <a:r>
              <a:rPr lang="en" sz="600">
                <a:solidFill>
                  <a:schemeClr val="dk1"/>
                </a:solidFill>
              </a:rPr>
              <a:t> and </a:t>
            </a:r>
            <a:r>
              <a:rPr b="1" lang="en" sz="600">
                <a:solidFill>
                  <a:schemeClr val="dk1"/>
                </a:solidFill>
              </a:rPr>
              <a:t>reducing bounce rates</a:t>
            </a:r>
            <a:r>
              <a:rPr lang="en" sz="600">
                <a:solidFill>
                  <a:schemeClr val="dk1"/>
                </a:solidFill>
              </a:rPr>
              <a:t>.</a:t>
            </a:r>
            <a:endParaRPr b="1" sz="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42211" y="760625"/>
            <a:ext cx="765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02. 	Partial  test (T - Distribution)- 2</a:t>
            </a:r>
            <a:r>
              <a:rPr lang="en" sz="600">
                <a:solidFill>
                  <a:schemeClr val="dk1"/>
                </a:solidFill>
              </a:rPr>
              <a:t>: Tests whether all independent variables together significantly affect the dependent variable.</a:t>
            </a:r>
            <a:endParaRPr sz="600"/>
          </a:p>
        </p:txBody>
      </p:sp>
      <p:sp>
        <p:nvSpPr>
          <p:cNvPr id="227" name="Google Shape;227;p31"/>
          <p:cNvSpPr txBox="1"/>
          <p:nvPr/>
        </p:nvSpPr>
        <p:spPr>
          <a:xfrm>
            <a:off x="266575" y="957025"/>
            <a:ext cx="46470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Hypothesis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H₀: b1= b2  </a:t>
            </a:r>
            <a:r>
              <a:rPr lang="en" sz="600">
                <a:solidFill>
                  <a:schemeClr val="dk1"/>
                </a:solidFill>
              </a:rPr>
              <a:t>(Independent Variables do not have a significant effect on Dependent Variables)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H₁: bk &gt;&lt; 0</a:t>
            </a:r>
            <a:r>
              <a:rPr lang="en" sz="600">
                <a:solidFill>
                  <a:schemeClr val="dk1"/>
                </a:solidFill>
              </a:rPr>
              <a:t> (Independent Variables simultaneously have a significant effect on the Dependent Variable)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Alpha (Significance Level)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α = 0.05 (5%)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Statistical Test 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b="1" lang="en" sz="600">
                <a:solidFill>
                  <a:schemeClr val="dk1"/>
                </a:solidFill>
              </a:rPr>
              <a:t>Independent Variables: </a:t>
            </a:r>
            <a:r>
              <a:rPr lang="en" sz="600">
                <a:solidFill>
                  <a:schemeClr val="dk1"/>
                </a:solidFill>
              </a:rPr>
              <a:t>Income, Tenure, Avg. Session Time, Total Promo, and Bounce Rate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Dependent Variable: Yearly Spending 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For simultaneous test : F- distribution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Decision Criteria</a:t>
            </a:r>
            <a:endParaRPr b="1"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If </a:t>
            </a:r>
            <a:r>
              <a:rPr b="1" lang="en" sz="600">
                <a:solidFill>
                  <a:schemeClr val="dk1"/>
                </a:solidFill>
              </a:rPr>
              <a:t>p-value &lt; α</a:t>
            </a:r>
            <a:r>
              <a:rPr lang="en" sz="600">
                <a:solidFill>
                  <a:schemeClr val="dk1"/>
                </a:solidFill>
              </a:rPr>
              <a:t>, reject H₀</a:t>
            </a:r>
            <a:endParaRPr sz="600">
              <a:solidFill>
                <a:schemeClr val="dk1"/>
              </a:solidFill>
            </a:endParaRPr>
          </a:p>
          <a:p>
            <a:pPr indent="-266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arenR"/>
            </a:pPr>
            <a:r>
              <a:rPr lang="en" sz="600">
                <a:solidFill>
                  <a:schemeClr val="dk1"/>
                </a:solidFill>
              </a:rPr>
              <a:t>If </a:t>
            </a:r>
            <a:r>
              <a:rPr b="1" lang="en" sz="600">
                <a:solidFill>
                  <a:schemeClr val="dk1"/>
                </a:solidFill>
              </a:rPr>
              <a:t>p-value &gt; α</a:t>
            </a:r>
            <a:r>
              <a:rPr lang="en" sz="600">
                <a:solidFill>
                  <a:schemeClr val="dk1"/>
                </a:solidFill>
              </a:rPr>
              <a:t>, accept H₀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rabicParenR"/>
            </a:pPr>
            <a:r>
              <a:rPr b="1" lang="en" sz="600">
                <a:solidFill>
                  <a:schemeClr val="dk1"/>
                </a:solidFill>
              </a:rPr>
              <a:t>Result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5268787" y="712738"/>
            <a:ext cx="3621300" cy="155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Insight: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>
                <a:solidFill>
                  <a:schemeClr val="dk1"/>
                </a:solidFill>
              </a:rPr>
              <a:t>The most significant variables impacting Yearly Spending (based on Stepwise Regression) are </a:t>
            </a:r>
            <a:r>
              <a:rPr b="1" lang="en" sz="600">
                <a:solidFill>
                  <a:schemeClr val="dk1"/>
                </a:solidFill>
              </a:rPr>
              <a:t>Income, Tenure, Avg. Session Time, Total Promo, and Bounce Rate. 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b="1" lang="en" sz="600">
                <a:solidFill>
                  <a:schemeClr val="dk1"/>
                </a:solidFill>
              </a:rPr>
              <a:t>Total Promo</a:t>
            </a:r>
            <a:r>
              <a:rPr lang="en" sz="600">
                <a:solidFill>
                  <a:schemeClr val="dk1"/>
                </a:solidFill>
              </a:rPr>
              <a:t> has the </a:t>
            </a:r>
            <a:r>
              <a:rPr b="1" lang="en" sz="600">
                <a:solidFill>
                  <a:schemeClr val="dk1"/>
                </a:solidFill>
              </a:rPr>
              <a:t>strongest positive </a:t>
            </a:r>
            <a:r>
              <a:rPr b="1" lang="en" sz="600">
                <a:solidFill>
                  <a:schemeClr val="dk1"/>
                </a:solidFill>
              </a:rPr>
              <a:t>impact</a:t>
            </a:r>
            <a:r>
              <a:rPr b="1" lang="en" sz="600">
                <a:solidFill>
                  <a:schemeClr val="dk1"/>
                </a:solidFill>
              </a:rPr>
              <a:t>,</a:t>
            </a:r>
            <a:r>
              <a:rPr lang="en" sz="600">
                <a:solidFill>
                  <a:schemeClr val="dk1"/>
                </a:solidFill>
              </a:rPr>
              <a:t> meaning offering more promotions leads to higher spending.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b="1" lang="en" sz="600"/>
              <a:t>Bounce Rate </a:t>
            </a:r>
            <a:r>
              <a:rPr lang="en" sz="600"/>
              <a:t>has the</a:t>
            </a:r>
            <a:r>
              <a:rPr b="1" lang="en" sz="600"/>
              <a:t> strongest negative impact,</a:t>
            </a:r>
            <a:r>
              <a:rPr lang="en" sz="600"/>
              <a:t> meaning if users leave the website quickly, their spending decreases significantly.</a:t>
            </a:r>
            <a:endParaRPr sz="600"/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b="1" lang="en" sz="600"/>
              <a:t>Age is not a significant </a:t>
            </a:r>
            <a:r>
              <a:rPr lang="en" sz="600"/>
              <a:t>predictor and should be </a:t>
            </a:r>
            <a:r>
              <a:rPr b="1" lang="en" sz="600"/>
              <a:t>excluded from the final model.</a:t>
            </a:r>
            <a:endParaRPr b="1" sz="600"/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b="1" lang="en" sz="600"/>
              <a:t>Total Promo </a:t>
            </a:r>
            <a:r>
              <a:rPr lang="en" sz="600"/>
              <a:t>has the highest positive impact (coefficient = 1,332,159.70), meaning </a:t>
            </a:r>
            <a:r>
              <a:rPr b="1" lang="en" sz="600"/>
              <a:t>higher promotions </a:t>
            </a:r>
            <a:r>
              <a:rPr lang="en" sz="600"/>
              <a:t>lead to </a:t>
            </a:r>
            <a:r>
              <a:rPr b="1" lang="en" sz="600"/>
              <a:t>higher spending.</a:t>
            </a:r>
            <a:endParaRPr b="1" sz="600"/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b="1" lang="en" sz="600"/>
              <a:t>Bounce Rate </a:t>
            </a:r>
            <a:r>
              <a:rPr lang="en" sz="600"/>
              <a:t>has the highest negative impact (coefficient = -5,034,993.85), meaning </a:t>
            </a:r>
            <a:r>
              <a:rPr b="1" lang="en" sz="600"/>
              <a:t>higher bounce rates</a:t>
            </a:r>
            <a:r>
              <a:rPr lang="en" sz="600"/>
              <a:t> significantly </a:t>
            </a:r>
            <a:r>
              <a:rPr b="1" lang="en" sz="600"/>
              <a:t>reduce spending.</a:t>
            </a:r>
            <a:endParaRPr b="1" sz="600">
              <a:solidFill>
                <a:schemeClr val="dk1"/>
              </a:solidFill>
            </a:endParaRPr>
          </a:p>
        </p:txBody>
      </p:sp>
      <p:graphicFrame>
        <p:nvGraphicFramePr>
          <p:cNvPr id="229" name="Google Shape;229;p31"/>
          <p:cNvGraphicFramePr/>
          <p:nvPr/>
        </p:nvGraphicFramePr>
        <p:xfrm>
          <a:off x="825850" y="248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{85C8BA12-3D83-4A02-B847-7BD9D6753EA8}</a:tableStyleId>
              </a:tblPr>
              <a:tblGrid>
                <a:gridCol w="584825"/>
                <a:gridCol w="702650"/>
                <a:gridCol w="744175"/>
                <a:gridCol w="487350"/>
                <a:gridCol w="512400"/>
                <a:gridCol w="643950"/>
                <a:gridCol w="681525"/>
                <a:gridCol w="719125"/>
                <a:gridCol w="756700"/>
                <a:gridCol w="2116100"/>
              </a:tblGrid>
              <a:tr h="18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Coefficients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Standard Error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t Stat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P-value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Lower 95%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Upper 95%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Lower 95%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600"/>
                        <a:t>Upper 95%</a:t>
                      </a:r>
                      <a:endParaRPr i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/>
                        <a:t>Interpretations</a:t>
                      </a:r>
                      <a:endParaRPr b="1"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Intercept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2590241.49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480680.50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5.39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0.00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1644217.37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3536265.61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1644217.37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3536265.61</a:t>
                      </a:r>
                      <a:endParaRPr sz="6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The model is significant overall.</a:t>
                      </a:r>
                      <a:endParaRPr sz="600"/>
                    </a:p>
                  </a:txBody>
                  <a:tcPr marT="19050" marB="19050" marR="91425" marL="91425" anchor="b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Income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0.04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0.01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3.31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0.00</a:t>
                      </a:r>
                      <a:endParaRPr sz="6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0.01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0.06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0.01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0.06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Significant (p-value &lt; 0.05) → The higher the customer's revenue, the greater the annual expenses.</a:t>
                      </a:r>
                      <a:endParaRPr sz="600"/>
                    </a:p>
                  </a:txBody>
                  <a:tcPr marT="19050" marB="19050" marR="91425" marL="91425" anchor="b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2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Tenure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64576.21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14146.27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4.56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0.00</a:t>
                      </a:r>
                      <a:endParaRPr sz="6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36735.04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92417.38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36735.04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92417.38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Significant (p-value &lt; 0.05) → The longer a customer uses the service, the greater the Yearly Spending.</a:t>
                      </a:r>
                      <a:endParaRPr sz="600"/>
                    </a:p>
                  </a:txBody>
                  <a:tcPr marT="19050" marB="19050" marR="91425" marL="91425" anchor="b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2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Avg. Session Time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6341.90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457.09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13.87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0.00</a:t>
                      </a:r>
                      <a:endParaRPr sz="6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5442.31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7241.49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5442.31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7241.49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Significant (p-value &lt; 0.05) → The longer the average customer session on the platform, the greater their Yearly Spending.</a:t>
                      </a:r>
                      <a:endParaRPr sz="600"/>
                    </a:p>
                  </a:txBody>
                  <a:tcPr marT="19050" marB="19050" marR="91425" marL="91425" anchor="b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2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Total Promo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136147.72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13652.45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9.97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0.00</a:t>
                      </a:r>
                      <a:endParaRPr sz="6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109278.42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163017.02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109278.42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163017.02</a:t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Significant (p-value &lt; 0.05) → The more promos a customer receives, the greater their Yearly Spending.</a:t>
                      </a:r>
                      <a:endParaRPr sz="600"/>
                    </a:p>
                  </a:txBody>
                  <a:tcPr marT="19050" marB="19050" marR="91425" marL="91425" anchor="b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Bounce Rate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-49209.13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6447.06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-7.63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0.00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-61897.54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-36520.72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-61897.54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-36520.72</a:t>
                      </a:r>
                      <a:endParaRPr sz="6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Significant (p-value &lt; 0.05) → Bounce Rate has a negative effect, meaning that the higher the bounce rate, the smaller the customer's Yearly Spending.</a:t>
                      </a:r>
                      <a:endParaRPr sz="600"/>
                    </a:p>
                  </a:txBody>
                  <a:tcPr marT="19050" marB="19050" marR="91425" marL="91425" anchor="b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0" name="Google Shape;230;p31"/>
          <p:cNvSpPr txBox="1"/>
          <p:nvPr/>
        </p:nvSpPr>
        <p:spPr>
          <a:xfrm>
            <a:off x="969300" y="4357175"/>
            <a:ext cx="7655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The regression model for predicting yearly spending is:</a:t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Yearly Spending = 2,590,241.49 + 0.04 * Income + 6,4576.21 * Tenure + 6,341.90 * Avg. Session Time + 136,147.72 * Total Promo - 49,209.13 * Bounce Rate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0" y="4910400"/>
            <a:ext cx="497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Spreadsheet: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https://docs.google.com/spreadsheets/d/141IV1zpV3-gyltjKEkJCTigTgaIgXwM5coEkdkB2Xvw/edit?usp=sharing</a:t>
            </a:r>
            <a:endParaRPr sz="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/>
        </p:nvSpPr>
        <p:spPr>
          <a:xfrm>
            <a:off x="342900" y="43621"/>
            <a:ext cx="59247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Prediction </a:t>
            </a:r>
            <a:endParaRPr b="1" sz="31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8655098" y="45430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8" name="Google Shape;238;p32"/>
          <p:cNvSpPr txBox="1"/>
          <p:nvPr/>
        </p:nvSpPr>
        <p:spPr>
          <a:xfrm>
            <a:off x="342900" y="520925"/>
            <a:ext cx="4086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Predict the Potential yearly spending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9894600" y="799000"/>
            <a:ext cx="69567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F1800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Hypothesis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Alpha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Statistical Test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Kriteria Keputusan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Kesimpulan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Insight bisnis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10098300" y="2753875"/>
            <a:ext cx="41997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24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UcPeriod"/>
            </a:pPr>
            <a:r>
              <a:rPr b="1" lang="en" sz="600">
                <a:solidFill>
                  <a:schemeClr val="dk1"/>
                </a:solidFill>
              </a:rPr>
              <a:t>Positive relation means that if one variable increases, the other tends to increase as well. Here is the list of variables that have a positive correlation:</a:t>
            </a:r>
            <a:endParaRPr b="1"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Very strong positive correlation: </a:t>
            </a:r>
            <a:r>
              <a:rPr lang="en" sz="600">
                <a:solidFill>
                  <a:schemeClr val="dk1"/>
                </a:solidFill>
              </a:rPr>
              <a:t>Total Promo &amp; Avg. Session Time (0.8) and Tenure &amp; Avg. Session Time (0.7).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Strong positive correlation: </a:t>
            </a:r>
            <a:r>
              <a:rPr lang="en" sz="600">
                <a:solidFill>
                  <a:schemeClr val="dk1"/>
                </a:solidFill>
              </a:rPr>
              <a:t>Total Promo &amp; Tenure (0.6) and Income &amp; Avg. Session Time (0.5).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Moderate positive correlation: </a:t>
            </a:r>
            <a:r>
              <a:rPr lang="en" sz="600">
                <a:solidFill>
                  <a:schemeClr val="dk1"/>
                </a:solidFill>
              </a:rPr>
              <a:t>Income &amp; Tenure  (0.4) and Income &amp; Total Promo (0.4).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Weak positive correlation: </a:t>
            </a:r>
            <a:r>
              <a:rPr lang="en" sz="600">
                <a:solidFill>
                  <a:schemeClr val="dk1"/>
                </a:solidFill>
              </a:rPr>
              <a:t>Age &amp; Income (0.1), Age &amp; Tenure (0.2), Age &amp; Avg. Session Time (0.2) and Age &amp; Total Promo (0.2).</a:t>
            </a:r>
            <a:endParaRPr sz="600">
              <a:solidFill>
                <a:schemeClr val="dk1"/>
              </a:solidFill>
            </a:endParaRPr>
          </a:p>
          <a:p>
            <a:pPr indent="-1524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UcPeriod"/>
            </a:pPr>
            <a:r>
              <a:rPr b="1" lang="en" sz="600">
                <a:solidFill>
                  <a:schemeClr val="dk1"/>
                </a:solidFill>
              </a:rPr>
              <a:t>Negative relation means that if one variable increases, the other tends to decrease. Here is the list of variables that have a negative correlation:</a:t>
            </a:r>
            <a:endParaRPr b="1"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Very strong negative correlation: </a:t>
            </a:r>
            <a:r>
              <a:rPr lang="en" sz="600">
                <a:solidFill>
                  <a:schemeClr val="dk1"/>
                </a:solidFill>
              </a:rPr>
              <a:t>Total Promo &amp; Bounce Rate (-0.8) and Avg. Session Time &amp; Bounce Rate(-0.8). 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Strong negative correlation: </a:t>
            </a:r>
            <a:r>
              <a:rPr lang="en" sz="600">
                <a:solidFill>
                  <a:schemeClr val="dk1"/>
                </a:solidFill>
              </a:rPr>
              <a:t>Tenure &amp; Bounce Rate (-0.6).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Moderate negative correlation: </a:t>
            </a:r>
            <a:r>
              <a:rPr lang="en" sz="600">
                <a:solidFill>
                  <a:schemeClr val="dk1"/>
                </a:solidFill>
              </a:rPr>
              <a:t>Income &amp; Bounce Rate  (-0.4).</a:t>
            </a:r>
            <a:endParaRPr sz="600">
              <a:solidFill>
                <a:schemeClr val="dk1"/>
              </a:solidFill>
            </a:endParaRPr>
          </a:p>
          <a:p>
            <a:pPr indent="-15240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LcPeriod"/>
            </a:pPr>
            <a:r>
              <a:rPr b="1" lang="en" sz="600">
                <a:solidFill>
                  <a:schemeClr val="dk1"/>
                </a:solidFill>
              </a:rPr>
              <a:t>Weak negative correlation: </a:t>
            </a:r>
            <a:r>
              <a:rPr lang="en" sz="600">
                <a:solidFill>
                  <a:schemeClr val="dk1"/>
                </a:solidFill>
              </a:rPr>
              <a:t>Age &amp; Bounce Rate (-0.1).</a:t>
            </a:r>
            <a:endParaRPr b="1" sz="600">
              <a:solidFill>
                <a:schemeClr val="dk1"/>
              </a:solidFill>
            </a:endParaRPr>
          </a:p>
          <a:p>
            <a:pPr indent="-1524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AutoNum type="alphaUcPeriod"/>
            </a:pPr>
            <a:r>
              <a:rPr b="1" lang="en" sz="600">
                <a:solidFill>
                  <a:schemeClr val="dk1"/>
                </a:solidFill>
              </a:rPr>
              <a:t>Summary: Promotions</a:t>
            </a:r>
            <a:r>
              <a:rPr lang="en" sz="600">
                <a:solidFill>
                  <a:schemeClr val="dk1"/>
                </a:solidFill>
              </a:rPr>
              <a:t> play a crucial role in improving avg. </a:t>
            </a:r>
            <a:r>
              <a:rPr b="1" lang="en" sz="600">
                <a:solidFill>
                  <a:schemeClr val="dk1"/>
                </a:solidFill>
              </a:rPr>
              <a:t>session time</a:t>
            </a:r>
            <a:r>
              <a:rPr lang="en" sz="600">
                <a:solidFill>
                  <a:schemeClr val="dk1"/>
                </a:solidFill>
              </a:rPr>
              <a:t> and </a:t>
            </a:r>
            <a:r>
              <a:rPr b="1" lang="en" sz="600">
                <a:solidFill>
                  <a:schemeClr val="dk1"/>
                </a:solidFill>
              </a:rPr>
              <a:t>reducing bounce rates</a:t>
            </a:r>
            <a:r>
              <a:rPr lang="en" sz="600">
                <a:solidFill>
                  <a:schemeClr val="dk1"/>
                </a:solidFill>
              </a:rPr>
              <a:t>.</a:t>
            </a:r>
            <a:endParaRPr b="1" sz="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283100" y="799000"/>
            <a:ext cx="695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Predict the Potential yearly spending based on the following characteristics:</a:t>
            </a:r>
            <a:endParaRPr b="1" sz="700">
              <a:solidFill>
                <a:schemeClr val="dk1"/>
              </a:solidFill>
            </a:endParaRPr>
          </a:p>
        </p:txBody>
      </p:sp>
      <p:graphicFrame>
        <p:nvGraphicFramePr>
          <p:cNvPr id="242" name="Google Shape;242;p32"/>
          <p:cNvGraphicFramePr/>
          <p:nvPr/>
        </p:nvGraphicFramePr>
        <p:xfrm>
          <a:off x="1394950" y="118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{85C8BA12-3D83-4A02-B847-7BD9D6753EA8}</a:tableStyleId>
              </a:tblPr>
              <a:tblGrid>
                <a:gridCol w="1090775"/>
                <a:gridCol w="1090775"/>
                <a:gridCol w="1090775"/>
                <a:gridCol w="1090775"/>
                <a:gridCol w="1090775"/>
                <a:gridCol w="1090775"/>
              </a:tblGrid>
              <a:tr h="27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Age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Income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Tenure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Avg. Session Time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Total Promo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Bounce Rate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20,000,000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32"/>
          <p:cNvSpPr txBox="1"/>
          <p:nvPr/>
        </p:nvSpPr>
        <p:spPr>
          <a:xfrm>
            <a:off x="392225" y="1734100"/>
            <a:ext cx="8751900" cy="28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As we </a:t>
            </a:r>
            <a:r>
              <a:rPr b="1" lang="en" sz="800">
                <a:solidFill>
                  <a:schemeClr val="dk1"/>
                </a:solidFill>
              </a:rPr>
              <a:t>excluded Age from the final model </a:t>
            </a:r>
            <a:r>
              <a:rPr lang="en" sz="800">
                <a:solidFill>
                  <a:schemeClr val="dk1"/>
                </a:solidFill>
              </a:rPr>
              <a:t>so The regression model for predicting yearly spending is: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F1A56D"/>
                </a:highlight>
              </a:rPr>
              <a:t>Yearly Spending = 2,590,241.49 + 0.04 * Income + 64,576.21 * Tenure + 6,341.90 * Avg. Session Time + 136,147.72 * Total Promo - 49,209.13 * Bounce Rate</a:t>
            </a:r>
            <a:endParaRPr b="1" sz="800">
              <a:solidFill>
                <a:schemeClr val="dk1"/>
              </a:solidFill>
              <a:highlight>
                <a:srgbClr val="F1A56D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Meaning of the Model: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2,590,241.49</a:t>
            </a:r>
            <a:r>
              <a:rPr lang="en" sz="800">
                <a:solidFill>
                  <a:schemeClr val="dk1"/>
                </a:solidFill>
              </a:rPr>
              <a:t> → This is the intercept, meaning if all independent variables are </a:t>
            </a:r>
            <a:r>
              <a:rPr b="1" lang="en" sz="800">
                <a:solidFill>
                  <a:schemeClr val="dk1"/>
                </a:solidFill>
              </a:rPr>
              <a:t>zero</a:t>
            </a:r>
            <a:r>
              <a:rPr lang="en" sz="800">
                <a:solidFill>
                  <a:schemeClr val="dk1"/>
                </a:solidFill>
              </a:rPr>
              <a:t>, the estimated </a:t>
            </a:r>
            <a:r>
              <a:rPr b="1" lang="en" sz="800">
                <a:solidFill>
                  <a:schemeClr val="dk1"/>
                </a:solidFill>
              </a:rPr>
              <a:t>base spending</a:t>
            </a:r>
            <a:r>
              <a:rPr lang="en" sz="800">
                <a:solidFill>
                  <a:schemeClr val="dk1"/>
                </a:solidFill>
              </a:rPr>
              <a:t> is IDR </a:t>
            </a:r>
            <a:r>
              <a:rPr b="1" lang="en" sz="800">
                <a:solidFill>
                  <a:schemeClr val="dk1"/>
                </a:solidFill>
              </a:rPr>
              <a:t>2,590,241.49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Income (0.040)</a:t>
            </a:r>
            <a:r>
              <a:rPr lang="en" sz="800">
                <a:solidFill>
                  <a:schemeClr val="dk1"/>
                </a:solidFill>
              </a:rPr>
              <a:t> → For every </a:t>
            </a:r>
            <a:r>
              <a:rPr b="1" lang="en" sz="800">
                <a:solidFill>
                  <a:schemeClr val="dk1"/>
                </a:solidFill>
              </a:rPr>
              <a:t>IDR 1 increase in income</a:t>
            </a:r>
            <a:r>
              <a:rPr lang="en" sz="800">
                <a:solidFill>
                  <a:schemeClr val="dk1"/>
                </a:solidFill>
              </a:rPr>
              <a:t>, yearly spending increases by </a:t>
            </a:r>
            <a:r>
              <a:rPr b="1" lang="en" sz="800">
                <a:solidFill>
                  <a:schemeClr val="dk1"/>
                </a:solidFill>
              </a:rPr>
              <a:t>IDR 0.04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Tenure (64,576.21)</a:t>
            </a:r>
            <a:r>
              <a:rPr lang="en" sz="800">
                <a:solidFill>
                  <a:schemeClr val="dk1"/>
                </a:solidFill>
              </a:rPr>
              <a:t> → For every </a:t>
            </a:r>
            <a:r>
              <a:rPr b="1" lang="en" sz="800">
                <a:solidFill>
                  <a:schemeClr val="dk1"/>
                </a:solidFill>
              </a:rPr>
              <a:t>additional 1 month</a:t>
            </a:r>
            <a:r>
              <a:rPr lang="en" sz="800">
                <a:solidFill>
                  <a:schemeClr val="dk1"/>
                </a:solidFill>
              </a:rPr>
              <a:t> a customer has been with the company, yearly spending increases by </a:t>
            </a:r>
            <a:r>
              <a:rPr b="1" lang="en" sz="800">
                <a:solidFill>
                  <a:schemeClr val="dk1"/>
                </a:solidFill>
              </a:rPr>
              <a:t>IDR 64,576.21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Avg. Session Time (6,341.90)</a:t>
            </a:r>
            <a:r>
              <a:rPr lang="en" sz="800">
                <a:solidFill>
                  <a:schemeClr val="dk1"/>
                </a:solidFill>
              </a:rPr>
              <a:t> → For every </a:t>
            </a:r>
            <a:r>
              <a:rPr b="1" lang="en" sz="800">
                <a:solidFill>
                  <a:schemeClr val="dk1"/>
                </a:solidFill>
              </a:rPr>
              <a:t>additional 1 second</a:t>
            </a:r>
            <a:r>
              <a:rPr lang="en" sz="800">
                <a:solidFill>
                  <a:schemeClr val="dk1"/>
                </a:solidFill>
              </a:rPr>
              <a:t> spent per session, yearly spending increases by </a:t>
            </a:r>
            <a:r>
              <a:rPr b="1" lang="en" sz="800">
                <a:solidFill>
                  <a:schemeClr val="dk1"/>
                </a:solidFill>
              </a:rPr>
              <a:t>IDR 6,341.90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Total Promo (136,147.72)</a:t>
            </a:r>
            <a:r>
              <a:rPr lang="en" sz="800">
                <a:solidFill>
                  <a:schemeClr val="dk1"/>
                </a:solidFill>
              </a:rPr>
              <a:t> → For every </a:t>
            </a:r>
            <a:r>
              <a:rPr b="1" lang="en" sz="800">
                <a:solidFill>
                  <a:schemeClr val="dk1"/>
                </a:solidFill>
              </a:rPr>
              <a:t>1% increase in promotional offers</a:t>
            </a:r>
            <a:r>
              <a:rPr lang="en" sz="800">
                <a:solidFill>
                  <a:schemeClr val="dk1"/>
                </a:solidFill>
              </a:rPr>
              <a:t>, yearly spending increases by </a:t>
            </a:r>
            <a:r>
              <a:rPr b="1" lang="en" sz="800">
                <a:solidFill>
                  <a:schemeClr val="dk1"/>
                </a:solidFill>
              </a:rPr>
              <a:t>IDR 136,147.72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Bounce Rate (−49,209.13)</a:t>
            </a:r>
            <a:r>
              <a:rPr lang="en" sz="800">
                <a:solidFill>
                  <a:schemeClr val="dk1"/>
                </a:solidFill>
              </a:rPr>
              <a:t> → For every </a:t>
            </a:r>
            <a:r>
              <a:rPr b="1" lang="en" sz="800">
                <a:solidFill>
                  <a:schemeClr val="dk1"/>
                </a:solidFill>
              </a:rPr>
              <a:t>1% increase in bounce rate</a:t>
            </a:r>
            <a:r>
              <a:rPr lang="en" sz="800">
                <a:solidFill>
                  <a:schemeClr val="dk1"/>
                </a:solidFill>
              </a:rPr>
              <a:t>, yearly spending decreases by </a:t>
            </a:r>
            <a:r>
              <a:rPr b="1" lang="en" sz="800">
                <a:solidFill>
                  <a:schemeClr val="dk1"/>
                </a:solidFill>
              </a:rPr>
              <a:t>IDR 49,209.13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so the predicted yearly spending based on the following characteristics: (Substitute the values)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Predicted Yearly Spending = 2,590,241.49+(0.04×20,000,000)+(64,576.21×1)+(6,341.90×1000)+(136,147.72×20)−(49,209.13×30)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Predicted Yearly Spending =</a:t>
            </a:r>
            <a:r>
              <a:rPr b="1" lang="en" sz="800">
                <a:solidFill>
                  <a:schemeClr val="dk1"/>
                </a:solidFill>
              </a:rPr>
              <a:t> IDR 10,980,264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Which means: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Using actual values for </a:t>
            </a:r>
            <a:r>
              <a:rPr b="1" lang="en" sz="800">
                <a:solidFill>
                  <a:schemeClr val="dk1"/>
                </a:solidFill>
              </a:rPr>
              <a:t>Income = 20,000,000, Tenure = 1, Avg. Session Time = 1000, Total Promo = 20, and Bounce Rate = 30</a:t>
            </a:r>
            <a:r>
              <a:rPr lang="en" sz="800">
                <a:solidFill>
                  <a:schemeClr val="dk1"/>
                </a:solidFill>
              </a:rPr>
              <a:t>, the model predicts that the customer's </a:t>
            </a:r>
            <a:r>
              <a:rPr b="1" lang="en" sz="800">
                <a:solidFill>
                  <a:schemeClr val="dk1"/>
                </a:solidFill>
              </a:rPr>
              <a:t>expected yearly spending</a:t>
            </a:r>
            <a:r>
              <a:rPr lang="en" sz="800">
                <a:solidFill>
                  <a:schemeClr val="dk1"/>
                </a:solidFill>
              </a:rPr>
              <a:t> is </a:t>
            </a:r>
            <a:r>
              <a:rPr b="1" lang="en" sz="800">
                <a:solidFill>
                  <a:schemeClr val="dk1"/>
                </a:solidFill>
              </a:rPr>
              <a:t>IDR 10,980,264</a:t>
            </a:r>
            <a:r>
              <a:rPr lang="en" sz="800">
                <a:solidFill>
                  <a:schemeClr val="dk1"/>
                </a:solidFill>
              </a:rPr>
              <a:t>. This means, given the input values, the estimated amount the customer will spend in a year is approximately </a:t>
            </a:r>
            <a:r>
              <a:rPr b="1" lang="en" sz="800">
                <a:solidFill>
                  <a:schemeClr val="dk1"/>
                </a:solidFill>
              </a:rPr>
              <a:t>IDR 10.98 million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0" y="4910400"/>
            <a:ext cx="497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Spreadsheet: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https://docs.google.com/spreadsheets/d/141IV1zpV3-gyltjKEkJCTigTgaIgXwM5coEkdkB2Xvw/edit?usp=sharing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/>
        </p:nvSpPr>
        <p:spPr>
          <a:xfrm>
            <a:off x="342900" y="43621"/>
            <a:ext cx="59247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Insight Recommendation</a:t>
            </a:r>
            <a:endParaRPr b="1" sz="31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8655098" y="46192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33"/>
          <p:cNvSpPr txBox="1"/>
          <p:nvPr/>
        </p:nvSpPr>
        <p:spPr>
          <a:xfrm>
            <a:off x="0" y="4883025"/>
            <a:ext cx="464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Spreadsheet: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https://docs.google.com/spreadsheets/d/1eNbhNIBm-rKsRo5YPQBeqP2iWywkBj8JGB9tNWzQ5FE/edit?usp=sharing</a:t>
            </a:r>
            <a:endParaRPr sz="600"/>
          </a:p>
        </p:txBody>
      </p:sp>
      <p:sp>
        <p:nvSpPr>
          <p:cNvPr id="252" name="Google Shape;252;p33"/>
          <p:cNvSpPr txBox="1"/>
          <p:nvPr/>
        </p:nvSpPr>
        <p:spPr>
          <a:xfrm>
            <a:off x="342900" y="597121"/>
            <a:ext cx="5924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Insight and Business Recommendation</a:t>
            </a:r>
            <a:endParaRPr b="1" sz="15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graphicFrame>
        <p:nvGraphicFramePr>
          <p:cNvPr id="253" name="Google Shape;253;p33"/>
          <p:cNvGraphicFramePr/>
          <p:nvPr/>
        </p:nvGraphicFramePr>
        <p:xfrm>
          <a:off x="920250" y="972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{85C8BA12-3D83-4A02-B847-7BD9D6753EA8}</a:tableStyleId>
              </a:tblPr>
              <a:tblGrid>
                <a:gridCol w="3431225"/>
              </a:tblGrid>
              <a:tr h="268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Business Insight</a:t>
                      </a:r>
                      <a:endParaRPr b="1" sz="1000"/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BF8E"/>
                    </a:solidFill>
                  </a:tcPr>
                </a:tc>
              </a:tr>
              <a:tr h="2580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</a:rPr>
                        <a:t>High Impact of Promotions on Spending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●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More promotions lead to </a:t>
                      </a:r>
                      <a:r>
                        <a:rPr b="1" lang="en" sz="700">
                          <a:solidFill>
                            <a:schemeClr val="dk1"/>
                          </a:solidFill>
                        </a:rPr>
                        <a:t>higher yearly spending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, meaning promotions work well to drive purchas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es (136,147.72 per unit increase).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</a:rPr>
                        <a:t>Longer Tenure = Higher Spending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●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Customers with longer tenure </a:t>
                      </a:r>
                      <a:r>
                        <a:rPr b="1" lang="en" sz="700">
                          <a:solidFill>
                            <a:schemeClr val="dk1"/>
                          </a:solidFill>
                        </a:rPr>
                        <a:t>tend to spend more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over time. This suggests that </a:t>
                      </a:r>
                      <a:r>
                        <a:rPr b="1" lang="en" sz="700">
                          <a:solidFill>
                            <a:schemeClr val="dk1"/>
                          </a:solidFill>
                        </a:rPr>
                        <a:t>loyal customers are valuable assets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(64,576.21 per unit increase).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</a:rPr>
                        <a:t>Session Time Matters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●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Customers who spend </a:t>
                      </a:r>
                      <a:r>
                        <a:rPr b="1" lang="en" sz="700">
                          <a:solidFill>
                            <a:schemeClr val="dk1"/>
                          </a:solidFill>
                        </a:rPr>
                        <a:t>more time per session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are likely to spend more (6,341.90 per unit increase).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</a:rPr>
                        <a:t>Bounce Rate Negatively Affects Spending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●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The </a:t>
                      </a:r>
                      <a:r>
                        <a:rPr b="1" lang="en" sz="700">
                          <a:solidFill>
                            <a:schemeClr val="dk1"/>
                          </a:solidFill>
                        </a:rPr>
                        <a:t>Bounce Rate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has a negative coefficient (-49,209.13), meaning that </a:t>
                      </a:r>
                      <a:r>
                        <a:rPr b="1" lang="en" sz="700">
                          <a:solidFill>
                            <a:schemeClr val="dk1"/>
                          </a:solidFill>
                        </a:rPr>
                        <a:t>higher bounce rates lead to lower spending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(49,209.13 per unit </a:t>
                      </a:r>
                      <a:r>
                        <a:rPr b="1" lang="en" sz="700">
                          <a:solidFill>
                            <a:schemeClr val="dk1"/>
                          </a:solidFill>
                        </a:rPr>
                        <a:t>decrease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).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4" name="Google Shape;254;p33"/>
          <p:cNvGraphicFramePr/>
          <p:nvPr/>
        </p:nvGraphicFramePr>
        <p:xfrm>
          <a:off x="4899775" y="97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{85C8BA12-3D83-4A02-B847-7BD9D6753EA8}</a:tableStyleId>
              </a:tblPr>
              <a:tblGrid>
                <a:gridCol w="3431225"/>
              </a:tblGrid>
              <a:tr h="398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Business Recommendation</a:t>
                      </a:r>
                      <a:endParaRPr b="1" sz="1000"/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BF8E"/>
                    </a:solidFill>
                  </a:tcPr>
                </a:tc>
              </a:tr>
              <a:tr h="321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</a:rPr>
                        <a:t>Enhance Promotional Strategies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●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Since promotion has the most strong positive effect, personalize promotions for high-value customers.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●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Optimize the timing and frequency of promotions to maximize impact.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</a:rPr>
                        <a:t>Increase Customer Engagement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●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Implement strategies to keep customers engaged longer (e.g., personalized recommendations, interactive content).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●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Improve user experience to encourage longer session times.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</a:rPr>
                        <a:t>Reduce Bounce Rate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●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Analyze reasons behind high bounce rates (slow website, irrelevant content, poor UI/UX).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●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Improve landing pages, streamline navigation, and offer incentives to retain users.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