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5143500" cx="9144000"/>
  <p:notesSz cx="6858000" cy="9144000"/>
  <p:embeddedFontLst>
    <p:embeddedFont>
      <p:font typeface="Saira"/>
      <p:bold r:id="rId20"/>
      <p:boldItalic r:id="rId21"/>
    </p:embeddedFont>
    <p:embeddedFont>
      <p:font typeface="Roboto Mono"/>
      <p:regular r:id="rId22"/>
      <p:bold r:id="rId23"/>
      <p:italic r:id="rId24"/>
      <p:boldItalic r:id="rId25"/>
    </p:embeddedFont>
    <p:embeddedFont>
      <p:font typeface="DM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17663B8-8D5A-46A2-B5EF-63C444F5C24E}">
  <a:tblStyle styleId="{E17663B8-8D5A-46A2-B5EF-63C444F5C2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C63CCB0B-25E7-4354-874E-122FCD7A26FA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aira-bold.fntdata"/><Relationship Id="rId22" Type="http://schemas.openxmlformats.org/officeDocument/2006/relationships/font" Target="fonts/RobotoMono-regular.fntdata"/><Relationship Id="rId21" Type="http://schemas.openxmlformats.org/officeDocument/2006/relationships/font" Target="fonts/Saira-boldItalic.fntdata"/><Relationship Id="rId24" Type="http://schemas.openxmlformats.org/officeDocument/2006/relationships/font" Target="fonts/RobotoMono-italic.fntdata"/><Relationship Id="rId23" Type="http://schemas.openxmlformats.org/officeDocument/2006/relationships/font" Target="fonts/RobotoMon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DMSans-regular.fntdata"/><Relationship Id="rId25" Type="http://schemas.openxmlformats.org/officeDocument/2006/relationships/font" Target="fonts/RobotoMono-boldItalic.fntdata"/><Relationship Id="rId28" Type="http://schemas.openxmlformats.org/officeDocument/2006/relationships/font" Target="fonts/DMSans-italic.fntdata"/><Relationship Id="rId27" Type="http://schemas.openxmlformats.org/officeDocument/2006/relationships/font" Target="fonts/DMSans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DMSans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34727444cb_2_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34727444cb_2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3fd8cb36b8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33fd8cb36b8_0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3a25d110f6_0_1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33a25d110f6_0_1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34727444cb_2_2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334727444cb_2_2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3f03bca4dd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33f03bca4dd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3f03bca4dd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33f03bca4dd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3f03bca4dd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33f03bca4dd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3f03bca4dd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33f03bca4dd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334a4e9798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3334a4e9798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3daf273f72_0_1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33daf273f72_0_1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3fd8cb36b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33fd8cb36b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3fd8cb36b8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33fd8cb36b8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https://www.linkedin.com/in/lidia-p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hyperlink" Target="https://console.cloud.google.com/bigquery?sq=756261765884:b655e2310a76470bb88c2c0de89fc3e8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594316" y="514350"/>
            <a:ext cx="301928" cy="249001"/>
          </a:xfrm>
          <a:custGeom>
            <a:rect b="b" l="l" r="r" t="t"/>
            <a:pathLst>
              <a:path extrusionOk="0" h="498001" w="603856">
                <a:moveTo>
                  <a:pt x="0" y="0"/>
                </a:moveTo>
                <a:lnTo>
                  <a:pt x="603856" y="0"/>
                </a:lnTo>
                <a:lnTo>
                  <a:pt x="603856" y="498001"/>
                </a:lnTo>
                <a:lnTo>
                  <a:pt x="0" y="4980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0" name="Google Shape;130;p25"/>
          <p:cNvSpPr/>
          <p:nvPr/>
        </p:nvSpPr>
        <p:spPr>
          <a:xfrm>
            <a:off x="3696304" y="1817635"/>
            <a:ext cx="4933347" cy="3435403"/>
          </a:xfrm>
          <a:custGeom>
            <a:rect b="b" l="l" r="r" t="t"/>
            <a:pathLst>
              <a:path extrusionOk="0" h="6870806" w="9866693">
                <a:moveTo>
                  <a:pt x="0" y="0"/>
                </a:moveTo>
                <a:lnTo>
                  <a:pt x="9866693" y="0"/>
                </a:lnTo>
                <a:lnTo>
                  <a:pt x="9866693" y="6870806"/>
                </a:lnTo>
                <a:lnTo>
                  <a:pt x="0" y="68708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1" name="Google Shape;131;p25"/>
          <p:cNvSpPr txBox="1"/>
          <p:nvPr/>
        </p:nvSpPr>
        <p:spPr>
          <a:xfrm>
            <a:off x="552405" y="1238507"/>
            <a:ext cx="59421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77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F1800"/>
                </a:solidFill>
                <a:latin typeface="Saira"/>
                <a:ea typeface="Saira"/>
                <a:cs typeface="Saira"/>
                <a:sym typeface="Saira"/>
              </a:rPr>
              <a:t>Thelook Growth Inventory and Cohort Analysis </a:t>
            </a:r>
            <a:endParaRPr sz="3900"/>
          </a:p>
        </p:txBody>
      </p:sp>
      <p:sp>
        <p:nvSpPr>
          <p:cNvPr id="132" name="Google Shape;132;p25"/>
          <p:cNvSpPr txBox="1"/>
          <p:nvPr/>
        </p:nvSpPr>
        <p:spPr>
          <a:xfrm>
            <a:off x="27175" y="4792000"/>
            <a:ext cx="404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33" name="Google Shape;133;p25"/>
          <p:cNvSpPr txBox="1"/>
          <p:nvPr/>
        </p:nvSpPr>
        <p:spPr>
          <a:xfrm>
            <a:off x="594325" y="3322450"/>
            <a:ext cx="29127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F1800"/>
                </a:solidFill>
              </a:rPr>
              <a:t>Lidia Puspa Ningtyas</a:t>
            </a:r>
            <a:endParaRPr sz="800">
              <a:solidFill>
                <a:srgbClr val="2F18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F1800"/>
                </a:solidFill>
              </a:rPr>
              <a:t>March 14th, 2024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Linkedin - </a:t>
            </a:r>
            <a:r>
              <a:rPr lang="en" sz="800" u="sng">
                <a:solidFill>
                  <a:schemeClr val="hlink"/>
                </a:solidFill>
                <a:hlinkClick r:id="rId5"/>
              </a:rPr>
              <a:t>https://www.linkedin.com/in/lidia-p/</a:t>
            </a:r>
            <a:endParaRPr sz="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799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F18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/>
          <p:nvPr/>
        </p:nvSpPr>
        <p:spPr>
          <a:xfrm>
            <a:off x="342900" y="96050"/>
            <a:ext cx="752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F1800"/>
                </a:solidFill>
                <a:latin typeface="Saira"/>
                <a:ea typeface="Saira"/>
                <a:cs typeface="Saira"/>
                <a:sym typeface="Saira"/>
              </a:rPr>
              <a:t>Monthly Retention Cohorts (2/2)</a:t>
            </a:r>
            <a:endParaRPr b="1" sz="2000">
              <a:solidFill>
                <a:srgbClr val="2F1800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238" name="Google Shape;238;p34"/>
          <p:cNvSpPr/>
          <p:nvPr/>
        </p:nvSpPr>
        <p:spPr>
          <a:xfrm>
            <a:off x="8655098" y="4619256"/>
            <a:ext cx="488890" cy="524240"/>
          </a:xfrm>
          <a:custGeom>
            <a:rect b="b" l="l" r="r" t="t"/>
            <a:pathLst>
              <a:path extrusionOk="0" h="6167533" w="7521382">
                <a:moveTo>
                  <a:pt x="0" y="0"/>
                </a:moveTo>
                <a:lnTo>
                  <a:pt x="7521382" y="0"/>
                </a:lnTo>
                <a:lnTo>
                  <a:pt x="7521382" y="6167533"/>
                </a:lnTo>
                <a:lnTo>
                  <a:pt x="0" y="61675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9" name="Google Shape;239;p34"/>
          <p:cNvSpPr txBox="1"/>
          <p:nvPr/>
        </p:nvSpPr>
        <p:spPr>
          <a:xfrm>
            <a:off x="383675" y="403850"/>
            <a:ext cx="69567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How many of them (%) coming back for the following months in 2022?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240" name="Google Shape;240;p34"/>
          <p:cNvSpPr txBox="1"/>
          <p:nvPr/>
        </p:nvSpPr>
        <p:spPr>
          <a:xfrm>
            <a:off x="9894600" y="799000"/>
            <a:ext cx="69567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F1800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Hypothesis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Alpha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Statistical Test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Kriteria Keputusan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Kesimpulan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Insight bisnis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241" name="Google Shape;241;p34"/>
          <p:cNvSpPr txBox="1"/>
          <p:nvPr/>
        </p:nvSpPr>
        <p:spPr>
          <a:xfrm>
            <a:off x="424200" y="666500"/>
            <a:ext cx="8343900" cy="123000"/>
          </a:xfrm>
          <a:prstGeom prst="rect">
            <a:avLst/>
          </a:prstGeom>
          <a:solidFill>
            <a:srgbClr val="F1A56D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Query Output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42" name="Google Shape;242;p34"/>
          <p:cNvSpPr txBox="1"/>
          <p:nvPr/>
        </p:nvSpPr>
        <p:spPr>
          <a:xfrm>
            <a:off x="383675" y="3615825"/>
            <a:ext cx="8519100" cy="123000"/>
          </a:xfrm>
          <a:prstGeom prst="rect">
            <a:avLst/>
          </a:prstGeom>
          <a:solidFill>
            <a:srgbClr val="F1A56D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Insight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43" name="Google Shape;243;p34"/>
          <p:cNvSpPr txBox="1"/>
          <p:nvPr/>
        </p:nvSpPr>
        <p:spPr>
          <a:xfrm>
            <a:off x="276725" y="3817925"/>
            <a:ext cx="8580600" cy="9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Retention drops significantly after </a:t>
            </a:r>
            <a:r>
              <a:rPr b="1" lang="en" sz="800">
                <a:solidFill>
                  <a:schemeClr val="dk1"/>
                </a:solidFill>
              </a:rPr>
              <a:t>month_1</a:t>
            </a:r>
            <a:r>
              <a:rPr lang="en" sz="800">
                <a:solidFill>
                  <a:schemeClr val="dk1"/>
                </a:solidFill>
              </a:rPr>
              <a:t>, indicating that a large portion of users do not return after their first purchase.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Some cohorts show slight increases in retention in later months (e.g., </a:t>
            </a:r>
            <a:r>
              <a:rPr b="1" lang="en" sz="800">
                <a:solidFill>
                  <a:schemeClr val="dk1"/>
                </a:solidFill>
              </a:rPr>
              <a:t>month_3 or month_4</a:t>
            </a:r>
            <a:r>
              <a:rPr lang="en" sz="800">
                <a:solidFill>
                  <a:schemeClr val="dk1"/>
                </a:solidFill>
              </a:rPr>
              <a:t>), which could suggest </a:t>
            </a:r>
            <a:r>
              <a:rPr b="1" lang="en" sz="800">
                <a:solidFill>
                  <a:schemeClr val="dk1"/>
                </a:solidFill>
              </a:rPr>
              <a:t>seasonal effects</a:t>
            </a:r>
            <a:r>
              <a:rPr lang="en" sz="800">
                <a:solidFill>
                  <a:schemeClr val="dk1"/>
                </a:solidFill>
              </a:rPr>
              <a:t> or successful </a:t>
            </a:r>
            <a:r>
              <a:rPr b="1" lang="en" sz="800">
                <a:solidFill>
                  <a:schemeClr val="dk1"/>
                </a:solidFill>
              </a:rPr>
              <a:t>re-engagement efforts</a:t>
            </a:r>
            <a:r>
              <a:rPr lang="en" sz="800">
                <a:solidFill>
                  <a:schemeClr val="dk1"/>
                </a:solidFill>
              </a:rPr>
              <a:t> such as promotions, emails, or ads.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By </a:t>
            </a:r>
            <a:r>
              <a:rPr b="1" lang="en" sz="800">
                <a:solidFill>
                  <a:schemeClr val="dk1"/>
                </a:solidFill>
              </a:rPr>
              <a:t>month_5 or later</a:t>
            </a:r>
            <a:r>
              <a:rPr lang="en" sz="800">
                <a:solidFill>
                  <a:schemeClr val="dk1"/>
                </a:solidFill>
              </a:rPr>
              <a:t>, retention falls below </a:t>
            </a:r>
            <a:r>
              <a:rPr b="1" lang="en" sz="800">
                <a:solidFill>
                  <a:schemeClr val="dk1"/>
                </a:solidFill>
              </a:rPr>
              <a:t>2%</a:t>
            </a:r>
            <a:r>
              <a:rPr lang="en" sz="800">
                <a:solidFill>
                  <a:schemeClr val="dk1"/>
                </a:solidFill>
              </a:rPr>
              <a:t> for most cohorts.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By </a:t>
            </a:r>
            <a:r>
              <a:rPr b="1" lang="en" sz="800">
                <a:solidFill>
                  <a:schemeClr val="dk1"/>
                </a:solidFill>
              </a:rPr>
              <a:t>month_9-12</a:t>
            </a:r>
            <a:r>
              <a:rPr lang="en" sz="800">
                <a:solidFill>
                  <a:schemeClr val="dk1"/>
                </a:solidFill>
              </a:rPr>
              <a:t>, nearly all cohorts lose their users, highlighting weak long-term engagement.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The </a:t>
            </a:r>
            <a:r>
              <a:rPr b="1" lang="en" sz="800">
                <a:solidFill>
                  <a:schemeClr val="dk1"/>
                </a:solidFill>
              </a:rPr>
              <a:t>total number of users</a:t>
            </a:r>
            <a:r>
              <a:rPr lang="en" sz="800">
                <a:solidFill>
                  <a:schemeClr val="dk1"/>
                </a:solidFill>
              </a:rPr>
              <a:t> has been growing over time (</a:t>
            </a:r>
            <a:r>
              <a:rPr b="1" lang="en" sz="800">
                <a:solidFill>
                  <a:schemeClr val="dk1"/>
                </a:solidFill>
              </a:rPr>
              <a:t>670 users in Jan 2022 → 1,329 users in Dec 2022</a:t>
            </a:r>
            <a:r>
              <a:rPr lang="en" sz="800">
                <a:solidFill>
                  <a:schemeClr val="dk1"/>
                </a:solidFill>
              </a:rPr>
              <a:t>).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However, </a:t>
            </a:r>
            <a:r>
              <a:rPr b="1" lang="en" sz="800">
                <a:solidFill>
                  <a:schemeClr val="dk1"/>
                </a:solidFill>
              </a:rPr>
              <a:t>retention rates have not improved significantly</a:t>
            </a:r>
            <a:r>
              <a:rPr lang="en" sz="800">
                <a:solidFill>
                  <a:schemeClr val="dk1"/>
                </a:solidFill>
              </a:rPr>
              <a:t>, suggesting that while more new users are joining, </a:t>
            </a:r>
            <a:r>
              <a:rPr b="1" lang="en" sz="800">
                <a:solidFill>
                  <a:schemeClr val="dk1"/>
                </a:solidFill>
              </a:rPr>
              <a:t>they are not converting into loyal customers</a:t>
            </a:r>
            <a:r>
              <a:rPr lang="en" sz="800">
                <a:solidFill>
                  <a:schemeClr val="dk1"/>
                </a:solidFill>
              </a:rPr>
              <a:t>.</a:t>
            </a:r>
            <a:endParaRPr sz="800">
              <a:solidFill>
                <a:schemeClr val="dk1"/>
              </a:solidFill>
            </a:endParaRPr>
          </a:p>
        </p:txBody>
      </p:sp>
      <p:graphicFrame>
        <p:nvGraphicFramePr>
          <p:cNvPr id="244" name="Google Shape;244;p34"/>
          <p:cNvGraphicFramePr/>
          <p:nvPr/>
        </p:nvGraphicFramePr>
        <p:xfrm>
          <a:off x="863025" y="877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{C63CCB0B-25E7-4354-874E-122FCD7A26FA}</a:tableStyleId>
              </a:tblPr>
              <a:tblGrid>
                <a:gridCol w="601925"/>
                <a:gridCol w="464150"/>
                <a:gridCol w="449650"/>
                <a:gridCol w="449650"/>
                <a:gridCol w="449650"/>
                <a:gridCol w="449650"/>
                <a:gridCol w="449650"/>
                <a:gridCol w="449650"/>
                <a:gridCol w="449650"/>
                <a:gridCol w="449650"/>
                <a:gridCol w="449650"/>
                <a:gridCol w="449650"/>
                <a:gridCol w="456875"/>
                <a:gridCol w="456875"/>
                <a:gridCol w="456875"/>
              </a:tblGrid>
              <a:tr h="106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first_order_date</a:t>
                      </a:r>
                      <a:endParaRPr b="1" sz="600"/>
                    </a:p>
                  </a:txBody>
                  <a:tcPr marT="19050" marB="19050" marR="9525" marL="9525" anchor="b">
                    <a:lnL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total_users</a:t>
                      </a:r>
                      <a:endParaRPr b="1" sz="600"/>
                    </a:p>
                  </a:txBody>
                  <a:tcPr marT="19050" marB="19050" marR="9525" marL="9525" anchor="b">
                    <a:lnL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month_0</a:t>
                      </a:r>
                      <a:endParaRPr b="1" sz="600"/>
                    </a:p>
                  </a:txBody>
                  <a:tcPr marT="19050" marB="19050" marR="9525" marL="9525" anchor="b">
                    <a:lnL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month_1</a:t>
                      </a:r>
                      <a:endParaRPr b="1" sz="600"/>
                    </a:p>
                  </a:txBody>
                  <a:tcPr marT="19050" marB="19050" marR="9525" marL="9525" anchor="b">
                    <a:lnL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month_2</a:t>
                      </a:r>
                      <a:endParaRPr b="1" sz="600"/>
                    </a:p>
                  </a:txBody>
                  <a:tcPr marT="19050" marB="19050" marR="9525" marL="9525" anchor="b">
                    <a:lnL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month_3</a:t>
                      </a:r>
                      <a:endParaRPr b="1" sz="600"/>
                    </a:p>
                  </a:txBody>
                  <a:tcPr marT="19050" marB="19050" marR="9525" marL="9525" anchor="b">
                    <a:lnL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month_4</a:t>
                      </a:r>
                      <a:endParaRPr b="1" sz="600"/>
                    </a:p>
                  </a:txBody>
                  <a:tcPr marT="19050" marB="19050" marR="9525" marL="9525" anchor="b">
                    <a:lnL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month_5</a:t>
                      </a:r>
                      <a:endParaRPr b="1" sz="600"/>
                    </a:p>
                  </a:txBody>
                  <a:tcPr marT="19050" marB="19050" marR="9525" marL="9525" anchor="b">
                    <a:lnL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month_6</a:t>
                      </a:r>
                      <a:endParaRPr b="1" sz="600"/>
                    </a:p>
                  </a:txBody>
                  <a:tcPr marT="19050" marB="19050" marR="9525" marL="9525" anchor="b">
                    <a:lnL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month_7</a:t>
                      </a:r>
                      <a:endParaRPr b="1" sz="600"/>
                    </a:p>
                  </a:txBody>
                  <a:tcPr marT="19050" marB="19050" marR="9525" marL="9525" anchor="b">
                    <a:lnL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month_8</a:t>
                      </a:r>
                      <a:endParaRPr b="1" sz="600"/>
                    </a:p>
                  </a:txBody>
                  <a:tcPr marT="19050" marB="19050" marR="9525" marL="9525" anchor="b">
                    <a:lnL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month_9</a:t>
                      </a:r>
                      <a:endParaRPr b="1" sz="600"/>
                    </a:p>
                  </a:txBody>
                  <a:tcPr marT="19050" marB="19050" marR="9525" marL="9525" anchor="b">
                    <a:lnL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month_10</a:t>
                      </a:r>
                      <a:endParaRPr b="1" sz="600"/>
                    </a:p>
                  </a:txBody>
                  <a:tcPr marT="19050" marB="19050" marR="9525" marL="9525" anchor="b">
                    <a:lnL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month_11</a:t>
                      </a:r>
                      <a:endParaRPr b="1" sz="600"/>
                    </a:p>
                  </a:txBody>
                  <a:tcPr marT="19050" marB="19050" marR="9525" marL="9525" anchor="b">
                    <a:lnL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month_12</a:t>
                      </a:r>
                      <a:endParaRPr b="1" sz="600"/>
                    </a:p>
                  </a:txBody>
                  <a:tcPr marT="19050" marB="19050" marR="9525" marL="9525" anchor="b">
                    <a:lnL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CECE"/>
                    </a:solidFill>
                  </a:tcPr>
                </a:tc>
              </a:tr>
              <a:tr h="1529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01/01/22</a:t>
                      </a:r>
                      <a:endParaRPr sz="6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670</a:t>
                      </a:r>
                      <a:endParaRPr sz="6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100</a:t>
                      </a:r>
                      <a:endParaRPr sz="6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2.39</a:t>
                      </a:r>
                      <a:endParaRPr sz="600"/>
                    </a:p>
                  </a:txBody>
                  <a:tcPr marT="9525" marB="91425" marR="9525" marL="9525" anchor="b">
                    <a:lnT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1.34</a:t>
                      </a:r>
                      <a:endParaRPr sz="600"/>
                    </a:p>
                  </a:txBody>
                  <a:tcPr marT="9525" marB="91425" marR="9525" marL="9525" anchor="b">
                    <a:lnT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EE58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1.34</a:t>
                      </a:r>
                      <a:endParaRPr sz="600"/>
                    </a:p>
                  </a:txBody>
                  <a:tcPr marT="9525" marB="91425" marR="9525" marL="9525" anchor="b">
                    <a:lnT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EE58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1.34</a:t>
                      </a:r>
                      <a:endParaRPr sz="600"/>
                    </a:p>
                  </a:txBody>
                  <a:tcPr marT="9525" marB="91425" marR="9525" marL="9525" anchor="b">
                    <a:lnT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EE58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0.45</a:t>
                      </a:r>
                      <a:endParaRPr sz="600"/>
                    </a:p>
                  </a:txBody>
                  <a:tcPr marT="9525" marB="91425" marR="9525" marL="9525" anchor="b">
                    <a:lnT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8706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0.6</a:t>
                      </a:r>
                      <a:endParaRPr sz="600"/>
                    </a:p>
                  </a:txBody>
                  <a:tcPr marT="9525" marB="91425" marR="9525" marL="9525" anchor="b">
                    <a:lnT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9847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0.9</a:t>
                      </a:r>
                      <a:endParaRPr sz="600"/>
                    </a:p>
                  </a:txBody>
                  <a:tcPr marT="9525" marB="91425" marR="9525" marL="9525" anchor="b">
                    <a:lnT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BAB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1.04</a:t>
                      </a:r>
                      <a:endParaRPr sz="600"/>
                    </a:p>
                  </a:txBody>
                  <a:tcPr marT="9525" marB="91425" marR="9525" marL="9525" anchor="b">
                    <a:lnT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CBE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1.64</a:t>
                      </a:r>
                      <a:endParaRPr sz="600"/>
                    </a:p>
                  </a:txBody>
                  <a:tcPr marT="9525" marB="91425" marR="9525" marL="9525" anchor="b">
                    <a:lnT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0.75</a:t>
                      </a:r>
                      <a:endParaRPr sz="600"/>
                    </a:p>
                  </a:txBody>
                  <a:tcPr marT="9525" marB="91425" marR="9525" marL="9525" anchor="b">
                    <a:lnT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A987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0.75</a:t>
                      </a:r>
                      <a:endParaRPr sz="600"/>
                    </a:p>
                  </a:txBody>
                  <a:tcPr marT="9525" marB="91425" marR="9525" marL="9525" anchor="b">
                    <a:lnT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A987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 </a:t>
                      </a:r>
                      <a:endParaRPr sz="600"/>
                    </a:p>
                  </a:txBody>
                  <a:tcPr marT="19050" marB="19050" marR="9525" marL="9525" anchor="b">
                    <a:lnT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</a:tr>
              <a:tr h="1529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01/02/22</a:t>
                      </a:r>
                      <a:endParaRPr sz="6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600</a:t>
                      </a:r>
                      <a:endParaRPr sz="6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100</a:t>
                      </a:r>
                      <a:endParaRPr sz="6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3.83</a:t>
                      </a:r>
                      <a:endParaRPr sz="600"/>
                    </a:p>
                  </a:txBody>
                  <a:tcPr marT="9525" marB="91425" marR="9525" marL="9525" anchor="b">
                    <a:solidFill>
                      <a:srgbClr val="FCEA8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</a:t>
                      </a:r>
                      <a:endParaRPr sz="600"/>
                    </a:p>
                  </a:txBody>
                  <a:tcPr marT="9525" marB="91425" marR="9525" marL="9525" anchor="b">
                    <a:solidFill>
                      <a:srgbClr val="FCB97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0.5</a:t>
                      </a:r>
                      <a:endParaRPr sz="600"/>
                    </a:p>
                  </a:txBody>
                  <a:tcPr marT="9525" marB="91425" marR="9525" marL="9525" anchor="b">
                    <a:solidFill>
                      <a:srgbClr val="F877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0.83</a:t>
                      </a:r>
                      <a:endParaRPr sz="600"/>
                    </a:p>
                  </a:txBody>
                  <a:tcPr marT="9525" marB="91425" marR="9525" marL="9525" anchor="b">
                    <a:solidFill>
                      <a:srgbClr val="FBA27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</a:t>
                      </a:r>
                      <a:endParaRPr sz="600"/>
                    </a:p>
                  </a:txBody>
                  <a:tcPr marT="9525" marB="91425" marR="9525" marL="9525" anchor="b">
                    <a:solidFill>
                      <a:srgbClr val="FCB97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0.83</a:t>
                      </a:r>
                      <a:endParaRPr sz="600"/>
                    </a:p>
                  </a:txBody>
                  <a:tcPr marT="9525" marB="91425" marR="9525" marL="9525" anchor="b">
                    <a:solidFill>
                      <a:srgbClr val="FBA27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1.67</a:t>
                      </a:r>
                      <a:endParaRPr sz="600"/>
                    </a:p>
                  </a:txBody>
                  <a:tcPr marT="9525" marB="91425" marR="9525" marL="9525" anchor="b"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1.5</a:t>
                      </a:r>
                      <a:endParaRPr sz="600"/>
                    </a:p>
                  </a:txBody>
                  <a:tcPr marT="9525" marB="91425" marR="9525" marL="9525" anchor="b"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1.17</a:t>
                      </a:r>
                      <a:endParaRPr sz="600"/>
                    </a:p>
                  </a:txBody>
                  <a:tcPr marT="9525" marB="91425" marR="9525" marL="9525" anchor="b">
                    <a:solidFill>
                      <a:srgbClr val="FDCF7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1.5</a:t>
                      </a:r>
                      <a:endParaRPr sz="600"/>
                    </a:p>
                  </a:txBody>
                  <a:tcPr marT="9525" marB="91425" marR="9525" marL="9525" anchor="b"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 </a:t>
                      </a:r>
                      <a:endParaRPr sz="600"/>
                    </a:p>
                  </a:txBody>
                  <a:tcPr marT="19050" marB="19050" marR="9525" marL="95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 </a:t>
                      </a:r>
                      <a:endParaRPr sz="600"/>
                    </a:p>
                  </a:txBody>
                  <a:tcPr marT="19050" marB="19050" marR="9525" marL="9525" anchor="b">
                    <a:solidFill>
                      <a:srgbClr val="FFFFFF"/>
                    </a:solidFill>
                  </a:tcPr>
                </a:tc>
              </a:tr>
              <a:tr h="1529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01/03/22</a:t>
                      </a:r>
                      <a:endParaRPr sz="6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735</a:t>
                      </a:r>
                      <a:endParaRPr sz="6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100</a:t>
                      </a:r>
                      <a:endParaRPr sz="6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3.13</a:t>
                      </a:r>
                      <a:endParaRPr sz="600"/>
                    </a:p>
                  </a:txBody>
                  <a:tcPr marT="9525" marB="91425" marR="9525" marL="9525" anchor="b"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1.22</a:t>
                      </a:r>
                      <a:endParaRPr sz="600"/>
                    </a:p>
                  </a:txBody>
                  <a:tcPr marT="9525" marB="91425" marR="9525" marL="9525" anchor="b">
                    <a:solidFill>
                      <a:srgbClr val="FDD5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0.68</a:t>
                      </a:r>
                      <a:endParaRPr sz="600"/>
                    </a:p>
                  </a:txBody>
                  <a:tcPr marT="9525" marB="91425" marR="9525" marL="9525" anchor="b">
                    <a:solidFill>
                      <a:srgbClr val="FA8F7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1.09</a:t>
                      </a:r>
                      <a:endParaRPr sz="600"/>
                    </a:p>
                  </a:txBody>
                  <a:tcPr marT="9525" marB="91425" marR="9525" marL="9525" anchor="b">
                    <a:solidFill>
                      <a:srgbClr val="FCC47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1.77</a:t>
                      </a:r>
                      <a:endParaRPr sz="600"/>
                    </a:p>
                  </a:txBody>
                  <a:tcPr marT="9525" marB="91425" marR="9525" marL="9525" anchor="b"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0.82</a:t>
                      </a:r>
                      <a:endParaRPr sz="600"/>
                    </a:p>
                  </a:txBody>
                  <a:tcPr marT="9525" marB="91425" marR="9525" marL="9525" anchor="b">
                    <a:solidFill>
                      <a:srgbClr val="FBA1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0.68</a:t>
                      </a:r>
                      <a:endParaRPr sz="600"/>
                    </a:p>
                  </a:txBody>
                  <a:tcPr marT="9525" marB="91425" marR="9525" marL="9525" anchor="b">
                    <a:solidFill>
                      <a:srgbClr val="FA8F7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1.09</a:t>
                      </a:r>
                      <a:endParaRPr sz="600"/>
                    </a:p>
                  </a:txBody>
                  <a:tcPr marT="9525" marB="91425" marR="9525" marL="9525" anchor="b">
                    <a:solidFill>
                      <a:srgbClr val="FCC47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0.82</a:t>
                      </a:r>
                      <a:endParaRPr sz="600"/>
                    </a:p>
                  </a:txBody>
                  <a:tcPr marT="9525" marB="91425" marR="9525" marL="9525" anchor="b">
                    <a:solidFill>
                      <a:srgbClr val="FBA1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 </a:t>
                      </a:r>
                      <a:endParaRPr sz="600"/>
                    </a:p>
                  </a:txBody>
                  <a:tcPr marT="19050" marB="19050" marR="9525" marL="95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 </a:t>
                      </a:r>
                      <a:endParaRPr sz="600"/>
                    </a:p>
                  </a:txBody>
                  <a:tcPr marT="19050" marB="19050" marR="9525" marL="95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 </a:t>
                      </a:r>
                      <a:endParaRPr sz="600"/>
                    </a:p>
                  </a:txBody>
                  <a:tcPr marT="19050" marB="19050" marR="9525" marL="9525" anchor="b">
                    <a:solidFill>
                      <a:srgbClr val="FFFFFF"/>
                    </a:solidFill>
                  </a:tcPr>
                </a:tc>
              </a:tr>
              <a:tr h="1529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01/04/22</a:t>
                      </a:r>
                      <a:endParaRPr sz="6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774</a:t>
                      </a:r>
                      <a:endParaRPr sz="6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100</a:t>
                      </a:r>
                      <a:endParaRPr sz="6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2.45</a:t>
                      </a:r>
                      <a:endParaRPr sz="600"/>
                    </a:p>
                  </a:txBody>
                  <a:tcPr marT="9525" marB="91425" marR="9525" marL="9525" anchor="b"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1.29</a:t>
                      </a:r>
                      <a:endParaRPr sz="600"/>
                    </a:p>
                  </a:txBody>
                  <a:tcPr marT="9525" marB="91425" marR="9525" marL="9525" anchor="b">
                    <a:solidFill>
                      <a:srgbClr val="FEDF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2.07</a:t>
                      </a:r>
                      <a:endParaRPr sz="600"/>
                    </a:p>
                  </a:txBody>
                  <a:tcPr marT="9525" marB="91425" marR="9525" marL="9525" anchor="b"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0.9</a:t>
                      </a:r>
                      <a:endParaRPr sz="600"/>
                    </a:p>
                  </a:txBody>
                  <a:tcPr marT="9525" marB="91425" marR="9525" marL="9525" anchor="b">
                    <a:solidFill>
                      <a:srgbClr val="FBAB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0.39</a:t>
                      </a:r>
                      <a:endParaRPr sz="600"/>
                    </a:p>
                  </a:txBody>
                  <a:tcPr marT="9525" marB="91425" marR="9525" marL="9525" anchor="b"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1.29</a:t>
                      </a:r>
                      <a:endParaRPr sz="600"/>
                    </a:p>
                  </a:txBody>
                  <a:tcPr marT="9525" marB="91425" marR="9525" marL="9525" anchor="b">
                    <a:solidFill>
                      <a:srgbClr val="FEDF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1.42</a:t>
                      </a:r>
                      <a:endParaRPr sz="600"/>
                    </a:p>
                  </a:txBody>
                  <a:tcPr marT="9525" marB="91425" marR="9525" marL="9525" anchor="b"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1.29</a:t>
                      </a:r>
                      <a:endParaRPr sz="600"/>
                    </a:p>
                  </a:txBody>
                  <a:tcPr marT="9525" marB="91425" marR="9525" marL="9525" anchor="b">
                    <a:solidFill>
                      <a:srgbClr val="FEDF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 </a:t>
                      </a:r>
                      <a:endParaRPr sz="600"/>
                    </a:p>
                  </a:txBody>
                  <a:tcPr marT="19050" marB="19050" marR="9525" marL="95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 </a:t>
                      </a:r>
                      <a:endParaRPr sz="600"/>
                    </a:p>
                  </a:txBody>
                  <a:tcPr marT="19050" marB="19050" marR="9525" marL="95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 </a:t>
                      </a:r>
                      <a:endParaRPr sz="600"/>
                    </a:p>
                  </a:txBody>
                  <a:tcPr marT="19050" marB="19050" marR="9525" marL="95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 </a:t>
                      </a:r>
                      <a:endParaRPr sz="600"/>
                    </a:p>
                  </a:txBody>
                  <a:tcPr marT="19050" marB="19050" marR="9525" marL="9525" anchor="b">
                    <a:solidFill>
                      <a:srgbClr val="FFFFFF"/>
                    </a:solidFill>
                  </a:tcPr>
                </a:tc>
              </a:tr>
              <a:tr h="1529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01/05/22</a:t>
                      </a:r>
                      <a:endParaRPr sz="6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853</a:t>
                      </a:r>
                      <a:endParaRPr sz="6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100</a:t>
                      </a:r>
                      <a:endParaRPr sz="6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3.63</a:t>
                      </a:r>
                      <a:endParaRPr sz="600"/>
                    </a:p>
                  </a:txBody>
                  <a:tcPr marT="9525" marB="91425" marR="9525" marL="9525" anchor="b">
                    <a:solidFill>
                      <a:srgbClr val="FCEA8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1.29</a:t>
                      </a:r>
                      <a:endParaRPr sz="600"/>
                    </a:p>
                  </a:txBody>
                  <a:tcPr marT="9525" marB="91425" marR="9525" marL="9525" anchor="b">
                    <a:solidFill>
                      <a:srgbClr val="FEDF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1.17</a:t>
                      </a:r>
                      <a:endParaRPr sz="600"/>
                    </a:p>
                  </a:txBody>
                  <a:tcPr marT="9525" marB="91425" marR="9525" marL="9525" anchor="b">
                    <a:solidFill>
                      <a:srgbClr val="FDCF7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1.06</a:t>
                      </a:r>
                      <a:endParaRPr sz="600"/>
                    </a:p>
                  </a:txBody>
                  <a:tcPr marT="9525" marB="91425" marR="9525" marL="9525" anchor="b">
                    <a:solidFill>
                      <a:srgbClr val="FCC0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1.17</a:t>
                      </a:r>
                      <a:endParaRPr sz="600"/>
                    </a:p>
                  </a:txBody>
                  <a:tcPr marT="9525" marB="91425" marR="9525" marL="9525" anchor="b">
                    <a:solidFill>
                      <a:srgbClr val="FDCF7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0.94</a:t>
                      </a:r>
                      <a:endParaRPr sz="600"/>
                    </a:p>
                  </a:txBody>
                  <a:tcPr marT="9525" marB="91425" marR="9525" marL="9525" anchor="b">
                    <a:solidFill>
                      <a:srgbClr val="FBB17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1.06</a:t>
                      </a:r>
                      <a:endParaRPr sz="600"/>
                    </a:p>
                  </a:txBody>
                  <a:tcPr marT="9525" marB="91425" marR="9525" marL="9525" anchor="b">
                    <a:solidFill>
                      <a:srgbClr val="FCC0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 </a:t>
                      </a:r>
                      <a:endParaRPr sz="600"/>
                    </a:p>
                  </a:txBody>
                  <a:tcPr marT="19050" marB="19050" marR="9525" marL="95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 </a:t>
                      </a:r>
                      <a:endParaRPr sz="600"/>
                    </a:p>
                  </a:txBody>
                  <a:tcPr marT="19050" marB="19050" marR="9525" marL="95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 </a:t>
                      </a:r>
                      <a:endParaRPr sz="600"/>
                    </a:p>
                  </a:txBody>
                  <a:tcPr marT="19050" marB="19050" marR="9525" marL="95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 </a:t>
                      </a:r>
                      <a:endParaRPr sz="600"/>
                    </a:p>
                  </a:txBody>
                  <a:tcPr marT="19050" marB="19050" marR="9525" marL="95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 </a:t>
                      </a:r>
                      <a:endParaRPr sz="600"/>
                    </a:p>
                  </a:txBody>
                  <a:tcPr marT="19050" marB="19050" marR="9525" marL="9525" anchor="b">
                    <a:solidFill>
                      <a:srgbClr val="FFFFFF"/>
                    </a:solidFill>
                  </a:tcPr>
                </a:tc>
              </a:tr>
              <a:tr h="1529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01/06/22</a:t>
                      </a:r>
                      <a:endParaRPr sz="6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795</a:t>
                      </a:r>
                      <a:endParaRPr sz="6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100</a:t>
                      </a:r>
                      <a:endParaRPr sz="6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2.89</a:t>
                      </a:r>
                      <a:endParaRPr sz="600"/>
                    </a:p>
                  </a:txBody>
                  <a:tcPr marT="9525" marB="91425" marR="9525" marL="9525" anchor="b"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1.01</a:t>
                      </a:r>
                      <a:endParaRPr sz="600"/>
                    </a:p>
                  </a:txBody>
                  <a:tcPr marT="9525" marB="91425" marR="9525" marL="9525" anchor="b">
                    <a:solidFill>
                      <a:srgbClr val="FCBA7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2.14</a:t>
                      </a:r>
                      <a:endParaRPr sz="600"/>
                    </a:p>
                  </a:txBody>
                  <a:tcPr marT="9525" marB="91425" marR="9525" marL="9525" anchor="b"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1.38</a:t>
                      </a:r>
                      <a:endParaRPr sz="600"/>
                    </a:p>
                  </a:txBody>
                  <a:tcPr marT="9525" marB="91425" marR="9525" marL="9525" anchor="b"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1.26</a:t>
                      </a:r>
                      <a:endParaRPr sz="600"/>
                    </a:p>
                  </a:txBody>
                  <a:tcPr marT="9525" marB="91425" marR="9525" marL="9525" anchor="b">
                    <a:solidFill>
                      <a:srgbClr val="FEDB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0.88</a:t>
                      </a:r>
                      <a:endParaRPr sz="600"/>
                    </a:p>
                  </a:txBody>
                  <a:tcPr marT="9525" marB="91425" marR="9525" marL="9525" anchor="b">
                    <a:solidFill>
                      <a:srgbClr val="FBA9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 </a:t>
                      </a:r>
                      <a:endParaRPr sz="600"/>
                    </a:p>
                  </a:txBody>
                  <a:tcPr marT="19050" marB="19050" marR="9525" marL="95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 </a:t>
                      </a:r>
                      <a:endParaRPr sz="600"/>
                    </a:p>
                  </a:txBody>
                  <a:tcPr marT="19050" marB="19050" marR="9525" marL="95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 </a:t>
                      </a:r>
                      <a:endParaRPr sz="600"/>
                    </a:p>
                  </a:txBody>
                  <a:tcPr marT="19050" marB="19050" marR="9525" marL="95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 </a:t>
                      </a:r>
                      <a:endParaRPr sz="600"/>
                    </a:p>
                  </a:txBody>
                  <a:tcPr marT="19050" marB="19050" marR="9525" marL="95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 </a:t>
                      </a:r>
                      <a:endParaRPr sz="600"/>
                    </a:p>
                  </a:txBody>
                  <a:tcPr marT="19050" marB="19050" marR="9525" marL="95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 </a:t>
                      </a:r>
                      <a:endParaRPr sz="600"/>
                    </a:p>
                  </a:txBody>
                  <a:tcPr marT="19050" marB="19050" marR="9525" marL="9525" anchor="b">
                    <a:solidFill>
                      <a:srgbClr val="FFFFFF"/>
                    </a:solidFill>
                  </a:tcPr>
                </a:tc>
              </a:tr>
              <a:tr h="1529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01/07/22</a:t>
                      </a:r>
                      <a:endParaRPr sz="6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943</a:t>
                      </a:r>
                      <a:endParaRPr sz="6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100</a:t>
                      </a:r>
                      <a:endParaRPr sz="6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2.44</a:t>
                      </a:r>
                      <a:endParaRPr sz="600"/>
                    </a:p>
                  </a:txBody>
                  <a:tcPr marT="9525" marB="91425" marR="9525" marL="9525" anchor="b"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1.06</a:t>
                      </a:r>
                      <a:endParaRPr sz="600"/>
                    </a:p>
                  </a:txBody>
                  <a:tcPr marT="9525" marB="91425" marR="9525" marL="9525" anchor="b">
                    <a:solidFill>
                      <a:srgbClr val="FCC0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1.38</a:t>
                      </a:r>
                      <a:endParaRPr sz="600"/>
                    </a:p>
                  </a:txBody>
                  <a:tcPr marT="9525" marB="91425" marR="9525" marL="9525" anchor="b"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1.8</a:t>
                      </a:r>
                      <a:endParaRPr sz="600"/>
                    </a:p>
                  </a:txBody>
                  <a:tcPr marT="9525" marB="91425" marR="9525" marL="9525" anchor="b"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1.8</a:t>
                      </a:r>
                      <a:endParaRPr sz="600"/>
                    </a:p>
                  </a:txBody>
                  <a:tcPr marT="9525" marB="91425" marR="9525" marL="9525" anchor="b"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 </a:t>
                      </a:r>
                      <a:endParaRPr sz="600"/>
                    </a:p>
                  </a:txBody>
                  <a:tcPr marT="19050" marB="19050" marR="9525" marL="95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 </a:t>
                      </a:r>
                      <a:endParaRPr sz="600"/>
                    </a:p>
                  </a:txBody>
                  <a:tcPr marT="19050" marB="19050" marR="9525" marL="95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 </a:t>
                      </a:r>
                      <a:endParaRPr sz="600"/>
                    </a:p>
                  </a:txBody>
                  <a:tcPr marT="19050" marB="19050" marR="9525" marL="95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 </a:t>
                      </a:r>
                      <a:endParaRPr sz="600"/>
                    </a:p>
                  </a:txBody>
                  <a:tcPr marT="19050" marB="19050" marR="9525" marL="95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 </a:t>
                      </a:r>
                      <a:endParaRPr sz="600"/>
                    </a:p>
                  </a:txBody>
                  <a:tcPr marT="19050" marB="19050" marR="9525" marL="95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 </a:t>
                      </a:r>
                      <a:endParaRPr sz="600"/>
                    </a:p>
                  </a:txBody>
                  <a:tcPr marT="19050" marB="19050" marR="9525" marL="95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 </a:t>
                      </a:r>
                      <a:endParaRPr sz="600"/>
                    </a:p>
                  </a:txBody>
                  <a:tcPr marT="19050" marB="19050" marR="9525" marL="9525" anchor="b">
                    <a:solidFill>
                      <a:srgbClr val="FFFFFF"/>
                    </a:solidFill>
                  </a:tcPr>
                </a:tc>
              </a:tr>
              <a:tr h="1529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01/08/22</a:t>
                      </a:r>
                      <a:endParaRPr sz="6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974</a:t>
                      </a:r>
                      <a:endParaRPr sz="6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100</a:t>
                      </a:r>
                      <a:endParaRPr sz="6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2.26</a:t>
                      </a:r>
                      <a:endParaRPr sz="600"/>
                    </a:p>
                  </a:txBody>
                  <a:tcPr marT="9525" marB="91425" marR="9525" marL="9525" anchor="b"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1.54</a:t>
                      </a:r>
                      <a:endParaRPr sz="600"/>
                    </a:p>
                  </a:txBody>
                  <a:tcPr marT="9525" marB="91425" marR="9525" marL="9525" anchor="b"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1.03</a:t>
                      </a:r>
                      <a:endParaRPr sz="600"/>
                    </a:p>
                  </a:txBody>
                  <a:tcPr marT="9525" marB="91425" marR="9525" marL="9525" anchor="b">
                    <a:solidFill>
                      <a:srgbClr val="FCBD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2.05</a:t>
                      </a:r>
                      <a:endParaRPr sz="600"/>
                    </a:p>
                  </a:txBody>
                  <a:tcPr marT="9525" marB="91425" marR="9525" marL="9525" anchor="b"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 </a:t>
                      </a:r>
                      <a:endParaRPr sz="600"/>
                    </a:p>
                  </a:txBody>
                  <a:tcPr marT="19050" marB="19050" marR="9525" marL="95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 </a:t>
                      </a:r>
                      <a:endParaRPr sz="600"/>
                    </a:p>
                  </a:txBody>
                  <a:tcPr marT="19050" marB="19050" marR="9525" marL="95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 </a:t>
                      </a:r>
                      <a:endParaRPr sz="600"/>
                    </a:p>
                  </a:txBody>
                  <a:tcPr marT="19050" marB="19050" marR="9525" marL="95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 </a:t>
                      </a:r>
                      <a:endParaRPr sz="600"/>
                    </a:p>
                  </a:txBody>
                  <a:tcPr marT="19050" marB="19050" marR="9525" marL="95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 </a:t>
                      </a:r>
                      <a:endParaRPr sz="600"/>
                    </a:p>
                  </a:txBody>
                  <a:tcPr marT="19050" marB="19050" marR="9525" marL="95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 </a:t>
                      </a:r>
                      <a:endParaRPr sz="600"/>
                    </a:p>
                  </a:txBody>
                  <a:tcPr marT="19050" marB="19050" marR="9525" marL="95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 </a:t>
                      </a:r>
                      <a:endParaRPr sz="600"/>
                    </a:p>
                  </a:txBody>
                  <a:tcPr marT="19050" marB="19050" marR="9525" marL="95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 </a:t>
                      </a:r>
                      <a:endParaRPr sz="600"/>
                    </a:p>
                  </a:txBody>
                  <a:tcPr marT="19050" marB="19050" marR="9525" marL="9525" anchor="b">
                    <a:solidFill>
                      <a:srgbClr val="FFFFFF"/>
                    </a:solidFill>
                  </a:tcPr>
                </a:tc>
              </a:tr>
              <a:tr h="1529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01/09/22</a:t>
                      </a:r>
                      <a:endParaRPr sz="6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1020</a:t>
                      </a:r>
                      <a:endParaRPr sz="6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100</a:t>
                      </a:r>
                      <a:endParaRPr sz="6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3.82</a:t>
                      </a:r>
                      <a:endParaRPr sz="600"/>
                    </a:p>
                  </a:txBody>
                  <a:tcPr marT="9525" marB="91425" marR="9525" marL="9525" anchor="b">
                    <a:solidFill>
                      <a:srgbClr val="FCEA8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2.45</a:t>
                      </a:r>
                      <a:endParaRPr sz="600"/>
                    </a:p>
                  </a:txBody>
                  <a:tcPr marT="9525" marB="91425" marR="9525" marL="9525" anchor="b"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2.65</a:t>
                      </a:r>
                      <a:endParaRPr sz="600"/>
                    </a:p>
                  </a:txBody>
                  <a:tcPr marT="9525" marB="91425" marR="9525" marL="9525" anchor="b"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 </a:t>
                      </a:r>
                      <a:endParaRPr sz="600"/>
                    </a:p>
                  </a:txBody>
                  <a:tcPr marT="19050" marB="19050" marR="9525" marL="95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 </a:t>
                      </a:r>
                      <a:endParaRPr sz="600"/>
                    </a:p>
                  </a:txBody>
                  <a:tcPr marT="19050" marB="19050" marR="9525" marL="95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 </a:t>
                      </a:r>
                      <a:endParaRPr sz="600"/>
                    </a:p>
                  </a:txBody>
                  <a:tcPr marT="19050" marB="19050" marR="9525" marL="95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 </a:t>
                      </a:r>
                      <a:endParaRPr sz="600"/>
                    </a:p>
                  </a:txBody>
                  <a:tcPr marT="19050" marB="19050" marR="9525" marL="95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 </a:t>
                      </a:r>
                      <a:endParaRPr sz="600"/>
                    </a:p>
                  </a:txBody>
                  <a:tcPr marT="19050" marB="19050" marR="9525" marL="95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 </a:t>
                      </a:r>
                      <a:endParaRPr sz="600"/>
                    </a:p>
                  </a:txBody>
                  <a:tcPr marT="19050" marB="19050" marR="9525" marL="95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 </a:t>
                      </a:r>
                      <a:endParaRPr sz="600"/>
                    </a:p>
                  </a:txBody>
                  <a:tcPr marT="19050" marB="19050" marR="9525" marL="95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 </a:t>
                      </a:r>
                      <a:endParaRPr sz="600"/>
                    </a:p>
                  </a:txBody>
                  <a:tcPr marT="19050" marB="19050" marR="9525" marL="95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 </a:t>
                      </a:r>
                      <a:endParaRPr sz="600"/>
                    </a:p>
                  </a:txBody>
                  <a:tcPr marT="19050" marB="19050" marR="9525" marL="9525" anchor="b">
                    <a:solidFill>
                      <a:srgbClr val="FFFFFF"/>
                    </a:solidFill>
                  </a:tcPr>
                </a:tc>
              </a:tr>
              <a:tr h="1529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01/10/22</a:t>
                      </a:r>
                      <a:endParaRPr sz="6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1121</a:t>
                      </a:r>
                      <a:endParaRPr sz="6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100</a:t>
                      </a:r>
                      <a:endParaRPr sz="6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3.93</a:t>
                      </a:r>
                      <a:endParaRPr sz="600"/>
                    </a:p>
                  </a:txBody>
                  <a:tcPr marT="9525" marB="91425" marR="9525" marL="9525" anchor="b"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1.52</a:t>
                      </a:r>
                      <a:endParaRPr sz="600"/>
                    </a:p>
                  </a:txBody>
                  <a:tcPr marT="9525" marB="91425" marR="9525" marL="9525" anchor="b"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 </a:t>
                      </a:r>
                      <a:endParaRPr sz="600"/>
                    </a:p>
                  </a:txBody>
                  <a:tcPr marT="19050" marB="19050" marR="9525" marL="95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 </a:t>
                      </a:r>
                      <a:endParaRPr sz="600"/>
                    </a:p>
                  </a:txBody>
                  <a:tcPr marT="19050" marB="19050" marR="9525" marL="95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 </a:t>
                      </a:r>
                      <a:endParaRPr sz="600"/>
                    </a:p>
                  </a:txBody>
                  <a:tcPr marT="19050" marB="19050" marR="9525" marL="95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 </a:t>
                      </a:r>
                      <a:endParaRPr sz="600"/>
                    </a:p>
                  </a:txBody>
                  <a:tcPr marT="19050" marB="19050" marR="9525" marL="95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 </a:t>
                      </a:r>
                      <a:endParaRPr sz="600"/>
                    </a:p>
                  </a:txBody>
                  <a:tcPr marT="19050" marB="19050" marR="9525" marL="95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 </a:t>
                      </a:r>
                      <a:endParaRPr sz="600"/>
                    </a:p>
                  </a:txBody>
                  <a:tcPr marT="19050" marB="19050" marR="9525" marL="95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 </a:t>
                      </a:r>
                      <a:endParaRPr sz="600"/>
                    </a:p>
                  </a:txBody>
                  <a:tcPr marT="19050" marB="19050" marR="9525" marL="95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 </a:t>
                      </a:r>
                      <a:endParaRPr sz="600"/>
                    </a:p>
                  </a:txBody>
                  <a:tcPr marT="19050" marB="19050" marR="9525" marL="95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 </a:t>
                      </a:r>
                      <a:endParaRPr sz="600"/>
                    </a:p>
                  </a:txBody>
                  <a:tcPr marT="19050" marB="19050" marR="9525" marL="95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 </a:t>
                      </a:r>
                      <a:endParaRPr sz="600"/>
                    </a:p>
                  </a:txBody>
                  <a:tcPr marT="19050" marB="19050" marR="9525" marL="9525" anchor="b">
                    <a:solidFill>
                      <a:srgbClr val="FFFFFF"/>
                    </a:solidFill>
                  </a:tcPr>
                </a:tc>
              </a:tr>
              <a:tr h="1529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01/11/22</a:t>
                      </a:r>
                      <a:endParaRPr sz="6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1219</a:t>
                      </a:r>
                      <a:endParaRPr sz="6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100</a:t>
                      </a:r>
                      <a:endParaRPr sz="6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4.35</a:t>
                      </a:r>
                      <a:endParaRPr sz="600"/>
                    </a:p>
                  </a:txBody>
                  <a:tcPr marT="9525" marB="91425" marR="9525" marL="9525" anchor="b"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 </a:t>
                      </a:r>
                      <a:endParaRPr sz="600"/>
                    </a:p>
                  </a:txBody>
                  <a:tcPr marT="19050" marB="19050" marR="9525" marL="95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 </a:t>
                      </a:r>
                      <a:endParaRPr sz="600"/>
                    </a:p>
                  </a:txBody>
                  <a:tcPr marT="19050" marB="19050" marR="9525" marL="95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 </a:t>
                      </a:r>
                      <a:endParaRPr sz="600"/>
                    </a:p>
                  </a:txBody>
                  <a:tcPr marT="19050" marB="19050" marR="9525" marL="95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 </a:t>
                      </a:r>
                      <a:endParaRPr sz="600"/>
                    </a:p>
                  </a:txBody>
                  <a:tcPr marT="19050" marB="19050" marR="9525" marL="95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 </a:t>
                      </a:r>
                      <a:endParaRPr sz="600"/>
                    </a:p>
                  </a:txBody>
                  <a:tcPr marT="19050" marB="19050" marR="9525" marL="95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 </a:t>
                      </a:r>
                      <a:endParaRPr sz="600"/>
                    </a:p>
                  </a:txBody>
                  <a:tcPr marT="19050" marB="19050" marR="9525" marL="95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 </a:t>
                      </a:r>
                      <a:endParaRPr sz="600"/>
                    </a:p>
                  </a:txBody>
                  <a:tcPr marT="19050" marB="19050" marR="9525" marL="95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 </a:t>
                      </a:r>
                      <a:endParaRPr sz="600"/>
                    </a:p>
                  </a:txBody>
                  <a:tcPr marT="19050" marB="19050" marR="9525" marL="95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 </a:t>
                      </a:r>
                      <a:endParaRPr sz="600"/>
                    </a:p>
                  </a:txBody>
                  <a:tcPr marT="19050" marB="19050" marR="9525" marL="95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 </a:t>
                      </a:r>
                      <a:endParaRPr sz="600"/>
                    </a:p>
                  </a:txBody>
                  <a:tcPr marT="19050" marB="19050" marR="9525" marL="9525" anchor="b">
                    <a:solidFill>
                      <a:srgbClr val="FFFFFF"/>
                    </a:solidFill>
                  </a:tcPr>
                </a:tc>
              </a:tr>
              <a:tr h="1812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01/12/22</a:t>
                      </a:r>
                      <a:endParaRPr sz="6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1329</a:t>
                      </a:r>
                      <a:endParaRPr sz="6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100</a:t>
                      </a:r>
                      <a:endParaRPr sz="6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E7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 </a:t>
                      </a:r>
                      <a:endParaRPr sz="600"/>
                    </a:p>
                  </a:txBody>
                  <a:tcPr marT="19050" marB="19050" marR="9525" marL="95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 </a:t>
                      </a:r>
                      <a:endParaRPr sz="600"/>
                    </a:p>
                  </a:txBody>
                  <a:tcPr marT="19050" marB="19050" marR="9525" marL="95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 </a:t>
                      </a:r>
                      <a:endParaRPr sz="600"/>
                    </a:p>
                  </a:txBody>
                  <a:tcPr marT="19050" marB="19050" marR="9525" marL="95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 </a:t>
                      </a:r>
                      <a:endParaRPr sz="600"/>
                    </a:p>
                  </a:txBody>
                  <a:tcPr marT="19050" marB="19050" marR="9525" marL="95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 </a:t>
                      </a:r>
                      <a:endParaRPr sz="600"/>
                    </a:p>
                  </a:txBody>
                  <a:tcPr marT="19050" marB="19050" marR="9525" marL="95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 </a:t>
                      </a:r>
                      <a:endParaRPr sz="600"/>
                    </a:p>
                  </a:txBody>
                  <a:tcPr marT="19050" marB="19050" marR="9525" marL="95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 </a:t>
                      </a:r>
                      <a:endParaRPr sz="600"/>
                    </a:p>
                  </a:txBody>
                  <a:tcPr marT="19050" marB="19050" marR="9525" marL="95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 </a:t>
                      </a:r>
                      <a:endParaRPr sz="600"/>
                    </a:p>
                  </a:txBody>
                  <a:tcPr marT="19050" marB="19050" marR="9525" marL="95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 </a:t>
                      </a:r>
                      <a:endParaRPr sz="600"/>
                    </a:p>
                  </a:txBody>
                  <a:tcPr marT="19050" marB="19050" marR="9525" marL="95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 </a:t>
                      </a:r>
                      <a:endParaRPr sz="600"/>
                    </a:p>
                  </a:txBody>
                  <a:tcPr marT="19050" marB="19050" marR="9525" marL="95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 </a:t>
                      </a:r>
                      <a:endParaRPr sz="600"/>
                    </a:p>
                  </a:txBody>
                  <a:tcPr marT="19050" marB="19050" marR="9525" marL="95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/>
          <p:nvPr/>
        </p:nvSpPr>
        <p:spPr>
          <a:xfrm>
            <a:off x="266700" y="272221"/>
            <a:ext cx="59247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2F1800"/>
                </a:solidFill>
                <a:latin typeface="Saira"/>
                <a:ea typeface="Saira"/>
                <a:cs typeface="Saira"/>
                <a:sym typeface="Saira"/>
              </a:rPr>
              <a:t>Summary </a:t>
            </a:r>
            <a:endParaRPr b="1" sz="3100">
              <a:solidFill>
                <a:srgbClr val="2F1800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250" name="Google Shape;250;p35"/>
          <p:cNvSpPr/>
          <p:nvPr/>
        </p:nvSpPr>
        <p:spPr>
          <a:xfrm>
            <a:off x="8655098" y="4619256"/>
            <a:ext cx="488890" cy="524240"/>
          </a:xfrm>
          <a:custGeom>
            <a:rect b="b" l="l" r="r" t="t"/>
            <a:pathLst>
              <a:path extrusionOk="0" h="6167533" w="7521382">
                <a:moveTo>
                  <a:pt x="0" y="0"/>
                </a:moveTo>
                <a:lnTo>
                  <a:pt x="7521382" y="0"/>
                </a:lnTo>
                <a:lnTo>
                  <a:pt x="7521382" y="6167533"/>
                </a:lnTo>
                <a:lnTo>
                  <a:pt x="0" y="61675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1" name="Google Shape;251;p35"/>
          <p:cNvSpPr txBox="1"/>
          <p:nvPr/>
        </p:nvSpPr>
        <p:spPr>
          <a:xfrm>
            <a:off x="4128925" y="365425"/>
            <a:ext cx="4357200" cy="43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Inventory Growth Insights</a:t>
            </a:r>
            <a:endParaRPr b="1"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b="1" lang="en" sz="800">
                <a:solidFill>
                  <a:schemeClr val="dk1"/>
                </a:solidFill>
              </a:rPr>
              <a:t>Major spike in January 2020</a:t>
            </a:r>
            <a:r>
              <a:rPr lang="en" sz="800">
                <a:solidFill>
                  <a:schemeClr val="dk1"/>
                </a:solidFill>
              </a:rPr>
              <a:t>, with inventory surging to nearly </a:t>
            </a:r>
            <a:r>
              <a:rPr b="1" lang="en" sz="800">
                <a:solidFill>
                  <a:schemeClr val="dk1"/>
                </a:solidFill>
              </a:rPr>
              <a:t>2,000 units</a:t>
            </a:r>
            <a:r>
              <a:rPr lang="en" sz="800">
                <a:solidFill>
                  <a:schemeClr val="dk1"/>
                </a:solidFill>
              </a:rPr>
              <a:t>, especially in </a:t>
            </a:r>
            <a:r>
              <a:rPr b="1" lang="en" sz="800">
                <a:solidFill>
                  <a:schemeClr val="dk1"/>
                </a:solidFill>
              </a:rPr>
              <a:t>Jumpsuits &amp; Rompers</a:t>
            </a:r>
            <a:r>
              <a:rPr lang="en" sz="800">
                <a:solidFill>
                  <a:schemeClr val="dk1"/>
                </a:solidFill>
              </a:rPr>
              <a:t>.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After early 2020, </a:t>
            </a:r>
            <a:r>
              <a:rPr b="1" lang="en" sz="800">
                <a:solidFill>
                  <a:schemeClr val="dk1"/>
                </a:solidFill>
              </a:rPr>
              <a:t>inventory growth stabilized</a:t>
            </a:r>
            <a:r>
              <a:rPr lang="en" sz="800">
                <a:solidFill>
                  <a:schemeClr val="dk1"/>
                </a:solidFill>
              </a:rPr>
              <a:t> from mid-2020 to 2023.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b="1" lang="en" sz="800">
                <a:solidFill>
                  <a:schemeClr val="dk1"/>
                </a:solidFill>
              </a:rPr>
              <a:t>Outerwear &amp; Coats showed high fluctuations before 2020</a:t>
            </a:r>
            <a:r>
              <a:rPr lang="en" sz="800">
                <a:solidFill>
                  <a:schemeClr val="dk1"/>
                </a:solidFill>
              </a:rPr>
              <a:t>.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b="1" lang="en" sz="800">
                <a:solidFill>
                  <a:schemeClr val="dk1"/>
                </a:solidFill>
              </a:rPr>
              <a:t>Blazers &amp; Jackets and Outerwear &amp; Coats had the highest inventory surges</a:t>
            </a:r>
            <a:r>
              <a:rPr lang="en" sz="800">
                <a:solidFill>
                  <a:schemeClr val="dk1"/>
                </a:solidFill>
              </a:rPr>
              <a:t>, possibly due to </a:t>
            </a:r>
            <a:r>
              <a:rPr b="1" lang="en" sz="800">
                <a:solidFill>
                  <a:schemeClr val="dk1"/>
                </a:solidFill>
              </a:rPr>
              <a:t>seasonal demand or inventory strategy shifts</a:t>
            </a:r>
            <a:r>
              <a:rPr lang="en" sz="800">
                <a:solidFill>
                  <a:schemeClr val="dk1"/>
                </a:solidFill>
              </a:rPr>
              <a:t>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Retention Analysis</a:t>
            </a:r>
            <a:endParaRPr b="1"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b="1" lang="en" sz="800">
                <a:solidFill>
                  <a:schemeClr val="dk1"/>
                </a:solidFill>
              </a:rPr>
              <a:t>Sharp drop in retention after month 1</a:t>
            </a:r>
            <a:r>
              <a:rPr lang="en" sz="800">
                <a:solidFill>
                  <a:schemeClr val="dk1"/>
                </a:solidFill>
              </a:rPr>
              <a:t>, indicating that most users do not return after their first purchase.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b="1" lang="en" sz="800">
                <a:solidFill>
                  <a:schemeClr val="dk1"/>
                </a:solidFill>
              </a:rPr>
              <a:t>Slight retention increases in months 3–4</a:t>
            </a:r>
            <a:r>
              <a:rPr lang="en" sz="800">
                <a:solidFill>
                  <a:schemeClr val="dk1"/>
                </a:solidFill>
              </a:rPr>
              <a:t> in some cohorts, suggesting </a:t>
            </a:r>
            <a:r>
              <a:rPr b="1" lang="en" sz="800">
                <a:solidFill>
                  <a:schemeClr val="dk1"/>
                </a:solidFill>
              </a:rPr>
              <a:t>seasonal effects or successful re-engagement (e.g., promotions, emails, ads)</a:t>
            </a:r>
            <a:r>
              <a:rPr lang="en" sz="800">
                <a:solidFill>
                  <a:schemeClr val="dk1"/>
                </a:solidFill>
              </a:rPr>
              <a:t>.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b="1" lang="en" sz="800">
                <a:solidFill>
                  <a:schemeClr val="dk1"/>
                </a:solidFill>
              </a:rPr>
              <a:t>By month 5, retention falls below 2%</a:t>
            </a:r>
            <a:r>
              <a:rPr lang="en" sz="800">
                <a:solidFill>
                  <a:schemeClr val="dk1"/>
                </a:solidFill>
              </a:rPr>
              <a:t>, and by </a:t>
            </a:r>
            <a:r>
              <a:rPr b="1" lang="en" sz="800">
                <a:solidFill>
                  <a:schemeClr val="dk1"/>
                </a:solidFill>
              </a:rPr>
              <a:t>months 9–12, most cohorts lose their users</a:t>
            </a:r>
            <a:r>
              <a:rPr lang="en" sz="800">
                <a:solidFill>
                  <a:schemeClr val="dk1"/>
                </a:solidFill>
              </a:rPr>
              <a:t>, highlighting </a:t>
            </a:r>
            <a:r>
              <a:rPr b="1" lang="en" sz="800">
                <a:solidFill>
                  <a:schemeClr val="dk1"/>
                </a:solidFill>
              </a:rPr>
              <a:t>weak long-term engagement</a:t>
            </a:r>
            <a:r>
              <a:rPr lang="en" sz="800">
                <a:solidFill>
                  <a:schemeClr val="dk1"/>
                </a:solidFill>
              </a:rPr>
              <a:t>.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b="1" lang="en" sz="800">
                <a:solidFill>
                  <a:schemeClr val="dk1"/>
                </a:solidFill>
              </a:rPr>
              <a:t>Total users increased from 670 (Jan 2022) to 1,329 (Dec 2022)</a:t>
            </a:r>
            <a:r>
              <a:rPr lang="en" sz="800">
                <a:solidFill>
                  <a:schemeClr val="dk1"/>
                </a:solidFill>
              </a:rPr>
              <a:t>, but </a:t>
            </a:r>
            <a:r>
              <a:rPr b="1" lang="en" sz="800">
                <a:solidFill>
                  <a:schemeClr val="dk1"/>
                </a:solidFill>
              </a:rPr>
              <a:t>retention rates remain low</a:t>
            </a:r>
            <a:r>
              <a:rPr lang="en" sz="800">
                <a:solidFill>
                  <a:schemeClr val="dk1"/>
                </a:solidFill>
              </a:rPr>
              <a:t>, indicating that </a:t>
            </a:r>
            <a:r>
              <a:rPr b="1" lang="en" sz="800">
                <a:solidFill>
                  <a:schemeClr val="dk1"/>
                </a:solidFill>
              </a:rPr>
              <a:t>new users are not converting into loyal customers</a:t>
            </a:r>
            <a:r>
              <a:rPr lang="en" sz="800">
                <a:solidFill>
                  <a:schemeClr val="dk1"/>
                </a:solidFill>
              </a:rPr>
              <a:t>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Key Business Recommendations</a:t>
            </a:r>
            <a:endParaRPr b="1"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b="1" lang="en" sz="800">
                <a:solidFill>
                  <a:schemeClr val="dk1"/>
                </a:solidFill>
              </a:rPr>
              <a:t>Enhance customer retention</a:t>
            </a:r>
            <a:r>
              <a:rPr lang="en" sz="800">
                <a:solidFill>
                  <a:schemeClr val="dk1"/>
                </a:solidFill>
              </a:rPr>
              <a:t> through loyalty programs, better onboarding, and personalized engagement.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b="1" lang="en" sz="800">
                <a:solidFill>
                  <a:schemeClr val="dk1"/>
                </a:solidFill>
              </a:rPr>
              <a:t>Leverage targeted marketing</a:t>
            </a:r>
            <a:r>
              <a:rPr lang="en" sz="800">
                <a:solidFill>
                  <a:schemeClr val="dk1"/>
                </a:solidFill>
              </a:rPr>
              <a:t> to encourage repeat purchases and long-term retention.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b="1" lang="en" sz="800">
                <a:solidFill>
                  <a:schemeClr val="dk1"/>
                </a:solidFill>
              </a:rPr>
              <a:t>Optimize inventory strategy</a:t>
            </a:r>
            <a:r>
              <a:rPr lang="en" sz="800">
                <a:solidFill>
                  <a:schemeClr val="dk1"/>
                </a:solidFill>
              </a:rPr>
              <a:t> by aligning stock levels with demand trends to prevent excess inventory spikes.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52" name="Google Shape;252;p35"/>
          <p:cNvSpPr/>
          <p:nvPr/>
        </p:nvSpPr>
        <p:spPr>
          <a:xfrm>
            <a:off x="536128" y="1328194"/>
            <a:ext cx="2891988" cy="2487109"/>
          </a:xfrm>
          <a:custGeom>
            <a:rect b="b" l="l" r="r" t="t"/>
            <a:pathLst>
              <a:path extrusionOk="0" h="4974218" w="5783975">
                <a:moveTo>
                  <a:pt x="0" y="0"/>
                </a:moveTo>
                <a:lnTo>
                  <a:pt x="5783975" y="0"/>
                </a:lnTo>
                <a:lnTo>
                  <a:pt x="5783975" y="4974218"/>
                </a:lnTo>
                <a:lnTo>
                  <a:pt x="0" y="49742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6"/>
          <p:cNvSpPr/>
          <p:nvPr/>
        </p:nvSpPr>
        <p:spPr>
          <a:xfrm>
            <a:off x="2232047" y="2571750"/>
            <a:ext cx="4679906" cy="3641818"/>
          </a:xfrm>
          <a:custGeom>
            <a:rect b="b" l="l" r="r" t="t"/>
            <a:pathLst>
              <a:path extrusionOk="0" h="7283635" w="9359812">
                <a:moveTo>
                  <a:pt x="0" y="0"/>
                </a:moveTo>
                <a:lnTo>
                  <a:pt x="9359812" y="0"/>
                </a:lnTo>
                <a:lnTo>
                  <a:pt x="9359812" y="7283635"/>
                </a:lnTo>
                <a:lnTo>
                  <a:pt x="0" y="72836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8" name="Google Shape;258;p36"/>
          <p:cNvSpPr txBox="1"/>
          <p:nvPr/>
        </p:nvSpPr>
        <p:spPr>
          <a:xfrm>
            <a:off x="2266357" y="1260538"/>
            <a:ext cx="4611286" cy="7683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200">
                <a:solidFill>
                  <a:srgbClr val="2F1800"/>
                </a:solidFill>
                <a:latin typeface="Saira"/>
                <a:ea typeface="Saira"/>
                <a:cs typeface="Saira"/>
                <a:sym typeface="Saira"/>
              </a:rPr>
              <a:t>THANK YOU</a:t>
            </a:r>
            <a:endParaRPr sz="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26"/>
          <p:cNvGrpSpPr/>
          <p:nvPr/>
        </p:nvGrpSpPr>
        <p:grpSpPr>
          <a:xfrm>
            <a:off x="-245411" y="1328196"/>
            <a:ext cx="490926" cy="2484246"/>
            <a:chOff x="0" y="0"/>
            <a:chExt cx="258600" cy="1308600"/>
          </a:xfrm>
        </p:grpSpPr>
        <p:sp>
          <p:nvSpPr>
            <p:cNvPr id="139" name="Google Shape;139;p26"/>
            <p:cNvSpPr/>
            <p:nvPr/>
          </p:nvSpPr>
          <p:spPr>
            <a:xfrm>
              <a:off x="0" y="0"/>
              <a:ext cx="258540" cy="1308508"/>
            </a:xfrm>
            <a:custGeom>
              <a:rect b="b" l="l" r="r" t="t"/>
              <a:pathLst>
                <a:path extrusionOk="0" h="1308508" w="258540">
                  <a:moveTo>
                    <a:pt x="129270" y="0"/>
                  </a:moveTo>
                  <a:lnTo>
                    <a:pt x="129270" y="0"/>
                  </a:lnTo>
                  <a:cubicBezTo>
                    <a:pt x="163555" y="0"/>
                    <a:pt x="196435" y="13619"/>
                    <a:pt x="220678" y="37862"/>
                  </a:cubicBezTo>
                  <a:cubicBezTo>
                    <a:pt x="244921" y="62105"/>
                    <a:pt x="258540" y="94986"/>
                    <a:pt x="258540" y="129270"/>
                  </a:cubicBezTo>
                  <a:lnTo>
                    <a:pt x="258540" y="1179238"/>
                  </a:lnTo>
                  <a:cubicBezTo>
                    <a:pt x="258540" y="1250631"/>
                    <a:pt x="200664" y="1308508"/>
                    <a:pt x="129270" y="1308508"/>
                  </a:cubicBezTo>
                  <a:lnTo>
                    <a:pt x="129270" y="1308508"/>
                  </a:lnTo>
                  <a:cubicBezTo>
                    <a:pt x="94986" y="1308508"/>
                    <a:pt x="62105" y="1294888"/>
                    <a:pt x="37862" y="1270645"/>
                  </a:cubicBezTo>
                  <a:cubicBezTo>
                    <a:pt x="13619" y="1246403"/>
                    <a:pt x="0" y="1213522"/>
                    <a:pt x="0" y="1179238"/>
                  </a:cubicBezTo>
                  <a:lnTo>
                    <a:pt x="0" y="129270"/>
                  </a:lnTo>
                  <a:cubicBezTo>
                    <a:pt x="0" y="57876"/>
                    <a:pt x="57876" y="0"/>
                    <a:pt x="12927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rnd" cmpd="sng" w="9525">
              <a:solidFill>
                <a:srgbClr val="2F1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6"/>
            <p:cNvSpPr txBox="1"/>
            <p:nvPr/>
          </p:nvSpPr>
          <p:spPr>
            <a:xfrm>
              <a:off x="0" y="76200"/>
              <a:ext cx="258600" cy="123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81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1" name="Google Shape;141;p26"/>
          <p:cNvSpPr/>
          <p:nvPr/>
        </p:nvSpPr>
        <p:spPr>
          <a:xfrm>
            <a:off x="536128" y="1328194"/>
            <a:ext cx="2891988" cy="2487109"/>
          </a:xfrm>
          <a:custGeom>
            <a:rect b="b" l="l" r="r" t="t"/>
            <a:pathLst>
              <a:path extrusionOk="0" h="4974218" w="5783975">
                <a:moveTo>
                  <a:pt x="0" y="0"/>
                </a:moveTo>
                <a:lnTo>
                  <a:pt x="5783975" y="0"/>
                </a:lnTo>
                <a:lnTo>
                  <a:pt x="5783975" y="4974218"/>
                </a:lnTo>
                <a:lnTo>
                  <a:pt x="0" y="49742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2" name="Google Shape;142;p26"/>
          <p:cNvSpPr txBox="1"/>
          <p:nvPr/>
        </p:nvSpPr>
        <p:spPr>
          <a:xfrm>
            <a:off x="91775" y="145625"/>
            <a:ext cx="66465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2F1800"/>
                </a:solidFill>
                <a:latin typeface="Saira"/>
                <a:ea typeface="Saira"/>
                <a:cs typeface="Saira"/>
                <a:sym typeface="Saira"/>
              </a:rPr>
              <a:t>Business Overview</a:t>
            </a:r>
            <a:r>
              <a:rPr b="1" lang="en" sz="3100">
                <a:solidFill>
                  <a:srgbClr val="2F1800"/>
                </a:solidFill>
                <a:latin typeface="Saira"/>
                <a:ea typeface="Saira"/>
                <a:cs typeface="Saira"/>
                <a:sym typeface="Saira"/>
              </a:rPr>
              <a:t> &amp; Disclaimer</a:t>
            </a:r>
            <a:endParaRPr sz="700"/>
          </a:p>
        </p:txBody>
      </p:sp>
      <p:sp>
        <p:nvSpPr>
          <p:cNvPr id="143" name="Google Shape;143;p26"/>
          <p:cNvSpPr txBox="1"/>
          <p:nvPr/>
        </p:nvSpPr>
        <p:spPr>
          <a:xfrm>
            <a:off x="3832875" y="832457"/>
            <a:ext cx="4653600" cy="3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Company Overview: Thelook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" sz="900">
                <a:solidFill>
                  <a:schemeClr val="dk1"/>
                </a:solidFill>
              </a:rPr>
              <a:t>TheLook is a fictitious eCommerce clothing site developed by the Looker team operating in a highly competitive online market. With a commitment to innovation and customer satisfaction, the company leverages data to stay ahead of trends and consumer demands.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900">
                <a:solidFill>
                  <a:schemeClr val="dk1"/>
                </a:solidFill>
              </a:rPr>
              <a:t>By utilizing data-driven insights, TheLook continuously monitors inventory growth trends and customer retention patterns to optimize stock management and enhance long-term customer engagement. Analyzing monthly inventory growth helps the company ensure efficient supply chain operations, while tracking customer retention enables it to refine marketing and loyalty strategies. These data-driven approaches support sustainable business growth and strengthen TheLook's competitive position in the e-commerce market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900">
                <a:solidFill>
                  <a:schemeClr val="dk1"/>
                </a:solidFill>
              </a:rPr>
              <a:t>Disclaimer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The dataset contains information about customers, products, orders, logistics, web events,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and digital marketing campaigns. The contents of this dataset are synthetic and are provided to industry practitioners for the purpose of product discovery, testing, and evaluation.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27"/>
          <p:cNvGrpSpPr/>
          <p:nvPr/>
        </p:nvGrpSpPr>
        <p:grpSpPr>
          <a:xfrm>
            <a:off x="-245411" y="1328196"/>
            <a:ext cx="490926" cy="2484246"/>
            <a:chOff x="0" y="0"/>
            <a:chExt cx="258600" cy="1308600"/>
          </a:xfrm>
        </p:grpSpPr>
        <p:sp>
          <p:nvSpPr>
            <p:cNvPr id="149" name="Google Shape;149;p27"/>
            <p:cNvSpPr/>
            <p:nvPr/>
          </p:nvSpPr>
          <p:spPr>
            <a:xfrm>
              <a:off x="0" y="0"/>
              <a:ext cx="258540" cy="1308508"/>
            </a:xfrm>
            <a:custGeom>
              <a:rect b="b" l="l" r="r" t="t"/>
              <a:pathLst>
                <a:path extrusionOk="0" h="1308508" w="258540">
                  <a:moveTo>
                    <a:pt x="129270" y="0"/>
                  </a:moveTo>
                  <a:lnTo>
                    <a:pt x="129270" y="0"/>
                  </a:lnTo>
                  <a:cubicBezTo>
                    <a:pt x="163555" y="0"/>
                    <a:pt x="196435" y="13619"/>
                    <a:pt x="220678" y="37862"/>
                  </a:cubicBezTo>
                  <a:cubicBezTo>
                    <a:pt x="244921" y="62105"/>
                    <a:pt x="258540" y="94986"/>
                    <a:pt x="258540" y="129270"/>
                  </a:cubicBezTo>
                  <a:lnTo>
                    <a:pt x="258540" y="1179238"/>
                  </a:lnTo>
                  <a:cubicBezTo>
                    <a:pt x="258540" y="1250631"/>
                    <a:pt x="200664" y="1308508"/>
                    <a:pt x="129270" y="1308508"/>
                  </a:cubicBezTo>
                  <a:lnTo>
                    <a:pt x="129270" y="1308508"/>
                  </a:lnTo>
                  <a:cubicBezTo>
                    <a:pt x="94986" y="1308508"/>
                    <a:pt x="62105" y="1294888"/>
                    <a:pt x="37862" y="1270645"/>
                  </a:cubicBezTo>
                  <a:cubicBezTo>
                    <a:pt x="13619" y="1246403"/>
                    <a:pt x="0" y="1213522"/>
                    <a:pt x="0" y="1179238"/>
                  </a:cubicBezTo>
                  <a:lnTo>
                    <a:pt x="0" y="129270"/>
                  </a:lnTo>
                  <a:cubicBezTo>
                    <a:pt x="0" y="57876"/>
                    <a:pt x="57876" y="0"/>
                    <a:pt x="12927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rnd" cmpd="sng" w="9525">
              <a:solidFill>
                <a:srgbClr val="2F1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7"/>
            <p:cNvSpPr txBox="1"/>
            <p:nvPr/>
          </p:nvSpPr>
          <p:spPr>
            <a:xfrm>
              <a:off x="0" y="76200"/>
              <a:ext cx="258600" cy="123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81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1" name="Google Shape;151;p27"/>
          <p:cNvSpPr/>
          <p:nvPr/>
        </p:nvSpPr>
        <p:spPr>
          <a:xfrm>
            <a:off x="536128" y="1328194"/>
            <a:ext cx="2891988" cy="2487109"/>
          </a:xfrm>
          <a:custGeom>
            <a:rect b="b" l="l" r="r" t="t"/>
            <a:pathLst>
              <a:path extrusionOk="0" h="4974218" w="5783975">
                <a:moveTo>
                  <a:pt x="0" y="0"/>
                </a:moveTo>
                <a:lnTo>
                  <a:pt x="5783975" y="0"/>
                </a:lnTo>
                <a:lnTo>
                  <a:pt x="5783975" y="4974218"/>
                </a:lnTo>
                <a:lnTo>
                  <a:pt x="0" y="49742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2" name="Google Shape;152;p27"/>
          <p:cNvSpPr txBox="1"/>
          <p:nvPr/>
        </p:nvSpPr>
        <p:spPr>
          <a:xfrm>
            <a:off x="91775" y="145625"/>
            <a:ext cx="66465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2F1800"/>
                </a:solidFill>
                <a:latin typeface="Saira"/>
                <a:ea typeface="Saira"/>
                <a:cs typeface="Saira"/>
                <a:sym typeface="Saira"/>
              </a:rPr>
              <a:t>Project Goals</a:t>
            </a:r>
            <a:endParaRPr sz="700"/>
          </a:p>
        </p:txBody>
      </p:sp>
      <p:sp>
        <p:nvSpPr>
          <p:cNvPr id="153" name="Google Shape;153;p27"/>
          <p:cNvSpPr txBox="1"/>
          <p:nvPr/>
        </p:nvSpPr>
        <p:spPr>
          <a:xfrm>
            <a:off x="3832875" y="1357657"/>
            <a:ext cx="46536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Identify </a:t>
            </a:r>
            <a:r>
              <a:rPr b="1" lang="en" sz="1200">
                <a:solidFill>
                  <a:schemeClr val="dk1"/>
                </a:solidFill>
              </a:rPr>
              <a:t>monthly growth of inventory</a:t>
            </a:r>
            <a:r>
              <a:rPr lang="en" sz="1200">
                <a:solidFill>
                  <a:schemeClr val="dk1"/>
                </a:solidFill>
              </a:rPr>
              <a:t> in percentage breakdown by </a:t>
            </a:r>
            <a:r>
              <a:rPr b="1" lang="en" sz="1200">
                <a:solidFill>
                  <a:schemeClr val="dk1"/>
                </a:solidFill>
              </a:rPr>
              <a:t>product categories</a:t>
            </a:r>
            <a:r>
              <a:rPr lang="en" sz="1200">
                <a:solidFill>
                  <a:schemeClr val="dk1"/>
                </a:solidFill>
              </a:rPr>
              <a:t>,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Analyze </a:t>
            </a:r>
            <a:r>
              <a:rPr b="1" lang="en" sz="1200">
                <a:solidFill>
                  <a:schemeClr val="dk1"/>
                </a:solidFill>
              </a:rPr>
              <a:t>monthly growth of inventory</a:t>
            </a:r>
            <a:r>
              <a:rPr lang="en" sz="1200">
                <a:solidFill>
                  <a:schemeClr val="dk1"/>
                </a:solidFill>
              </a:rPr>
              <a:t> in percentage breakdown ordered by </a:t>
            </a:r>
            <a:r>
              <a:rPr b="1" lang="en" sz="1200">
                <a:solidFill>
                  <a:schemeClr val="dk1"/>
                </a:solidFill>
              </a:rPr>
              <a:t>time descendingly</a:t>
            </a:r>
            <a:r>
              <a:rPr lang="en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Segment customers into </a:t>
            </a:r>
            <a:r>
              <a:rPr b="1" lang="en" sz="1200">
                <a:solidFill>
                  <a:schemeClr val="dk1"/>
                </a:solidFill>
              </a:rPr>
              <a:t>monthly cohorts</a:t>
            </a:r>
            <a:r>
              <a:rPr lang="en" sz="1200">
                <a:solidFill>
                  <a:schemeClr val="dk1"/>
                </a:solidFill>
              </a:rPr>
              <a:t> based on t</a:t>
            </a:r>
            <a:r>
              <a:rPr lang="en" sz="1200">
                <a:solidFill>
                  <a:schemeClr val="dk1"/>
                </a:solidFill>
              </a:rPr>
              <a:t>he groups, or cohorts, can be defined based upon the date that a user completely purchased a product.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Measure </a:t>
            </a:r>
            <a:r>
              <a:rPr b="1" lang="en" sz="1200">
                <a:solidFill>
                  <a:schemeClr val="dk1"/>
                </a:solidFill>
              </a:rPr>
              <a:t>retention rates (%)</a:t>
            </a:r>
            <a:r>
              <a:rPr lang="en" sz="1200">
                <a:solidFill>
                  <a:schemeClr val="dk1"/>
                </a:solidFill>
              </a:rPr>
              <a:t> for each cohort over the months of 2022.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28"/>
          <p:cNvGrpSpPr/>
          <p:nvPr/>
        </p:nvGrpSpPr>
        <p:grpSpPr>
          <a:xfrm>
            <a:off x="-245411" y="1328196"/>
            <a:ext cx="490926" cy="2484246"/>
            <a:chOff x="0" y="0"/>
            <a:chExt cx="258600" cy="1308600"/>
          </a:xfrm>
        </p:grpSpPr>
        <p:sp>
          <p:nvSpPr>
            <p:cNvPr id="159" name="Google Shape;159;p28"/>
            <p:cNvSpPr/>
            <p:nvPr/>
          </p:nvSpPr>
          <p:spPr>
            <a:xfrm>
              <a:off x="0" y="0"/>
              <a:ext cx="258540" cy="1308508"/>
            </a:xfrm>
            <a:custGeom>
              <a:rect b="b" l="l" r="r" t="t"/>
              <a:pathLst>
                <a:path extrusionOk="0" h="1308508" w="258540">
                  <a:moveTo>
                    <a:pt x="129270" y="0"/>
                  </a:moveTo>
                  <a:lnTo>
                    <a:pt x="129270" y="0"/>
                  </a:lnTo>
                  <a:cubicBezTo>
                    <a:pt x="163555" y="0"/>
                    <a:pt x="196435" y="13619"/>
                    <a:pt x="220678" y="37862"/>
                  </a:cubicBezTo>
                  <a:cubicBezTo>
                    <a:pt x="244921" y="62105"/>
                    <a:pt x="258540" y="94986"/>
                    <a:pt x="258540" y="129270"/>
                  </a:cubicBezTo>
                  <a:lnTo>
                    <a:pt x="258540" y="1179238"/>
                  </a:lnTo>
                  <a:cubicBezTo>
                    <a:pt x="258540" y="1250631"/>
                    <a:pt x="200664" y="1308508"/>
                    <a:pt x="129270" y="1308508"/>
                  </a:cubicBezTo>
                  <a:lnTo>
                    <a:pt x="129270" y="1308508"/>
                  </a:lnTo>
                  <a:cubicBezTo>
                    <a:pt x="94986" y="1308508"/>
                    <a:pt x="62105" y="1294888"/>
                    <a:pt x="37862" y="1270645"/>
                  </a:cubicBezTo>
                  <a:cubicBezTo>
                    <a:pt x="13619" y="1246403"/>
                    <a:pt x="0" y="1213522"/>
                    <a:pt x="0" y="1179238"/>
                  </a:cubicBezTo>
                  <a:lnTo>
                    <a:pt x="0" y="129270"/>
                  </a:lnTo>
                  <a:cubicBezTo>
                    <a:pt x="0" y="57876"/>
                    <a:pt x="57876" y="0"/>
                    <a:pt x="12927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rnd" cmpd="sng" w="9525">
              <a:solidFill>
                <a:srgbClr val="2F1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8"/>
            <p:cNvSpPr txBox="1"/>
            <p:nvPr/>
          </p:nvSpPr>
          <p:spPr>
            <a:xfrm>
              <a:off x="0" y="76200"/>
              <a:ext cx="258600" cy="123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81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1" name="Google Shape;161;p28"/>
          <p:cNvSpPr/>
          <p:nvPr/>
        </p:nvSpPr>
        <p:spPr>
          <a:xfrm>
            <a:off x="536128" y="1328194"/>
            <a:ext cx="2891988" cy="2487109"/>
          </a:xfrm>
          <a:custGeom>
            <a:rect b="b" l="l" r="r" t="t"/>
            <a:pathLst>
              <a:path extrusionOk="0" h="4974218" w="5783975">
                <a:moveTo>
                  <a:pt x="0" y="0"/>
                </a:moveTo>
                <a:lnTo>
                  <a:pt x="5783975" y="0"/>
                </a:lnTo>
                <a:lnTo>
                  <a:pt x="5783975" y="4974218"/>
                </a:lnTo>
                <a:lnTo>
                  <a:pt x="0" y="49742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2" name="Google Shape;162;p28"/>
          <p:cNvSpPr txBox="1"/>
          <p:nvPr/>
        </p:nvSpPr>
        <p:spPr>
          <a:xfrm>
            <a:off x="91775" y="145625"/>
            <a:ext cx="66465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2F1800"/>
                </a:solidFill>
                <a:latin typeface="Saira"/>
                <a:ea typeface="Saira"/>
                <a:cs typeface="Saira"/>
                <a:sym typeface="Saira"/>
              </a:rPr>
              <a:t>Methodology</a:t>
            </a:r>
            <a:endParaRPr sz="700"/>
          </a:p>
        </p:txBody>
      </p:sp>
      <p:sp>
        <p:nvSpPr>
          <p:cNvPr id="163" name="Google Shape;163;p28"/>
          <p:cNvSpPr txBox="1"/>
          <p:nvPr/>
        </p:nvSpPr>
        <p:spPr>
          <a:xfrm>
            <a:off x="3594075" y="1199600"/>
            <a:ext cx="4409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71475" lvl="0" marL="428625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Company overview &amp; project goals</a:t>
            </a:r>
            <a:endParaRPr sz="900">
              <a:solidFill>
                <a:schemeClr val="dk1"/>
              </a:solidFill>
            </a:endParaRPr>
          </a:p>
          <a:p>
            <a:pPr indent="-371475" lvl="0" marL="42862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﻿﻿Understand dataset overview and potential relationships between data.</a:t>
            </a:r>
            <a:endParaRPr sz="900">
              <a:solidFill>
                <a:schemeClr val="dk1"/>
              </a:solidFill>
            </a:endParaRPr>
          </a:p>
          <a:p>
            <a:pPr indent="-371475" lvl="0" marL="42862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﻿﻿Understand the business question and how to answer the question.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64" name="Google Shape;164;p28"/>
          <p:cNvSpPr/>
          <p:nvPr/>
        </p:nvSpPr>
        <p:spPr>
          <a:xfrm>
            <a:off x="3594075" y="834950"/>
            <a:ext cx="3147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8"/>
          <p:cNvSpPr/>
          <p:nvPr/>
        </p:nvSpPr>
        <p:spPr>
          <a:xfrm>
            <a:off x="3979475" y="834950"/>
            <a:ext cx="40242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Business Understanding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3594075" y="2518900"/>
            <a:ext cx="44097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Using</a:t>
            </a:r>
            <a:r>
              <a:rPr lang="en" sz="900">
                <a:solidFill>
                  <a:schemeClr val="dk1"/>
                </a:solidFill>
              </a:rPr>
              <a:t> SQL (Google BigQuery) to query and transform </a:t>
            </a:r>
            <a:r>
              <a:rPr lang="en" sz="900">
                <a:solidFill>
                  <a:schemeClr val="dk1"/>
                </a:solidFill>
              </a:rPr>
              <a:t>the data from TheLook’s tables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67" name="Google Shape;167;p28"/>
          <p:cNvSpPr/>
          <p:nvPr/>
        </p:nvSpPr>
        <p:spPr>
          <a:xfrm>
            <a:off x="3594075" y="2078050"/>
            <a:ext cx="3147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8"/>
          <p:cNvSpPr/>
          <p:nvPr/>
        </p:nvSpPr>
        <p:spPr>
          <a:xfrm>
            <a:off x="3979475" y="2078050"/>
            <a:ext cx="40242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Data Extraction &amp; Transformation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69" name="Google Shape;169;p28"/>
          <p:cNvSpPr txBox="1"/>
          <p:nvPr/>
        </p:nvSpPr>
        <p:spPr>
          <a:xfrm>
            <a:off x="3594075" y="3359125"/>
            <a:ext cx="4409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For each analysis, include: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﻿﻿Query Explanation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﻿﻿Formatted SQL Query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﻿﻿Screenshot of Query Output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Insight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Link query:  </a:t>
            </a:r>
            <a:r>
              <a:rPr lang="en" sz="900" u="sng">
                <a:solidFill>
                  <a:schemeClr val="hlink"/>
                </a:solidFill>
                <a:hlinkClick r:id="rId4"/>
              </a:rPr>
              <a:t>Thelook query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70" name="Google Shape;170;p28"/>
          <p:cNvSpPr/>
          <p:nvPr/>
        </p:nvSpPr>
        <p:spPr>
          <a:xfrm>
            <a:off x="3594075" y="2994475"/>
            <a:ext cx="3147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8"/>
          <p:cNvSpPr/>
          <p:nvPr/>
        </p:nvSpPr>
        <p:spPr>
          <a:xfrm>
            <a:off x="3979475" y="2994475"/>
            <a:ext cx="40242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Analysis &amp; Insights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29"/>
          <p:cNvGrpSpPr/>
          <p:nvPr/>
        </p:nvGrpSpPr>
        <p:grpSpPr>
          <a:xfrm>
            <a:off x="-245411" y="1328196"/>
            <a:ext cx="490926" cy="2484246"/>
            <a:chOff x="0" y="0"/>
            <a:chExt cx="258600" cy="1308600"/>
          </a:xfrm>
        </p:grpSpPr>
        <p:sp>
          <p:nvSpPr>
            <p:cNvPr id="177" name="Google Shape;177;p29"/>
            <p:cNvSpPr/>
            <p:nvPr/>
          </p:nvSpPr>
          <p:spPr>
            <a:xfrm>
              <a:off x="0" y="0"/>
              <a:ext cx="258540" cy="1308508"/>
            </a:xfrm>
            <a:custGeom>
              <a:rect b="b" l="l" r="r" t="t"/>
              <a:pathLst>
                <a:path extrusionOk="0" h="1308508" w="258540">
                  <a:moveTo>
                    <a:pt x="129270" y="0"/>
                  </a:moveTo>
                  <a:lnTo>
                    <a:pt x="129270" y="0"/>
                  </a:lnTo>
                  <a:cubicBezTo>
                    <a:pt x="163555" y="0"/>
                    <a:pt x="196435" y="13619"/>
                    <a:pt x="220678" y="37862"/>
                  </a:cubicBezTo>
                  <a:cubicBezTo>
                    <a:pt x="244921" y="62105"/>
                    <a:pt x="258540" y="94986"/>
                    <a:pt x="258540" y="129270"/>
                  </a:cubicBezTo>
                  <a:lnTo>
                    <a:pt x="258540" y="1179238"/>
                  </a:lnTo>
                  <a:cubicBezTo>
                    <a:pt x="258540" y="1250631"/>
                    <a:pt x="200664" y="1308508"/>
                    <a:pt x="129270" y="1308508"/>
                  </a:cubicBezTo>
                  <a:lnTo>
                    <a:pt x="129270" y="1308508"/>
                  </a:lnTo>
                  <a:cubicBezTo>
                    <a:pt x="94986" y="1308508"/>
                    <a:pt x="62105" y="1294888"/>
                    <a:pt x="37862" y="1270645"/>
                  </a:cubicBezTo>
                  <a:cubicBezTo>
                    <a:pt x="13619" y="1246403"/>
                    <a:pt x="0" y="1213522"/>
                    <a:pt x="0" y="1179238"/>
                  </a:cubicBezTo>
                  <a:lnTo>
                    <a:pt x="0" y="129270"/>
                  </a:lnTo>
                  <a:cubicBezTo>
                    <a:pt x="0" y="57876"/>
                    <a:pt x="57876" y="0"/>
                    <a:pt x="12927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rnd" cmpd="sng" w="9525">
              <a:solidFill>
                <a:srgbClr val="2F1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9"/>
            <p:cNvSpPr txBox="1"/>
            <p:nvPr/>
          </p:nvSpPr>
          <p:spPr>
            <a:xfrm>
              <a:off x="0" y="76200"/>
              <a:ext cx="258600" cy="123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81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9" name="Google Shape;179;p29"/>
          <p:cNvSpPr/>
          <p:nvPr/>
        </p:nvSpPr>
        <p:spPr>
          <a:xfrm>
            <a:off x="536128" y="1328194"/>
            <a:ext cx="2891988" cy="2487109"/>
          </a:xfrm>
          <a:custGeom>
            <a:rect b="b" l="l" r="r" t="t"/>
            <a:pathLst>
              <a:path extrusionOk="0" h="4974218" w="5783975">
                <a:moveTo>
                  <a:pt x="0" y="0"/>
                </a:moveTo>
                <a:lnTo>
                  <a:pt x="5783975" y="0"/>
                </a:lnTo>
                <a:lnTo>
                  <a:pt x="5783975" y="4974218"/>
                </a:lnTo>
                <a:lnTo>
                  <a:pt x="0" y="49742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0" name="Google Shape;180;p29"/>
          <p:cNvSpPr txBox="1"/>
          <p:nvPr/>
        </p:nvSpPr>
        <p:spPr>
          <a:xfrm>
            <a:off x="91775" y="145625"/>
            <a:ext cx="66465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2F1800"/>
                </a:solidFill>
                <a:latin typeface="Saira"/>
                <a:ea typeface="Saira"/>
                <a:cs typeface="Saira"/>
                <a:sym typeface="Saira"/>
              </a:rPr>
              <a:t>Dataset</a:t>
            </a:r>
            <a:r>
              <a:rPr b="1" lang="en" sz="3100">
                <a:solidFill>
                  <a:srgbClr val="2F1800"/>
                </a:solidFill>
                <a:latin typeface="Saira"/>
                <a:ea typeface="Saira"/>
                <a:cs typeface="Saira"/>
                <a:sym typeface="Saira"/>
              </a:rPr>
              <a:t> Overview</a:t>
            </a:r>
            <a:endParaRPr sz="700"/>
          </a:p>
        </p:txBody>
      </p:sp>
      <p:graphicFrame>
        <p:nvGraphicFramePr>
          <p:cNvPr id="181" name="Google Shape;181;p29"/>
          <p:cNvGraphicFramePr/>
          <p:nvPr/>
        </p:nvGraphicFramePr>
        <p:xfrm>
          <a:off x="3457300" y="111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{E17663B8-8D5A-46A2-B5EF-63C444F5C24E}</a:tableStyleId>
              </a:tblPr>
              <a:tblGrid>
                <a:gridCol w="389325"/>
                <a:gridCol w="921975"/>
                <a:gridCol w="672225"/>
                <a:gridCol w="1332550"/>
                <a:gridCol w="1924925"/>
              </a:tblGrid>
              <a:tr h="204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No.</a:t>
                      </a:r>
                      <a:endParaRPr sz="600"/>
                    </a:p>
                  </a:txBody>
                  <a:tcPr marT="91425" marB="91425" marR="91425" marL="91425" anchor="ctr">
                    <a:solidFill>
                      <a:srgbClr val="F1A5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Tables</a:t>
                      </a:r>
                      <a:endParaRPr sz="600"/>
                    </a:p>
                  </a:txBody>
                  <a:tcPr marT="91425" marB="91425" marR="91425" marL="91425" anchor="ctr">
                    <a:solidFill>
                      <a:srgbClr val="F1A5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Primary Key</a:t>
                      </a:r>
                      <a:endParaRPr sz="600"/>
                    </a:p>
                  </a:txBody>
                  <a:tcPr marT="91425" marB="91425" marR="91425" marL="91425" anchor="ctr">
                    <a:solidFill>
                      <a:srgbClr val="F1A5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Foreign Key</a:t>
                      </a:r>
                      <a:endParaRPr sz="600"/>
                    </a:p>
                  </a:txBody>
                  <a:tcPr marT="91425" marB="91425" marR="91425" marL="91425" anchor="ctr">
                    <a:solidFill>
                      <a:srgbClr val="F1A5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Remarks for Foreign Key</a:t>
                      </a:r>
                      <a:endParaRPr sz="600"/>
                    </a:p>
                  </a:txBody>
                  <a:tcPr marT="91425" marB="91425" marR="91425" marL="91425" anchor="ctr">
                    <a:solidFill>
                      <a:srgbClr val="F1A56D"/>
                    </a:solidFill>
                  </a:tcPr>
                </a:tc>
              </a:tr>
              <a:tr h="20437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1.</a:t>
                      </a:r>
                      <a:endParaRPr sz="600"/>
                    </a:p>
                  </a:txBody>
                  <a:tcPr marT="91425" marB="91425" marR="91425" marL="91425" anchor="ctr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i</a:t>
                      </a:r>
                      <a:r>
                        <a:rPr lang="en" sz="600"/>
                        <a:t>nventory_items</a:t>
                      </a:r>
                      <a:endParaRPr sz="600"/>
                    </a:p>
                  </a:txBody>
                  <a:tcPr marT="91425" marB="91425" marR="91425" marL="91425" anchor="ctr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id</a:t>
                      </a:r>
                      <a:endParaRPr sz="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p</a:t>
                      </a:r>
                      <a:r>
                        <a:rPr lang="en" sz="600"/>
                        <a:t>roduct_id </a:t>
                      </a:r>
                      <a:endParaRPr sz="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Related to products field (id)</a:t>
                      </a:r>
                      <a:endParaRPr sz="600"/>
                    </a:p>
                  </a:txBody>
                  <a:tcPr marT="91425" marB="91425" marR="91425" marL="91425" anchor="ctr"/>
                </a:tc>
              </a:tr>
              <a:tr h="272525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product_distribution_center_id</a:t>
                      </a:r>
                      <a:endParaRPr sz="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Related to distribution_centers field (id)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 anchor="ctr"/>
                </a:tc>
              </a:tr>
              <a:tr h="204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2.</a:t>
                      </a:r>
                      <a:endParaRPr sz="6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products</a:t>
                      </a:r>
                      <a:endParaRPr sz="6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id</a:t>
                      </a:r>
                      <a:endParaRPr sz="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distribution_center_id</a:t>
                      </a:r>
                      <a:endParaRPr sz="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Related to distribution_centers field (id)</a:t>
                      </a:r>
                      <a:endParaRPr sz="600"/>
                    </a:p>
                  </a:txBody>
                  <a:tcPr marT="91425" marB="91425" marR="91425" marL="91425" anchor="ctr"/>
                </a:tc>
              </a:tr>
              <a:tr h="204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3.</a:t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distribution_centers</a:t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id</a:t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 anchor="ctr"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 anchor="ctr">
                    <a:solidFill>
                      <a:srgbClr val="888888"/>
                    </a:solidFill>
                  </a:tcPr>
                </a:tc>
              </a:tr>
              <a:tr h="204375">
                <a:tc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4. </a:t>
                      </a:r>
                      <a:endParaRPr sz="6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order_items</a:t>
                      </a:r>
                      <a:endParaRPr sz="6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id</a:t>
                      </a:r>
                      <a:endParaRPr sz="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order_id</a:t>
                      </a:r>
                      <a:endParaRPr sz="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Related to orders field (order_id)</a:t>
                      </a:r>
                      <a:endParaRPr sz="600"/>
                    </a:p>
                  </a:txBody>
                  <a:tcPr marT="91425" marB="91425" marR="91425" marL="91425" anchor="ctr"/>
                </a:tc>
              </a:tr>
              <a:tr h="204375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user_id</a:t>
                      </a:r>
                      <a:endParaRPr sz="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Related to users field (id)</a:t>
                      </a:r>
                      <a:endParaRPr sz="600"/>
                    </a:p>
                  </a:txBody>
                  <a:tcPr marT="91425" marB="91425" marR="91425" marL="91425" anchor="ctr"/>
                </a:tc>
              </a:tr>
              <a:tr h="204375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product_id </a:t>
                      </a:r>
                      <a:endParaRPr sz="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Related to products field (id)</a:t>
                      </a:r>
                      <a:endParaRPr sz="600"/>
                    </a:p>
                  </a:txBody>
                  <a:tcPr marT="91425" marB="91425" marR="91425" marL="91425" anchor="ctr"/>
                </a:tc>
              </a:tr>
              <a:tr h="204375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invetory_item_id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Related to inventory_items field (id)</a:t>
                      </a:r>
                      <a:endParaRPr sz="600"/>
                    </a:p>
                  </a:txBody>
                  <a:tcPr marT="91425" marB="91425" marR="91425" marL="91425" anchor="ctr"/>
                </a:tc>
              </a:tr>
              <a:tr h="204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5.</a:t>
                      </a:r>
                      <a:endParaRPr sz="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orders</a:t>
                      </a:r>
                      <a:endParaRPr sz="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order_id</a:t>
                      </a:r>
                      <a:endParaRPr sz="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user_id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Related to users field (id)</a:t>
                      </a:r>
                      <a:endParaRPr sz="600"/>
                    </a:p>
                  </a:txBody>
                  <a:tcPr marT="91425" marB="91425" marR="91425" marL="91425" anchor="ctr"/>
                </a:tc>
              </a:tr>
              <a:tr h="204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6.</a:t>
                      </a:r>
                      <a:endParaRPr sz="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users</a:t>
                      </a:r>
                      <a:endParaRPr sz="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id</a:t>
                      </a:r>
                      <a:endParaRPr sz="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 anchor="ctr">
                    <a:solidFill>
                      <a:srgbClr val="888888"/>
                    </a:solidFill>
                  </a:tcPr>
                </a:tc>
              </a:tr>
              <a:tr h="204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7.</a:t>
                      </a:r>
                      <a:endParaRPr sz="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events</a:t>
                      </a:r>
                      <a:endParaRPr sz="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id</a:t>
                      </a:r>
                      <a:endParaRPr sz="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user_id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Related to users field (id)</a:t>
                      </a:r>
                      <a:endParaRPr sz="6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30"/>
          <p:cNvGrpSpPr/>
          <p:nvPr/>
        </p:nvGrpSpPr>
        <p:grpSpPr>
          <a:xfrm>
            <a:off x="-245411" y="1328196"/>
            <a:ext cx="490926" cy="2484246"/>
            <a:chOff x="0" y="0"/>
            <a:chExt cx="258600" cy="1308600"/>
          </a:xfrm>
        </p:grpSpPr>
        <p:sp>
          <p:nvSpPr>
            <p:cNvPr id="187" name="Google Shape;187;p30"/>
            <p:cNvSpPr/>
            <p:nvPr/>
          </p:nvSpPr>
          <p:spPr>
            <a:xfrm>
              <a:off x="0" y="0"/>
              <a:ext cx="258540" cy="1308508"/>
            </a:xfrm>
            <a:custGeom>
              <a:rect b="b" l="l" r="r" t="t"/>
              <a:pathLst>
                <a:path extrusionOk="0" h="1308508" w="258540">
                  <a:moveTo>
                    <a:pt x="129270" y="0"/>
                  </a:moveTo>
                  <a:lnTo>
                    <a:pt x="129270" y="0"/>
                  </a:lnTo>
                  <a:cubicBezTo>
                    <a:pt x="163555" y="0"/>
                    <a:pt x="196435" y="13619"/>
                    <a:pt x="220678" y="37862"/>
                  </a:cubicBezTo>
                  <a:cubicBezTo>
                    <a:pt x="244921" y="62105"/>
                    <a:pt x="258540" y="94986"/>
                    <a:pt x="258540" y="129270"/>
                  </a:cubicBezTo>
                  <a:lnTo>
                    <a:pt x="258540" y="1179238"/>
                  </a:lnTo>
                  <a:cubicBezTo>
                    <a:pt x="258540" y="1250631"/>
                    <a:pt x="200664" y="1308508"/>
                    <a:pt x="129270" y="1308508"/>
                  </a:cubicBezTo>
                  <a:lnTo>
                    <a:pt x="129270" y="1308508"/>
                  </a:lnTo>
                  <a:cubicBezTo>
                    <a:pt x="94986" y="1308508"/>
                    <a:pt x="62105" y="1294888"/>
                    <a:pt x="37862" y="1270645"/>
                  </a:cubicBezTo>
                  <a:cubicBezTo>
                    <a:pt x="13619" y="1246403"/>
                    <a:pt x="0" y="1213522"/>
                    <a:pt x="0" y="1179238"/>
                  </a:cubicBezTo>
                  <a:lnTo>
                    <a:pt x="0" y="129270"/>
                  </a:lnTo>
                  <a:cubicBezTo>
                    <a:pt x="0" y="57876"/>
                    <a:pt x="57876" y="0"/>
                    <a:pt x="12927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rnd" cmpd="sng" w="9525">
              <a:solidFill>
                <a:srgbClr val="2F1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0"/>
            <p:cNvSpPr txBox="1"/>
            <p:nvPr/>
          </p:nvSpPr>
          <p:spPr>
            <a:xfrm>
              <a:off x="0" y="76200"/>
              <a:ext cx="258600" cy="123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81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9" name="Google Shape;189;p30"/>
          <p:cNvSpPr txBox="1"/>
          <p:nvPr/>
        </p:nvSpPr>
        <p:spPr>
          <a:xfrm>
            <a:off x="91775" y="145625"/>
            <a:ext cx="66465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2F1800"/>
                </a:solidFill>
                <a:latin typeface="Saira"/>
                <a:ea typeface="Saira"/>
                <a:cs typeface="Saira"/>
                <a:sym typeface="Saira"/>
              </a:rPr>
              <a:t>ERD Thelook Dataset</a:t>
            </a:r>
            <a:endParaRPr sz="700"/>
          </a:p>
        </p:txBody>
      </p:sp>
      <p:pic>
        <p:nvPicPr>
          <p:cNvPr id="190" name="Google Shape;190;p30"/>
          <p:cNvPicPr preferRelativeResize="0"/>
          <p:nvPr/>
        </p:nvPicPr>
        <p:blipFill rotWithShape="1">
          <a:blip r:embed="rId3">
            <a:alphaModFix/>
          </a:blip>
          <a:srcRect b="0" l="0" r="0" t="1594"/>
          <a:stretch/>
        </p:blipFill>
        <p:spPr>
          <a:xfrm>
            <a:off x="411000" y="834950"/>
            <a:ext cx="8580598" cy="367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/>
        </p:nvSpPr>
        <p:spPr>
          <a:xfrm>
            <a:off x="342900" y="96050"/>
            <a:ext cx="752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" sz="2000">
                <a:solidFill>
                  <a:srgbClr val="2F1800"/>
                </a:solidFill>
                <a:latin typeface="Saira"/>
                <a:ea typeface="Saira"/>
                <a:cs typeface="Saira"/>
                <a:sym typeface="Saira"/>
              </a:rPr>
              <a:t>Monthly Growth Inventory (</a:t>
            </a:r>
            <a:r>
              <a:rPr b="1" lang="en" sz="2000">
                <a:solidFill>
                  <a:srgbClr val="2F1800"/>
                </a:solidFill>
                <a:latin typeface="Saira"/>
                <a:ea typeface="Saira"/>
                <a:cs typeface="Saira"/>
                <a:sym typeface="Saira"/>
              </a:rPr>
              <a:t>1/2</a:t>
            </a:r>
            <a:r>
              <a:rPr b="1" lang="en" sz="2000">
                <a:solidFill>
                  <a:srgbClr val="2F1800"/>
                </a:solidFill>
                <a:latin typeface="Saira"/>
                <a:ea typeface="Saira"/>
                <a:cs typeface="Saira"/>
                <a:sym typeface="Saira"/>
              </a:rPr>
              <a:t>)</a:t>
            </a:r>
            <a:endParaRPr b="1" sz="2000">
              <a:solidFill>
                <a:srgbClr val="2F1800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196" name="Google Shape;196;p31"/>
          <p:cNvSpPr/>
          <p:nvPr/>
        </p:nvSpPr>
        <p:spPr>
          <a:xfrm>
            <a:off x="8655098" y="4619256"/>
            <a:ext cx="488890" cy="524240"/>
          </a:xfrm>
          <a:custGeom>
            <a:rect b="b" l="l" r="r" t="t"/>
            <a:pathLst>
              <a:path extrusionOk="0" h="6167533" w="7521382">
                <a:moveTo>
                  <a:pt x="0" y="0"/>
                </a:moveTo>
                <a:lnTo>
                  <a:pt x="7521382" y="0"/>
                </a:lnTo>
                <a:lnTo>
                  <a:pt x="7521382" y="6167533"/>
                </a:lnTo>
                <a:lnTo>
                  <a:pt x="0" y="61675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7" name="Google Shape;197;p31"/>
          <p:cNvSpPr txBox="1"/>
          <p:nvPr/>
        </p:nvSpPr>
        <p:spPr>
          <a:xfrm>
            <a:off x="383675" y="403850"/>
            <a:ext cx="69567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find monthly growth of inventory in percentage breakdown by product categories, ordered by time descendingly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98" name="Google Shape;198;p31"/>
          <p:cNvSpPr txBox="1"/>
          <p:nvPr/>
        </p:nvSpPr>
        <p:spPr>
          <a:xfrm>
            <a:off x="9894600" y="799000"/>
            <a:ext cx="69567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F1800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Hypothesis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Alpha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Statistical Test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Kriteria Keputusan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Kesimpulan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Insight bisnis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99" name="Google Shape;199;p31"/>
          <p:cNvSpPr txBox="1"/>
          <p:nvPr/>
        </p:nvSpPr>
        <p:spPr>
          <a:xfrm>
            <a:off x="209375" y="818900"/>
            <a:ext cx="8584800" cy="123000"/>
          </a:xfrm>
          <a:prstGeom prst="rect">
            <a:avLst/>
          </a:prstGeom>
          <a:solidFill>
            <a:srgbClr val="F1A56D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SQL Query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00" name="Google Shape;200;p31"/>
          <p:cNvSpPr txBox="1"/>
          <p:nvPr/>
        </p:nvSpPr>
        <p:spPr>
          <a:xfrm>
            <a:off x="209375" y="4147875"/>
            <a:ext cx="88566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</a:rPr>
              <a:t>We used the </a:t>
            </a:r>
            <a:r>
              <a:rPr b="1" lang="en" sz="700">
                <a:solidFill>
                  <a:schemeClr val="dk1"/>
                </a:solidFill>
              </a:rPr>
              <a:t>inventory_items</a:t>
            </a:r>
            <a:r>
              <a:rPr lang="en" sz="700">
                <a:solidFill>
                  <a:schemeClr val="dk1"/>
                </a:solidFill>
              </a:rPr>
              <a:t> table and performed the following steps:</a:t>
            </a:r>
            <a:endParaRPr sz="700">
              <a:solidFill>
                <a:schemeClr val="dk1"/>
              </a:solidFill>
            </a:endParaRPr>
          </a:p>
          <a:p>
            <a:pPr indent="-273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</a:pPr>
            <a:r>
              <a:rPr b="1" lang="en" sz="700">
                <a:solidFill>
                  <a:schemeClr val="dk1"/>
                </a:solidFill>
              </a:rPr>
              <a:t>CTE 1: monthly_inventory</a:t>
            </a:r>
            <a:r>
              <a:rPr lang="en" sz="700">
                <a:solidFill>
                  <a:schemeClr val="dk1"/>
                </a:solidFill>
              </a:rPr>
              <a:t> – In this table, we calculate the total product stock per category, aggregated by month.</a:t>
            </a:r>
            <a:endParaRPr sz="700">
              <a:solidFill>
                <a:schemeClr val="dk1"/>
              </a:solidFill>
            </a:endParaRPr>
          </a:p>
          <a:p>
            <a:pPr indent="-273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</a:pPr>
            <a:r>
              <a:rPr b="1" lang="en" sz="700">
                <a:solidFill>
                  <a:schemeClr val="dk1"/>
                </a:solidFill>
              </a:rPr>
              <a:t>CTE 2: previous_monthly_inventory</a:t>
            </a:r>
            <a:r>
              <a:rPr lang="en" sz="700">
                <a:solidFill>
                  <a:schemeClr val="dk1"/>
                </a:solidFill>
              </a:rPr>
              <a:t> – In this table, we calculate the total product stock per category for the </a:t>
            </a:r>
            <a:r>
              <a:rPr b="1" lang="en" sz="700">
                <a:solidFill>
                  <a:schemeClr val="dk1"/>
                </a:solidFill>
              </a:rPr>
              <a:t>previous month</a:t>
            </a:r>
            <a:r>
              <a:rPr lang="en" sz="700">
                <a:solidFill>
                  <a:schemeClr val="dk1"/>
                </a:solidFill>
              </a:rPr>
              <a:t> using the </a:t>
            </a:r>
            <a:r>
              <a:rPr b="1" lang="en" sz="700">
                <a:solidFill>
                  <a:schemeClr val="dk1"/>
                </a:solidFill>
              </a:rPr>
              <a:t>LAG</a:t>
            </a:r>
            <a:r>
              <a:rPr lang="en" sz="700">
                <a:solidFill>
                  <a:schemeClr val="dk1"/>
                </a:solidFill>
              </a:rPr>
              <a:t> function.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Finally, in the </a:t>
            </a:r>
            <a:r>
              <a:rPr b="1" lang="en" sz="700">
                <a:solidFill>
                  <a:schemeClr val="dk1"/>
                </a:solidFill>
              </a:rPr>
              <a:t>main query</a:t>
            </a:r>
            <a:r>
              <a:rPr lang="en" sz="700">
                <a:solidFill>
                  <a:schemeClr val="dk1"/>
                </a:solidFill>
              </a:rPr>
              <a:t>, w</a:t>
            </a:r>
            <a:r>
              <a:rPr lang="en" sz="700">
                <a:solidFill>
                  <a:schemeClr val="dk1"/>
                </a:solidFill>
              </a:rPr>
              <a:t>e calculate </a:t>
            </a:r>
            <a:r>
              <a:rPr b="1" lang="en" sz="700">
                <a:solidFill>
                  <a:schemeClr val="dk1"/>
                </a:solidFill>
              </a:rPr>
              <a:t>inventory growth</a:t>
            </a:r>
            <a:r>
              <a:rPr lang="en" sz="700">
                <a:solidFill>
                  <a:schemeClr val="dk1"/>
                </a:solidFill>
              </a:rPr>
              <a:t> by subtracting the previous month's stock from the current month's stock, then dividing by the previous month's stock and converting the result into a percentage.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201" name="Google Shape;201;p31"/>
          <p:cNvSpPr txBox="1"/>
          <p:nvPr/>
        </p:nvSpPr>
        <p:spPr>
          <a:xfrm>
            <a:off x="157275" y="978575"/>
            <a:ext cx="4245300" cy="29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8067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-- To support the business, find monthly growth of inventory in percentage breakdown by product categories, ordered by time descendingly. </a:t>
            </a:r>
            <a:endParaRPr sz="600">
              <a:solidFill>
                <a:srgbClr val="B8067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WITH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monthly_inventory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600">
              <a:solidFill>
                <a:srgbClr val="3C404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endParaRPr sz="600">
              <a:solidFill>
                <a:srgbClr val="1967D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product_category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,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FORMAT_DATE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600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'%Y-%m'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created_at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year_month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,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stock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fsda-sql-01.TheLook_Ecommerce.inventory_items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inventory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GROUP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600">
                <a:solidFill>
                  <a:srgbClr val="B06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600">
                <a:solidFill>
                  <a:srgbClr val="B06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600">
              <a:solidFill>
                <a:srgbClr val="B06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600">
              <a:solidFill>
                <a:srgbClr val="202124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previous_monthly_inventory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600">
              <a:solidFill>
                <a:srgbClr val="3C404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endParaRPr sz="600">
              <a:solidFill>
                <a:srgbClr val="1967D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product_category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,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year_month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,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stock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,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LAG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stock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OVER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PARTITION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product_category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year_month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prev_month_stock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monthly_inventory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600">
              <a:solidFill>
                <a:srgbClr val="3C404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600">
              <a:solidFill>
                <a:srgbClr val="202124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2" name="Google Shape;202;p31"/>
          <p:cNvSpPr txBox="1"/>
          <p:nvPr/>
        </p:nvSpPr>
        <p:spPr>
          <a:xfrm>
            <a:off x="4898850" y="1061575"/>
            <a:ext cx="30000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endParaRPr sz="600">
              <a:solidFill>
                <a:srgbClr val="1967D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year_month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,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product_category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,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stock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,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prev_month_stock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,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ROUND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((((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stock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prev_month_stock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)/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prev_month_stock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)*</a:t>
            </a:r>
            <a:r>
              <a:rPr lang="en" sz="600">
                <a:solidFill>
                  <a:srgbClr val="B06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600">
                <a:solidFill>
                  <a:srgbClr val="B06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percentage_growth_inventory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previous_monthly_inventory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B06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ASC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600">
                <a:solidFill>
                  <a:srgbClr val="B06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DESC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600">
              <a:solidFill>
                <a:srgbClr val="202124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03" name="Google Shape;203;p31"/>
          <p:cNvCxnSpPr/>
          <p:nvPr/>
        </p:nvCxnSpPr>
        <p:spPr>
          <a:xfrm flipH="1">
            <a:off x="4493375" y="1039963"/>
            <a:ext cx="16800" cy="2824800"/>
          </a:xfrm>
          <a:prstGeom prst="straightConnector1">
            <a:avLst/>
          </a:prstGeom>
          <a:noFill/>
          <a:ln cap="flat" cmpd="sng" w="9525">
            <a:solidFill>
              <a:srgbClr val="88888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/>
        </p:nvSpPr>
        <p:spPr>
          <a:xfrm>
            <a:off x="342900" y="96050"/>
            <a:ext cx="752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F1800"/>
                </a:solidFill>
                <a:latin typeface="Saira"/>
                <a:ea typeface="Saira"/>
                <a:cs typeface="Saira"/>
                <a:sym typeface="Saira"/>
              </a:rPr>
              <a:t>Monthly Growth Inventory (2/2)</a:t>
            </a:r>
            <a:endParaRPr b="1" sz="2000">
              <a:solidFill>
                <a:srgbClr val="2F1800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209" name="Google Shape;209;p32"/>
          <p:cNvSpPr/>
          <p:nvPr/>
        </p:nvSpPr>
        <p:spPr>
          <a:xfrm>
            <a:off x="8655098" y="4619256"/>
            <a:ext cx="488890" cy="524240"/>
          </a:xfrm>
          <a:custGeom>
            <a:rect b="b" l="l" r="r" t="t"/>
            <a:pathLst>
              <a:path extrusionOk="0" h="6167533" w="7521382">
                <a:moveTo>
                  <a:pt x="0" y="0"/>
                </a:moveTo>
                <a:lnTo>
                  <a:pt x="7521382" y="0"/>
                </a:lnTo>
                <a:lnTo>
                  <a:pt x="7521382" y="6167533"/>
                </a:lnTo>
                <a:lnTo>
                  <a:pt x="0" y="61675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0" name="Google Shape;210;p32"/>
          <p:cNvSpPr txBox="1"/>
          <p:nvPr/>
        </p:nvSpPr>
        <p:spPr>
          <a:xfrm>
            <a:off x="383675" y="403850"/>
            <a:ext cx="69567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find monthly growth of inventory in percentage breakdown by product categories, ordered by time descendingly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11" name="Google Shape;211;p32"/>
          <p:cNvSpPr txBox="1"/>
          <p:nvPr/>
        </p:nvSpPr>
        <p:spPr>
          <a:xfrm>
            <a:off x="9894600" y="799000"/>
            <a:ext cx="69567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F1800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Hypothesis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Alpha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Statistical Test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Kriteria Keputusan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Kesimpulan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Insight bisnis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212" name="Google Shape;212;p32"/>
          <p:cNvSpPr txBox="1"/>
          <p:nvPr/>
        </p:nvSpPr>
        <p:spPr>
          <a:xfrm>
            <a:off x="424200" y="742700"/>
            <a:ext cx="8343900" cy="123000"/>
          </a:xfrm>
          <a:prstGeom prst="rect">
            <a:avLst/>
          </a:prstGeom>
          <a:solidFill>
            <a:srgbClr val="F1A56D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Query Output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13" name="Google Shape;213;p32"/>
          <p:cNvSpPr txBox="1"/>
          <p:nvPr/>
        </p:nvSpPr>
        <p:spPr>
          <a:xfrm>
            <a:off x="383675" y="3615825"/>
            <a:ext cx="8519100" cy="123000"/>
          </a:xfrm>
          <a:prstGeom prst="rect">
            <a:avLst/>
          </a:prstGeom>
          <a:solidFill>
            <a:srgbClr val="F1A56D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Insight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14" name="Google Shape;214;p32"/>
          <p:cNvSpPr txBox="1"/>
          <p:nvPr/>
        </p:nvSpPr>
        <p:spPr>
          <a:xfrm>
            <a:off x="276725" y="3817925"/>
            <a:ext cx="85806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There was a major spike around January 2020, where several categories experienced a drastic increase in inventory, reaching almost </a:t>
            </a:r>
            <a:r>
              <a:rPr b="1" lang="en" sz="900">
                <a:solidFill>
                  <a:schemeClr val="dk1"/>
                </a:solidFill>
              </a:rPr>
              <a:t>2,000 units</a:t>
            </a:r>
            <a:r>
              <a:rPr lang="en" sz="900">
                <a:solidFill>
                  <a:schemeClr val="dk1"/>
                </a:solidFill>
              </a:rPr>
              <a:t>. The highest spike during this period occurred in the </a:t>
            </a:r>
            <a:r>
              <a:rPr b="1" lang="en" sz="900">
                <a:solidFill>
                  <a:schemeClr val="dk1"/>
                </a:solidFill>
              </a:rPr>
              <a:t>Jumpsuits &amp; Rompers</a:t>
            </a:r>
            <a:r>
              <a:rPr lang="en" sz="900">
                <a:solidFill>
                  <a:schemeClr val="dk1"/>
                </a:solidFill>
              </a:rPr>
              <a:t> category.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After the huge spike in early 2020, </a:t>
            </a:r>
            <a:r>
              <a:rPr b="1" lang="en" sz="900">
                <a:solidFill>
                  <a:schemeClr val="dk1"/>
                </a:solidFill>
              </a:rPr>
              <a:t>inventory growth became much more stable</a:t>
            </a:r>
            <a:r>
              <a:rPr lang="en" sz="900">
                <a:solidFill>
                  <a:schemeClr val="dk1"/>
                </a:solidFill>
              </a:rPr>
              <a:t> from mid-2020 to 2023.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Before 2020, some categories, such as </a:t>
            </a:r>
            <a:r>
              <a:rPr b="1" lang="en" sz="900">
                <a:solidFill>
                  <a:schemeClr val="dk1"/>
                </a:solidFill>
              </a:rPr>
              <a:t>Outerwear &amp; Coats</a:t>
            </a:r>
            <a:r>
              <a:rPr lang="en" sz="900">
                <a:solidFill>
                  <a:schemeClr val="dk1"/>
                </a:solidFill>
              </a:rPr>
              <a:t>, showed </a:t>
            </a:r>
            <a:r>
              <a:rPr b="1" lang="en" sz="900">
                <a:solidFill>
                  <a:schemeClr val="dk1"/>
                </a:solidFill>
              </a:rPr>
              <a:t>high fluctuations</a:t>
            </a:r>
            <a:r>
              <a:rPr lang="en" sz="900">
                <a:solidFill>
                  <a:schemeClr val="dk1"/>
                </a:solidFill>
              </a:rPr>
              <a:t> in inventory levels.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b="1" lang="en" sz="900">
                <a:solidFill>
                  <a:schemeClr val="dk1"/>
                </a:solidFill>
              </a:rPr>
              <a:t>Blazers &amp; Jackets</a:t>
            </a:r>
            <a:r>
              <a:rPr lang="en" sz="900">
                <a:solidFill>
                  <a:schemeClr val="dk1"/>
                </a:solidFill>
              </a:rPr>
              <a:t> and </a:t>
            </a:r>
            <a:r>
              <a:rPr b="1" lang="en" sz="900">
                <a:solidFill>
                  <a:schemeClr val="dk1"/>
                </a:solidFill>
              </a:rPr>
              <a:t>Outerwear &amp; Coats</a:t>
            </a:r>
            <a:r>
              <a:rPr lang="en" sz="900">
                <a:solidFill>
                  <a:schemeClr val="dk1"/>
                </a:solidFill>
              </a:rPr>
              <a:t> experienced the highest inventory surge, which may indicate </a:t>
            </a:r>
            <a:r>
              <a:rPr b="1" lang="en" sz="900">
                <a:solidFill>
                  <a:schemeClr val="dk1"/>
                </a:solidFill>
              </a:rPr>
              <a:t>seasonal demand</a:t>
            </a:r>
            <a:r>
              <a:rPr lang="en" sz="900">
                <a:solidFill>
                  <a:schemeClr val="dk1"/>
                </a:solidFill>
              </a:rPr>
              <a:t> or a </a:t>
            </a:r>
            <a:r>
              <a:rPr b="1" lang="en" sz="900">
                <a:solidFill>
                  <a:schemeClr val="dk1"/>
                </a:solidFill>
              </a:rPr>
              <a:t>major shift in inventory strategy</a:t>
            </a:r>
            <a:r>
              <a:rPr lang="en" sz="900">
                <a:solidFill>
                  <a:schemeClr val="dk1"/>
                </a:solidFill>
              </a:rPr>
              <a:t> for these categories.</a:t>
            </a:r>
            <a:endParaRPr sz="900">
              <a:solidFill>
                <a:schemeClr val="dk1"/>
              </a:solidFill>
            </a:endParaRPr>
          </a:p>
        </p:txBody>
      </p:sp>
      <p:pic>
        <p:nvPicPr>
          <p:cNvPr id="215" name="Google Shape;215;p32"/>
          <p:cNvPicPr preferRelativeResize="0"/>
          <p:nvPr/>
        </p:nvPicPr>
        <p:blipFill rotWithShape="1">
          <a:blip r:embed="rId4">
            <a:alphaModFix/>
          </a:blip>
          <a:srcRect b="0" l="0" r="13028" t="0"/>
          <a:stretch/>
        </p:blipFill>
        <p:spPr>
          <a:xfrm>
            <a:off x="575650" y="1018100"/>
            <a:ext cx="3360650" cy="2385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07323" y="799000"/>
            <a:ext cx="3215049" cy="19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2" title="Chart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56650" y="1018100"/>
            <a:ext cx="3572060" cy="2445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/>
        </p:nvSpPr>
        <p:spPr>
          <a:xfrm>
            <a:off x="342900" y="96050"/>
            <a:ext cx="752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F1800"/>
                </a:solidFill>
                <a:latin typeface="Saira"/>
                <a:ea typeface="Saira"/>
                <a:cs typeface="Saira"/>
                <a:sym typeface="Saira"/>
              </a:rPr>
              <a:t>Monthly Retention Cohorts (1/2)</a:t>
            </a:r>
            <a:endParaRPr b="1" sz="2000">
              <a:solidFill>
                <a:srgbClr val="2F1800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223" name="Google Shape;223;p33"/>
          <p:cNvSpPr/>
          <p:nvPr/>
        </p:nvSpPr>
        <p:spPr>
          <a:xfrm>
            <a:off x="8655098" y="4619256"/>
            <a:ext cx="488890" cy="524240"/>
          </a:xfrm>
          <a:custGeom>
            <a:rect b="b" l="l" r="r" t="t"/>
            <a:pathLst>
              <a:path extrusionOk="0" h="6167533" w="7521382">
                <a:moveTo>
                  <a:pt x="0" y="0"/>
                </a:moveTo>
                <a:lnTo>
                  <a:pt x="7521382" y="0"/>
                </a:lnTo>
                <a:lnTo>
                  <a:pt x="7521382" y="6167533"/>
                </a:lnTo>
                <a:lnTo>
                  <a:pt x="0" y="61675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4" name="Google Shape;224;p33"/>
          <p:cNvSpPr txBox="1"/>
          <p:nvPr/>
        </p:nvSpPr>
        <p:spPr>
          <a:xfrm>
            <a:off x="383675" y="403850"/>
            <a:ext cx="69567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How many of them (%) coming back for the following months in 2022?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25" name="Google Shape;225;p33"/>
          <p:cNvSpPr txBox="1"/>
          <p:nvPr/>
        </p:nvSpPr>
        <p:spPr>
          <a:xfrm>
            <a:off x="9894600" y="799000"/>
            <a:ext cx="69567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F1800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Hypothesis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Alpha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Statistical Test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Kriteria Keputusan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Kesimpulan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Insight bisnis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226" name="Google Shape;226;p33"/>
          <p:cNvSpPr txBox="1"/>
          <p:nvPr/>
        </p:nvSpPr>
        <p:spPr>
          <a:xfrm>
            <a:off x="209375" y="590300"/>
            <a:ext cx="8584800" cy="123000"/>
          </a:xfrm>
          <a:prstGeom prst="rect">
            <a:avLst/>
          </a:prstGeom>
          <a:solidFill>
            <a:srgbClr val="F1A56D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SQL Query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27" name="Google Shape;227;p33"/>
          <p:cNvSpPr txBox="1"/>
          <p:nvPr/>
        </p:nvSpPr>
        <p:spPr>
          <a:xfrm>
            <a:off x="121775" y="815513"/>
            <a:ext cx="34182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8067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-- Create monthly retention cohorts and then how many of them (%) coming back for the following months in 2022</a:t>
            </a:r>
            <a:endParaRPr sz="600">
              <a:solidFill>
                <a:srgbClr val="B8067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WITH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cohort_items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600">
              <a:solidFill>
                <a:srgbClr val="3C404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DISTINCT</a:t>
            </a:r>
            <a:endParaRPr sz="600">
              <a:solidFill>
                <a:srgbClr val="1967D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orders.user_id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user_id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,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MIN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DATE_TRUNC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DATE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orders.created_at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MONTH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))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OVER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PARTITION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orders.user_id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first_order_date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,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DATE_TRUNC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DATE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orders.created_at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MONTH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running_order_date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fsda-sql-01.TheLook_Ecommerce.order_items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orders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status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600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'Complete'</a:t>
            </a:r>
            <a:endParaRPr sz="600">
              <a:solidFill>
                <a:srgbClr val="188038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B06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600">
              <a:solidFill>
                <a:srgbClr val="B06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600">
              <a:solidFill>
                <a:srgbClr val="202124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user_period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600">
              <a:solidFill>
                <a:srgbClr val="3C404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endParaRPr sz="600">
              <a:solidFill>
                <a:srgbClr val="1967D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*</a:t>
            </a:r>
            <a:endParaRPr sz="600">
              <a:solidFill>
                <a:srgbClr val="3C404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,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DATE_DIFF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running_order_date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first_order_date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MONTH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diff_month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,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DISTINCT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user_id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OVER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PARTITION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first_order_date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cohort_size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cohort_items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600">
              <a:solidFill>
                <a:srgbClr val="B8067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8" name="Google Shape;228;p33"/>
          <p:cNvSpPr txBox="1"/>
          <p:nvPr/>
        </p:nvSpPr>
        <p:spPr>
          <a:xfrm>
            <a:off x="104775" y="3920700"/>
            <a:ext cx="8533200" cy="12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We used the </a:t>
            </a:r>
            <a:r>
              <a:rPr b="1" lang="en" sz="700">
                <a:solidFill>
                  <a:schemeClr val="dk1"/>
                </a:solidFill>
              </a:rPr>
              <a:t>orders_items</a:t>
            </a:r>
            <a:r>
              <a:rPr lang="en" sz="700">
                <a:solidFill>
                  <a:schemeClr val="dk1"/>
                </a:solidFill>
              </a:rPr>
              <a:t> table and performed the following steps:</a:t>
            </a:r>
            <a:endParaRPr sz="700">
              <a:solidFill>
                <a:schemeClr val="dk1"/>
              </a:solidFill>
            </a:endParaRPr>
          </a:p>
          <a:p>
            <a:pPr indent="-273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AutoNum type="arabicPeriod"/>
            </a:pPr>
            <a:r>
              <a:rPr b="1" lang="en" sz="700">
                <a:solidFill>
                  <a:schemeClr val="dk1"/>
                </a:solidFill>
              </a:rPr>
              <a:t>CTE 1: cohort_items - </a:t>
            </a:r>
            <a:r>
              <a:rPr lang="en" sz="700">
                <a:solidFill>
                  <a:schemeClr val="dk1"/>
                </a:solidFill>
              </a:rPr>
              <a:t>This Common Table Expression (CTE) retrieves the </a:t>
            </a:r>
            <a:r>
              <a:rPr b="1" lang="en" sz="700">
                <a:solidFill>
                  <a:schemeClr val="dk1"/>
                </a:solidFill>
              </a:rPr>
              <a:t>first order date</a:t>
            </a:r>
            <a:r>
              <a:rPr lang="en" sz="700">
                <a:solidFill>
                  <a:schemeClr val="dk1"/>
                </a:solidFill>
              </a:rPr>
              <a:t> and </a:t>
            </a:r>
            <a:r>
              <a:rPr b="1" lang="en" sz="700">
                <a:solidFill>
                  <a:schemeClr val="dk1"/>
                </a:solidFill>
              </a:rPr>
              <a:t>running order date</a:t>
            </a:r>
            <a:r>
              <a:rPr lang="en" sz="700">
                <a:solidFill>
                  <a:schemeClr val="dk1"/>
                </a:solidFill>
              </a:rPr>
              <a:t> for each user.It only includes orders where the </a:t>
            </a:r>
            <a:r>
              <a:rPr b="1" lang="en" sz="700">
                <a:solidFill>
                  <a:schemeClr val="dk1"/>
                </a:solidFill>
              </a:rPr>
              <a:t>status is 'Complete'</a:t>
            </a:r>
            <a:r>
              <a:rPr lang="en" sz="700">
                <a:solidFill>
                  <a:schemeClr val="dk1"/>
                </a:solidFill>
              </a:rPr>
              <a:t> to ensure we analyze actual purchases.</a:t>
            </a:r>
            <a:endParaRPr sz="700">
              <a:solidFill>
                <a:schemeClr val="dk1"/>
              </a:solidFill>
            </a:endParaRPr>
          </a:p>
          <a:p>
            <a:pPr indent="-273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AutoNum type="arabicPeriod"/>
            </a:pPr>
            <a:r>
              <a:rPr b="1" lang="en" sz="700">
                <a:solidFill>
                  <a:schemeClr val="dk1"/>
                </a:solidFill>
              </a:rPr>
              <a:t>CTE 2: user_period - </a:t>
            </a:r>
            <a:r>
              <a:rPr lang="en" sz="700">
                <a:solidFill>
                  <a:schemeClr val="dk1"/>
                </a:solidFill>
              </a:rPr>
              <a:t>This CTE calculates the </a:t>
            </a:r>
            <a:r>
              <a:rPr b="1" lang="en" sz="700">
                <a:solidFill>
                  <a:schemeClr val="dk1"/>
                </a:solidFill>
              </a:rPr>
              <a:t>difference in months</a:t>
            </a:r>
            <a:r>
              <a:rPr lang="en" sz="700">
                <a:solidFill>
                  <a:schemeClr val="dk1"/>
                </a:solidFill>
              </a:rPr>
              <a:t> between the user's first order and subsequent orders to determine how long they remain active. It also counts the </a:t>
            </a:r>
            <a:r>
              <a:rPr b="1" lang="en" sz="700">
                <a:solidFill>
                  <a:schemeClr val="dk1"/>
                </a:solidFill>
              </a:rPr>
              <a:t>unique user IDs</a:t>
            </a:r>
            <a:r>
              <a:rPr lang="en" sz="700">
                <a:solidFill>
                  <a:schemeClr val="dk1"/>
                </a:solidFill>
              </a:rPr>
              <a:t> based on their first order date to obtain the </a:t>
            </a:r>
            <a:r>
              <a:rPr b="1" lang="en" sz="700">
                <a:solidFill>
                  <a:schemeClr val="dk1"/>
                </a:solidFill>
              </a:rPr>
              <a:t>cohort size</a:t>
            </a:r>
            <a:r>
              <a:rPr lang="en" sz="700">
                <a:solidFill>
                  <a:schemeClr val="dk1"/>
                </a:solidFill>
              </a:rPr>
              <a:t> (i.e., the total number of users in each cohort).</a:t>
            </a:r>
            <a:endParaRPr sz="700">
              <a:solidFill>
                <a:schemeClr val="dk1"/>
              </a:solidFill>
            </a:endParaRPr>
          </a:p>
          <a:p>
            <a:pPr indent="-273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AutoNum type="arabicPeriod"/>
            </a:pPr>
            <a:r>
              <a:rPr b="1" lang="en" sz="700">
                <a:solidFill>
                  <a:schemeClr val="dk1"/>
                </a:solidFill>
              </a:rPr>
              <a:t>CTE 3: total_user_retention - </a:t>
            </a:r>
            <a:r>
              <a:rPr lang="en" sz="700">
                <a:solidFill>
                  <a:schemeClr val="dk1"/>
                </a:solidFill>
              </a:rPr>
              <a:t>This CTE counts the </a:t>
            </a:r>
            <a:r>
              <a:rPr b="1" lang="en" sz="700">
                <a:solidFill>
                  <a:schemeClr val="dk1"/>
                </a:solidFill>
              </a:rPr>
              <a:t>total number of unique users</a:t>
            </a:r>
            <a:r>
              <a:rPr lang="en" sz="700">
                <a:solidFill>
                  <a:schemeClr val="dk1"/>
                </a:solidFill>
              </a:rPr>
              <a:t> who made a repeat purchase in each period. The results are grouped by </a:t>
            </a:r>
            <a:r>
              <a:rPr b="1" lang="en" sz="700">
                <a:solidFill>
                  <a:schemeClr val="dk1"/>
                </a:solidFill>
              </a:rPr>
              <a:t>first order date and the number of months since the first purchase (diff_month)</a:t>
            </a:r>
            <a:r>
              <a:rPr lang="en" sz="700">
                <a:solidFill>
                  <a:schemeClr val="dk1"/>
                </a:solidFill>
              </a:rPr>
              <a:t> to track retention trends.</a:t>
            </a:r>
            <a:endParaRPr sz="700">
              <a:solidFill>
                <a:schemeClr val="dk1"/>
              </a:solidFill>
            </a:endParaRPr>
          </a:p>
          <a:p>
            <a:pPr indent="-273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AutoNum type="arabicPeriod"/>
            </a:pPr>
            <a:r>
              <a:rPr b="1" lang="en" sz="700">
                <a:solidFill>
                  <a:schemeClr val="dk1"/>
                </a:solidFill>
              </a:rPr>
              <a:t>CTE 4: retention - </a:t>
            </a:r>
            <a:r>
              <a:rPr lang="en" sz="700">
                <a:solidFill>
                  <a:schemeClr val="dk1"/>
                </a:solidFill>
              </a:rPr>
              <a:t>This CTE calculates the </a:t>
            </a:r>
            <a:r>
              <a:rPr b="1" lang="en" sz="700">
                <a:solidFill>
                  <a:schemeClr val="dk1"/>
                </a:solidFill>
              </a:rPr>
              <a:t>retention rate</a:t>
            </a:r>
            <a:r>
              <a:rPr lang="en" sz="700">
                <a:solidFill>
                  <a:schemeClr val="dk1"/>
                </a:solidFill>
              </a:rPr>
              <a:t> for each month by dividing the number of retained users by the initial cohort size. The results are expressed as percentages to show retention trends over time.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Finally, in the </a:t>
            </a:r>
            <a:r>
              <a:rPr b="1" lang="en" sz="700">
                <a:solidFill>
                  <a:schemeClr val="dk1"/>
                </a:solidFill>
              </a:rPr>
              <a:t>main query</a:t>
            </a:r>
            <a:r>
              <a:rPr lang="en" sz="700">
                <a:solidFill>
                  <a:schemeClr val="dk1"/>
                </a:solidFill>
              </a:rPr>
              <a:t>, we create a </a:t>
            </a:r>
            <a:r>
              <a:rPr b="1" lang="en" sz="700">
                <a:solidFill>
                  <a:schemeClr val="dk1"/>
                </a:solidFill>
              </a:rPr>
              <a:t>pivot table</a:t>
            </a:r>
            <a:r>
              <a:rPr lang="en" sz="700">
                <a:solidFill>
                  <a:schemeClr val="dk1"/>
                </a:solidFill>
              </a:rPr>
              <a:t> using the </a:t>
            </a:r>
            <a:r>
              <a:rPr b="1" lang="en" sz="700">
                <a:solidFill>
                  <a:schemeClr val="dk1"/>
                </a:solidFill>
              </a:rPr>
              <a:t>CASE function</a:t>
            </a:r>
            <a:r>
              <a:rPr lang="en" sz="700">
                <a:solidFill>
                  <a:schemeClr val="dk1"/>
                </a:solidFill>
              </a:rPr>
              <a:t> to visualize the cohort analysis results, displaying retention rates across different months.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229" name="Google Shape;229;p33"/>
          <p:cNvSpPr txBox="1"/>
          <p:nvPr/>
        </p:nvSpPr>
        <p:spPr>
          <a:xfrm>
            <a:off x="3395050" y="815513"/>
            <a:ext cx="28608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total_user_retention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600">
              <a:solidFill>
                <a:srgbClr val="3C404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endParaRPr sz="600">
              <a:solidFill>
                <a:srgbClr val="1967D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first_order_date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,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diff_month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month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,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cohort_size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,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DISTINCT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user_id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total_user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user_period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first_order_date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BETWEEN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'2022-01-01'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'2022-12-01'</a:t>
            </a:r>
            <a:endParaRPr sz="600">
              <a:solidFill>
                <a:srgbClr val="188038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running_order_date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&lt;=</a:t>
            </a:r>
            <a:r>
              <a:rPr lang="en" sz="600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'2022-12-01'</a:t>
            </a:r>
            <a:endParaRPr sz="600">
              <a:solidFill>
                <a:srgbClr val="188038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GROUP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B06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600">
                <a:solidFill>
                  <a:srgbClr val="B06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600">
                <a:solidFill>
                  <a:srgbClr val="B06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600">
              <a:solidFill>
                <a:srgbClr val="B06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B06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600">
                <a:solidFill>
                  <a:srgbClr val="B06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600">
              <a:solidFill>
                <a:srgbClr val="B06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600">
              <a:solidFill>
                <a:srgbClr val="202124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retention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600">
              <a:solidFill>
                <a:srgbClr val="3C404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endParaRPr sz="600">
              <a:solidFill>
                <a:srgbClr val="1967D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*</a:t>
            </a:r>
            <a:endParaRPr sz="600">
              <a:solidFill>
                <a:srgbClr val="3C404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,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ROUND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(((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total_user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cohort_size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)*</a:t>
            </a:r>
            <a:r>
              <a:rPr lang="en" sz="600">
                <a:solidFill>
                  <a:srgbClr val="B06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600">
                <a:solidFill>
                  <a:srgbClr val="B06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retention_rate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total_user_retention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first_order_date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total_user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DESC</a:t>
            </a:r>
            <a:endParaRPr sz="600">
              <a:solidFill>
                <a:srgbClr val="1967D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600">
              <a:solidFill>
                <a:srgbClr val="B80672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0" name="Google Shape;230;p33"/>
          <p:cNvSpPr txBox="1"/>
          <p:nvPr/>
        </p:nvSpPr>
        <p:spPr>
          <a:xfrm>
            <a:off x="6044025" y="822425"/>
            <a:ext cx="30177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endParaRPr sz="600">
              <a:solidFill>
                <a:srgbClr val="1967D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first_order_date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,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MAX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total_user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total_users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,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MAX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WHEN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month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600">
                <a:solidFill>
                  <a:srgbClr val="B06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THEN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retention_rate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END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month_0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,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MAX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WHEN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month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600">
                <a:solidFill>
                  <a:srgbClr val="B06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THEN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retention_rate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END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month_1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,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MAX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WHEN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month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600">
                <a:solidFill>
                  <a:srgbClr val="B06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THEN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retention_rate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END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month_2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,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MAX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WHEN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month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600">
                <a:solidFill>
                  <a:srgbClr val="B06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THEN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retention_rate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END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month_3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,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MAX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WHEN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month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600">
                <a:solidFill>
                  <a:srgbClr val="B06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THEN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retention_rate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END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month_4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,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MAX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WHEN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month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600">
                <a:solidFill>
                  <a:srgbClr val="B06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THEN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retention_rate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END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month_5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,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MAX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WHEN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month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600">
                <a:solidFill>
                  <a:srgbClr val="B06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THEN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retention_rate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END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month_6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,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MAX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WHEN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month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600">
                <a:solidFill>
                  <a:srgbClr val="B06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THEN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retention_rate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END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month_7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,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MAX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WHEN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month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600">
                <a:solidFill>
                  <a:srgbClr val="B06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THEN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retention_rate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END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month_8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,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MAX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WHEN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month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600">
                <a:solidFill>
                  <a:srgbClr val="B06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9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THEN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retention_rate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END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month_9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,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MAX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WHEN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month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600">
                <a:solidFill>
                  <a:srgbClr val="B06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THEN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retention_rate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END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month_10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,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MAX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WHEN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month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600">
                <a:solidFill>
                  <a:srgbClr val="B06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11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THEN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retention_rate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END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month_11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,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MAX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WHEN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month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600">
                <a:solidFill>
                  <a:srgbClr val="B06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12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THEN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retention_rate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END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month_12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retention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GROUP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B06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600">
              <a:solidFill>
                <a:srgbClr val="B06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B06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600">
              <a:solidFill>
                <a:srgbClr val="202124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31" name="Google Shape;231;p33"/>
          <p:cNvCxnSpPr/>
          <p:nvPr/>
        </p:nvCxnSpPr>
        <p:spPr>
          <a:xfrm flipH="1">
            <a:off x="3395050" y="839963"/>
            <a:ext cx="16800" cy="2824800"/>
          </a:xfrm>
          <a:prstGeom prst="straightConnector1">
            <a:avLst/>
          </a:prstGeom>
          <a:noFill/>
          <a:ln cap="flat" cmpd="sng" w="9525">
            <a:solidFill>
              <a:srgbClr val="88888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33"/>
          <p:cNvCxnSpPr/>
          <p:nvPr/>
        </p:nvCxnSpPr>
        <p:spPr>
          <a:xfrm flipH="1">
            <a:off x="5978375" y="839963"/>
            <a:ext cx="16800" cy="2824800"/>
          </a:xfrm>
          <a:prstGeom prst="straightConnector1">
            <a:avLst/>
          </a:prstGeom>
          <a:noFill/>
          <a:ln cap="flat" cmpd="sng" w="9525">
            <a:solidFill>
              <a:srgbClr val="88888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