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Saira"/>
      <p:bold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aira-bold.fntdata"/><Relationship Id="rId21" Type="http://schemas.openxmlformats.org/officeDocument/2006/relationships/slide" Target="slides/slide15.xml"/><Relationship Id="rId24" Type="http://schemas.openxmlformats.org/officeDocument/2006/relationships/font" Target="fonts/RobotoMono-regular.fntdata"/><Relationship Id="rId23" Type="http://schemas.openxmlformats.org/officeDocument/2006/relationships/font" Target="fonts/Saira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8" Type="http://schemas.openxmlformats.org/officeDocument/2006/relationships/font" Target="fonts/DMSans-regular.fntdata"/><Relationship Id="rId27" Type="http://schemas.openxmlformats.org/officeDocument/2006/relationships/font" Target="fonts/RobotoMon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4727444cb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4727444cb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a25d110f6_0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3a25d110f6_0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daf273f72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3daf273f72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34a4e9798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334a4e9798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a25d110f6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33a25d110f6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b1a9a001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33b1a9a001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4727444cb_2_2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34727444cb_2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4727444cb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4727444cb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af273f72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3daf273f72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4a4e9798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334a4e9798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daf273f72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daf273f72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daf273f72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3daf273f72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daf273f72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daf273f72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daf273f72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3daf273f72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daf273f72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3daf273f72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hyperlink" Target="https://www.linkedin.com/in/lidia-p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console.cloud.google.com/bigquery?sq=756261765884:c103726a50014a2e8be40848b610e30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594316" y="514350"/>
            <a:ext cx="301928" cy="249001"/>
          </a:xfrm>
          <a:custGeom>
            <a:rect b="b" l="l" r="r" t="t"/>
            <a:pathLst>
              <a:path extrusionOk="0" h="498001" w="603856">
                <a:moveTo>
                  <a:pt x="0" y="0"/>
                </a:moveTo>
                <a:lnTo>
                  <a:pt x="603856" y="0"/>
                </a:lnTo>
                <a:lnTo>
                  <a:pt x="603856" y="498001"/>
                </a:lnTo>
                <a:lnTo>
                  <a:pt x="0" y="4980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>
            <a:off x="3696304" y="1817635"/>
            <a:ext cx="4933347" cy="3435403"/>
          </a:xfrm>
          <a:custGeom>
            <a:rect b="b" l="l" r="r" t="t"/>
            <a:pathLst>
              <a:path extrusionOk="0" h="6870806" w="9866693">
                <a:moveTo>
                  <a:pt x="0" y="0"/>
                </a:moveTo>
                <a:lnTo>
                  <a:pt x="9866693" y="0"/>
                </a:lnTo>
                <a:lnTo>
                  <a:pt x="9866693" y="6870806"/>
                </a:lnTo>
                <a:lnTo>
                  <a:pt x="0" y="68708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 txBox="1"/>
          <p:nvPr/>
        </p:nvSpPr>
        <p:spPr>
          <a:xfrm>
            <a:off x="552405" y="1238507"/>
            <a:ext cx="59421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77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RevoGrocers Sales Performance Analysis</a:t>
            </a:r>
            <a:endParaRPr sz="3900"/>
          </a:p>
        </p:txBody>
      </p:sp>
      <p:sp>
        <p:nvSpPr>
          <p:cNvPr id="132" name="Google Shape;132;p25"/>
          <p:cNvSpPr txBox="1"/>
          <p:nvPr/>
        </p:nvSpPr>
        <p:spPr>
          <a:xfrm>
            <a:off x="27175" y="4792000"/>
            <a:ext cx="4047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33" name="Google Shape;133;p25"/>
          <p:cNvSpPr txBox="1"/>
          <p:nvPr/>
        </p:nvSpPr>
        <p:spPr>
          <a:xfrm>
            <a:off x="594325" y="3322450"/>
            <a:ext cx="29127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F1800"/>
                </a:solidFill>
              </a:rPr>
              <a:t>Lidia Puspa Ningtyas</a:t>
            </a:r>
            <a:endParaRPr sz="800">
              <a:solidFill>
                <a:srgbClr val="2F180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2F1800"/>
                </a:solidFill>
              </a:rPr>
              <a:t>March 14th, 2024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Linkedin - </a:t>
            </a:r>
            <a:r>
              <a:rPr lang="en" sz="800" u="sng">
                <a:solidFill>
                  <a:schemeClr val="hlink"/>
                </a:solidFill>
                <a:hlinkClick r:id="rId5"/>
              </a:rPr>
              <a:t>https://www.linkedin.com/in/lidia-p/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7997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F18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Top Contribute Product Categories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34"/>
          <p:cNvSpPr txBox="1"/>
          <p:nvPr/>
        </p:nvSpPr>
        <p:spPr>
          <a:xfrm>
            <a:off x="383675" y="403850"/>
            <a:ext cx="6956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categories contribute the most to overall revenue (percentage-wise)?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5" name="Google Shape;255;p34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285575" y="7427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3912075" y="7427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8" name="Google Shape;258;p34"/>
          <p:cNvSpPr txBox="1"/>
          <p:nvPr/>
        </p:nvSpPr>
        <p:spPr>
          <a:xfrm>
            <a:off x="249075" y="40998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59" name="Google Shape;259;p34"/>
          <p:cNvSpPr txBox="1"/>
          <p:nvPr/>
        </p:nvSpPr>
        <p:spPr>
          <a:xfrm>
            <a:off x="249075" y="4277050"/>
            <a:ext cx="8580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Top: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i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(556,93 Mio) contributes </a:t>
            </a:r>
            <a:r>
              <a:rPr b="1" lang="en" sz="800">
                <a:solidFill>
                  <a:schemeClr val="dk1"/>
                </a:solidFill>
              </a:rPr>
              <a:t>12.87%</a:t>
            </a:r>
            <a:r>
              <a:rPr lang="en" sz="800">
                <a:solidFill>
                  <a:schemeClr val="dk1"/>
                </a:solidFill>
              </a:rPr>
              <a:t> of total revenue.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Lowest: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i="1" lang="en" sz="800">
                <a:solidFill>
                  <a:schemeClr val="dk1"/>
                </a:solidFill>
              </a:rPr>
              <a:t>Shell Fish</a:t>
            </a:r>
            <a:r>
              <a:rPr lang="en" sz="800">
                <a:solidFill>
                  <a:schemeClr val="dk1"/>
                </a:solidFill>
              </a:rPr>
              <a:t> ( 299,59 Mio) contributes </a:t>
            </a:r>
            <a:r>
              <a:rPr b="1" lang="en" sz="800">
                <a:solidFill>
                  <a:schemeClr val="dk1"/>
                </a:solidFill>
              </a:rPr>
              <a:t>6.92%</a:t>
            </a:r>
            <a:r>
              <a:rPr lang="en" sz="800">
                <a:solidFill>
                  <a:schemeClr val="dk1"/>
                </a:solidFill>
              </a:rPr>
              <a:t> of total revenue.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i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leading in revenue suggests </a:t>
            </a:r>
            <a:r>
              <a:rPr b="1" lang="en" sz="800">
                <a:solidFill>
                  <a:schemeClr val="dk1"/>
                </a:solidFill>
              </a:rPr>
              <a:t>strong customer demand</a:t>
            </a:r>
            <a:r>
              <a:rPr lang="en" sz="800">
                <a:solidFill>
                  <a:schemeClr val="dk1"/>
                </a:solidFill>
              </a:rPr>
              <a:t> for this category.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To </a:t>
            </a:r>
            <a:r>
              <a:rPr b="1" lang="en" sz="800">
                <a:solidFill>
                  <a:schemeClr val="dk1"/>
                </a:solidFill>
              </a:rPr>
              <a:t>leverage sales growth</a:t>
            </a:r>
            <a:r>
              <a:rPr lang="en" sz="800">
                <a:solidFill>
                  <a:schemeClr val="dk1"/>
                </a:solidFill>
              </a:rPr>
              <a:t>, we can </a:t>
            </a:r>
            <a:r>
              <a:rPr b="1" lang="en" sz="800">
                <a:solidFill>
                  <a:schemeClr val="dk1"/>
                </a:solidFill>
              </a:rPr>
              <a:t>expand Confections with more product variety or targeted promotions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boost Shell Fish sales with pricing strategies or marketing campaigns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214125" y="859550"/>
            <a:ext cx="36528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Which categories contribute the most to overall revenue (percentage-wise)?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contribute_revenue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sales.Discount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sales.Discount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))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revenue_cont_percentage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revenue_cont_percentage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RANK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OVER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revenue_cont_percentage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rank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contribute_revenue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063" y="936550"/>
            <a:ext cx="4830274" cy="228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3914900" y="3287463"/>
            <a:ext cx="4824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used a </a:t>
            </a:r>
            <a:r>
              <a:rPr b="1" lang="en" sz="800">
                <a:solidFill>
                  <a:schemeClr val="dk1"/>
                </a:solidFill>
              </a:rPr>
              <a:t>Common Table Expression (CTE)</a:t>
            </a:r>
            <a:r>
              <a:rPr lang="en" sz="800">
                <a:solidFill>
                  <a:schemeClr val="dk1"/>
                </a:solidFill>
              </a:rPr>
              <a:t> to temporarily combine data from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function. </a:t>
            </a:r>
            <a:r>
              <a:rPr lang="en" sz="800">
                <a:solidFill>
                  <a:schemeClr val="dk1"/>
                </a:solidFill>
              </a:rPr>
              <a:t>This allowed us to link product categories with the products sold and calculate the contribution percentage using the </a:t>
            </a:r>
            <a:r>
              <a:rPr b="1" lang="en" sz="800">
                <a:solidFill>
                  <a:schemeClr val="dk1"/>
                </a:solidFill>
              </a:rPr>
              <a:t>SUM</a:t>
            </a:r>
            <a:r>
              <a:rPr lang="en" sz="800">
                <a:solidFill>
                  <a:schemeClr val="dk1"/>
                </a:solidFill>
              </a:rPr>
              <a:t> function and </a:t>
            </a:r>
            <a:r>
              <a:rPr b="1" lang="en" sz="800">
                <a:solidFill>
                  <a:schemeClr val="dk1"/>
                </a:solidFill>
              </a:rPr>
              <a:t>arithmetic</a:t>
            </a:r>
            <a:r>
              <a:rPr lang="en" sz="800">
                <a:solidFill>
                  <a:schemeClr val="dk1"/>
                </a:solidFill>
              </a:rPr>
              <a:t> operations. The </a:t>
            </a:r>
            <a:r>
              <a:rPr b="1" lang="en" sz="800">
                <a:solidFill>
                  <a:schemeClr val="dk1"/>
                </a:solidFill>
              </a:rPr>
              <a:t>OVER</a:t>
            </a:r>
            <a:r>
              <a:rPr lang="en" sz="800">
                <a:solidFill>
                  <a:schemeClr val="dk1"/>
                </a:solidFill>
              </a:rPr>
              <a:t> function allowed us to divide the percentage by category, and to identify the top-contributing product categories, we used the </a:t>
            </a:r>
            <a:r>
              <a:rPr b="1" lang="en" sz="800">
                <a:solidFill>
                  <a:schemeClr val="dk1"/>
                </a:solidFill>
              </a:rPr>
              <a:t>RANK</a:t>
            </a:r>
            <a:r>
              <a:rPr lang="en" sz="800">
                <a:solidFill>
                  <a:schemeClr val="dk1"/>
                </a:solidFill>
              </a:rPr>
              <a:t> function.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Highest Repeat Purchase Rate (</a:t>
            </a: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1/2</a:t>
            </a: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35"/>
          <p:cNvSpPr txBox="1"/>
          <p:nvPr/>
        </p:nvSpPr>
        <p:spPr>
          <a:xfrm>
            <a:off x="383675" y="403850"/>
            <a:ext cx="6956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product categories have the highest repeat purchase rate?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185500" y="932550"/>
            <a:ext cx="84696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185500" y="1140150"/>
            <a:ext cx="3792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Which product categories have the highest repeat purchase rate?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count cust id who order &gt; 1 / count unique cust id * 100 per category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sales.CustomerID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fsda-sql-01.grocery_dataset.sales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fsda-sql-01.grocery_dataset.products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fsda-sql-01.grocery_dataset.categories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number_repeat_order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HAVING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4862025" y="1140150"/>
            <a:ext cx="34305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repeat_customer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cust_id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number_repeat_customer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repeat_order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repeat_customer.number_repeat_customer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orders.cust_id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total_unique_customer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100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repeat_customer.number_repeat_customer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orders.cust_id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repeat_purchase_rate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orders.category_id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repeat_customer.category_id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274" name="Google Shape;274;p35"/>
          <p:cNvCxnSpPr/>
          <p:nvPr/>
        </p:nvCxnSpPr>
        <p:spPr>
          <a:xfrm>
            <a:off x="4099500" y="1105500"/>
            <a:ext cx="12600" cy="29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35"/>
          <p:cNvSpPr txBox="1"/>
          <p:nvPr/>
        </p:nvSpPr>
        <p:spPr>
          <a:xfrm>
            <a:off x="185500" y="4549350"/>
            <a:ext cx="83109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used a </a:t>
            </a:r>
            <a:r>
              <a:rPr b="1" lang="en" sz="800">
                <a:solidFill>
                  <a:schemeClr val="dk1"/>
                </a:solidFill>
              </a:rPr>
              <a:t>Common Table Expression (CTE)</a:t>
            </a:r>
            <a:r>
              <a:rPr lang="en" sz="800">
                <a:solidFill>
                  <a:schemeClr val="dk1"/>
                </a:solidFill>
              </a:rPr>
              <a:t> to temporarily combine data from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function. This allowed us to link product categories with the products sold and calculate the repeat purchase rate using the </a:t>
            </a:r>
            <a:r>
              <a:rPr b="1" lang="en" sz="800">
                <a:solidFill>
                  <a:schemeClr val="dk1"/>
                </a:solidFill>
              </a:rPr>
              <a:t>COUNT </a:t>
            </a:r>
            <a:r>
              <a:rPr lang="en" sz="800">
                <a:solidFill>
                  <a:schemeClr val="dk1"/>
                </a:solidFill>
              </a:rPr>
              <a:t>function, t</a:t>
            </a:r>
            <a:r>
              <a:rPr lang="en" sz="800">
                <a:solidFill>
                  <a:schemeClr val="dk1"/>
                </a:solidFill>
              </a:rPr>
              <a:t>he</a:t>
            </a:r>
            <a:r>
              <a:rPr b="1" lang="en" sz="800">
                <a:solidFill>
                  <a:schemeClr val="dk1"/>
                </a:solidFill>
              </a:rPr>
              <a:t> COUNT DISTINCT</a:t>
            </a:r>
            <a:r>
              <a:rPr lang="en" sz="800">
                <a:solidFill>
                  <a:schemeClr val="dk1"/>
                </a:solidFill>
              </a:rPr>
              <a:t> function to find unique IDs, and arithmetic operations. To identify repeat customers—those who have made more than one purchase—we used the </a:t>
            </a:r>
            <a:r>
              <a:rPr b="1" lang="en" sz="800">
                <a:solidFill>
                  <a:schemeClr val="dk1"/>
                </a:solidFill>
              </a:rPr>
              <a:t>HAVING</a:t>
            </a:r>
            <a:r>
              <a:rPr lang="en" sz="800">
                <a:solidFill>
                  <a:schemeClr val="dk1"/>
                </a:solidFill>
              </a:rPr>
              <a:t> clause to filter out customers &lt;=1.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Highest Repeat Purchase Rate (2/2)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p36"/>
          <p:cNvSpPr txBox="1"/>
          <p:nvPr/>
        </p:nvSpPr>
        <p:spPr>
          <a:xfrm>
            <a:off x="383675" y="403850"/>
            <a:ext cx="6956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product categories have the highest repeat purchase rate?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285575" y="590300"/>
            <a:ext cx="8439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5" name="Google Shape;285;p36"/>
          <p:cNvSpPr txBox="1"/>
          <p:nvPr/>
        </p:nvSpPr>
        <p:spPr>
          <a:xfrm>
            <a:off x="205400" y="3436600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86" name="Google Shape;286;p36"/>
          <p:cNvSpPr txBox="1"/>
          <p:nvPr/>
        </p:nvSpPr>
        <p:spPr>
          <a:xfrm>
            <a:off x="214775" y="3607450"/>
            <a:ext cx="8580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n" sz="800">
                <a:solidFill>
                  <a:schemeClr val="dk1"/>
                </a:solidFill>
              </a:rPr>
              <a:t>The </a:t>
            </a:r>
            <a:r>
              <a:rPr b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category has the highest repeat purchase rate at </a:t>
            </a:r>
            <a:r>
              <a:rPr b="1" lang="en" sz="800">
                <a:solidFill>
                  <a:schemeClr val="dk1"/>
                </a:solidFill>
              </a:rPr>
              <a:t>99.85%</a:t>
            </a:r>
            <a:r>
              <a:rPr lang="en" sz="800">
                <a:solidFill>
                  <a:schemeClr val="dk1"/>
                </a:solidFill>
              </a:rPr>
              <a:t>, followed closely by </a:t>
            </a:r>
            <a:r>
              <a:rPr b="1" lang="en" sz="800">
                <a:solidFill>
                  <a:schemeClr val="dk1"/>
                </a:solidFill>
              </a:rPr>
              <a:t>Meat (99.61%)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Poultry (99.44%)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b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has the highest number of customers (98,598), with a number repeat customer is 98,743, meaning nearly all customers who purchase from this category return for more.</a:t>
            </a:r>
            <a:endParaRPr sz="800">
              <a:solidFill>
                <a:schemeClr val="dk1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b="1" lang="en" sz="800">
                <a:solidFill>
                  <a:schemeClr val="dk1"/>
                </a:solidFill>
              </a:rPr>
              <a:t>Grain (93.68%)</a:t>
            </a:r>
            <a:r>
              <a:rPr lang="en" sz="800">
                <a:solidFill>
                  <a:schemeClr val="dk1"/>
                </a:solidFill>
              </a:rPr>
              <a:t> has the lowest repeat purchase rate among all categories, indicating that customers are less likely to repurchase products from this category because from the previous insight, </a:t>
            </a:r>
            <a:r>
              <a:rPr i="1" lang="en" sz="800">
                <a:solidFill>
                  <a:schemeClr val="dk1"/>
                </a:solidFill>
              </a:rPr>
              <a:t>Grain</a:t>
            </a:r>
            <a:r>
              <a:rPr lang="en" sz="800">
                <a:solidFill>
                  <a:schemeClr val="dk1"/>
                </a:solidFill>
              </a:rPr>
              <a:t> has the highest average price per unit ($61.43) but ranks </a:t>
            </a:r>
            <a:r>
              <a:rPr b="1" lang="en" sz="800">
                <a:solidFill>
                  <a:schemeClr val="dk1"/>
                </a:solidFill>
              </a:rPr>
              <a:t>10th in revenue</a:t>
            </a:r>
            <a:r>
              <a:rPr lang="en" sz="800">
                <a:solidFill>
                  <a:schemeClr val="dk1"/>
                </a:solidFill>
              </a:rPr>
              <a:t>, confirming that high prices may have deterred customers.</a:t>
            </a:r>
            <a:endParaRPr sz="800">
              <a:solidFill>
                <a:schemeClr val="dk1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n" sz="800">
                <a:solidFill>
                  <a:schemeClr val="dk1"/>
                </a:solidFill>
              </a:rPr>
              <a:t>Most food categories have a </a:t>
            </a:r>
            <a:r>
              <a:rPr b="1" lang="en" sz="800">
                <a:solidFill>
                  <a:schemeClr val="dk1"/>
                </a:solidFill>
              </a:rPr>
              <a:t>repeat purchase rate above 97%</a:t>
            </a:r>
            <a:r>
              <a:rPr lang="en" sz="800">
                <a:solidFill>
                  <a:schemeClr val="dk1"/>
                </a:solidFill>
              </a:rPr>
              <a:t>, indicating strong customer loyalty.</a:t>
            </a:r>
            <a:endParaRPr sz="800">
              <a:solidFill>
                <a:schemeClr val="dk1"/>
              </a:solidFill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n" sz="800">
                <a:solidFill>
                  <a:schemeClr val="dk1"/>
                </a:solidFill>
              </a:rPr>
              <a:t>To further enhance retention, businesses can introduce loyalty programs, personalized recommendations, or special promotions for categories with slightly lower repeat purchase rates.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925" y="817388"/>
            <a:ext cx="5514157" cy="2515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/>
        </p:nvSpPr>
        <p:spPr>
          <a:xfrm>
            <a:off x="266700" y="2722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Summary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93" name="Google Shape;293;p37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4" name="Google Shape;294;p37"/>
          <p:cNvSpPr txBox="1"/>
          <p:nvPr/>
        </p:nvSpPr>
        <p:spPr>
          <a:xfrm>
            <a:off x="4245425" y="740100"/>
            <a:ext cx="4357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The top three product categories with the highest purchase rates are </a:t>
            </a:r>
            <a:r>
              <a:rPr b="1" lang="en" sz="800">
                <a:solidFill>
                  <a:schemeClr val="dk1"/>
                </a:solidFill>
              </a:rPr>
              <a:t>Confections (99.85%)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b="1" lang="en" sz="800">
                <a:solidFill>
                  <a:schemeClr val="dk1"/>
                </a:solidFill>
              </a:rPr>
              <a:t>Meat (99.61%)</a:t>
            </a:r>
            <a:r>
              <a:rPr lang="en" sz="800">
                <a:solidFill>
                  <a:schemeClr val="dk1"/>
                </a:solidFill>
              </a:rPr>
              <a:t>, and </a:t>
            </a:r>
            <a:r>
              <a:rPr b="1" lang="en" sz="800">
                <a:solidFill>
                  <a:schemeClr val="dk1"/>
                </a:solidFill>
              </a:rPr>
              <a:t>Poultry (99.44%)</a:t>
            </a:r>
            <a:r>
              <a:rPr lang="en" sz="800">
                <a:solidFill>
                  <a:schemeClr val="dk1"/>
                </a:solidFill>
              </a:rPr>
              <a:t>. These categories generate the highest revenue, have a large number of repeat customers, and contribute significantly to overall sales. In terms of average price, </a:t>
            </a:r>
            <a:r>
              <a:rPr b="1" lang="en" sz="800">
                <a:solidFill>
                  <a:schemeClr val="dk1"/>
                </a:solidFill>
              </a:rPr>
              <a:t>Confections and Meat</a:t>
            </a:r>
            <a:r>
              <a:rPr lang="en" sz="800">
                <a:solidFill>
                  <a:schemeClr val="dk1"/>
                </a:solidFill>
              </a:rPr>
              <a:t> are priced at a moderate level, while </a:t>
            </a:r>
            <a:r>
              <a:rPr b="1" lang="en" sz="800">
                <a:solidFill>
                  <a:schemeClr val="dk1"/>
                </a:solidFill>
              </a:rPr>
              <a:t>Poultry</a:t>
            </a:r>
            <a:r>
              <a:rPr lang="en" sz="800">
                <a:solidFill>
                  <a:schemeClr val="dk1"/>
                </a:solidFill>
              </a:rPr>
              <a:t> is among the top three most affordable categories.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Categories with </a:t>
            </a:r>
            <a:r>
              <a:rPr b="1" lang="en" sz="800">
                <a:solidFill>
                  <a:schemeClr val="dk1"/>
                </a:solidFill>
              </a:rPr>
              <a:t>higher average prices</a:t>
            </a:r>
            <a:r>
              <a:rPr lang="en" sz="800">
                <a:solidFill>
                  <a:schemeClr val="dk1"/>
                </a:solidFill>
              </a:rPr>
              <a:t> (e.g., </a:t>
            </a:r>
            <a:r>
              <a:rPr b="1" lang="en" sz="800">
                <a:solidFill>
                  <a:schemeClr val="dk1"/>
                </a:solidFill>
              </a:rPr>
              <a:t>Grain, Dairy, and Snails</a:t>
            </a:r>
            <a:r>
              <a:rPr lang="en" sz="800">
                <a:solidFill>
                  <a:schemeClr val="dk1"/>
                </a:solidFill>
              </a:rPr>
              <a:t>) tend to have </a:t>
            </a:r>
            <a:r>
              <a:rPr b="1" lang="en" sz="800">
                <a:solidFill>
                  <a:schemeClr val="dk1"/>
                </a:solidFill>
              </a:rPr>
              <a:t>fewer unique buyers</a:t>
            </a:r>
            <a:r>
              <a:rPr lang="en" sz="800">
                <a:solidFill>
                  <a:schemeClr val="dk1"/>
                </a:solidFill>
              </a:rPr>
              <a:t>, which aligns with their </a:t>
            </a:r>
            <a:r>
              <a:rPr b="1" lang="en" sz="800">
                <a:solidFill>
                  <a:schemeClr val="dk1"/>
                </a:solidFill>
              </a:rPr>
              <a:t>lower revenue rankings</a:t>
            </a:r>
            <a:r>
              <a:rPr lang="en" sz="800">
                <a:solidFill>
                  <a:schemeClr val="dk1"/>
                </a:solidFill>
              </a:rPr>
              <a:t>. This suggests that these products may be perceived as too expensive, leading to lower demand.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Despite having the </a:t>
            </a:r>
            <a:r>
              <a:rPr b="1" lang="en" sz="800">
                <a:solidFill>
                  <a:schemeClr val="dk1"/>
                </a:solidFill>
              </a:rPr>
              <a:t>lowest average price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b="1" lang="en" sz="800">
                <a:solidFill>
                  <a:schemeClr val="dk1"/>
                </a:solidFill>
              </a:rPr>
              <a:t>Shellfish</a:t>
            </a:r>
            <a:r>
              <a:rPr lang="en" sz="800">
                <a:solidFill>
                  <a:schemeClr val="dk1"/>
                </a:solidFill>
              </a:rPr>
              <a:t> still ranks </a:t>
            </a:r>
            <a:r>
              <a:rPr b="1" lang="en" sz="800">
                <a:solidFill>
                  <a:schemeClr val="dk1"/>
                </a:solidFill>
              </a:rPr>
              <a:t>last in revenue</a:t>
            </a:r>
            <a:r>
              <a:rPr lang="en" sz="800">
                <a:solidFill>
                  <a:schemeClr val="dk1"/>
                </a:solidFill>
              </a:rPr>
              <a:t>, indicating that even with affordability, </a:t>
            </a:r>
            <a:r>
              <a:rPr b="1" lang="en" sz="800">
                <a:solidFill>
                  <a:schemeClr val="dk1"/>
                </a:solidFill>
              </a:rPr>
              <a:t>demand remains weak</a:t>
            </a:r>
            <a:r>
              <a:rPr lang="en" sz="800">
                <a:solidFill>
                  <a:schemeClr val="dk1"/>
                </a:solidFill>
              </a:rPr>
              <a:t>. This could be due to </a:t>
            </a:r>
            <a:r>
              <a:rPr b="1" lang="en" sz="800">
                <a:solidFill>
                  <a:schemeClr val="dk1"/>
                </a:solidFill>
              </a:rPr>
              <a:t>low market interest, niche demand, or supply constraints.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AutoNum type="arabicPeriod"/>
            </a:pPr>
            <a:r>
              <a:rPr lang="en" sz="800">
                <a:solidFill>
                  <a:schemeClr val="dk1"/>
                </a:solidFill>
              </a:rPr>
              <a:t>The correlation findings:</a:t>
            </a:r>
            <a:endParaRPr sz="800">
              <a:solidFill>
                <a:schemeClr val="dk1"/>
              </a:solidFill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Revenue &amp; Total Units Sold</a:t>
            </a:r>
            <a:r>
              <a:rPr lang="en" sz="800">
                <a:solidFill>
                  <a:schemeClr val="dk1"/>
                </a:solidFill>
              </a:rPr>
              <a:t> → </a:t>
            </a:r>
            <a:r>
              <a:rPr b="1" lang="en" sz="800">
                <a:solidFill>
                  <a:schemeClr val="dk1"/>
                </a:solidFill>
              </a:rPr>
              <a:t>Very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1" lang="en" sz="800">
                <a:solidFill>
                  <a:schemeClr val="dk1"/>
                </a:solidFill>
              </a:rPr>
              <a:t>Strong Positive Correlation (0.93)</a:t>
            </a:r>
            <a:r>
              <a:rPr lang="en" sz="800">
                <a:solidFill>
                  <a:schemeClr val="dk1"/>
                </a:solidFill>
              </a:rPr>
              <a:t>: Higher revenue is closely linked to higher total units sold.</a:t>
            </a:r>
            <a:endParaRPr sz="800">
              <a:solidFill>
                <a:schemeClr val="dk1"/>
              </a:solidFill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Revenue &amp; Unique Customers</a:t>
            </a:r>
            <a:r>
              <a:rPr lang="en" sz="800">
                <a:solidFill>
                  <a:schemeClr val="dk1"/>
                </a:solidFill>
              </a:rPr>
              <a:t> → </a:t>
            </a:r>
            <a:r>
              <a:rPr b="1" lang="en" sz="800">
                <a:solidFill>
                  <a:schemeClr val="dk1"/>
                </a:solidFill>
              </a:rPr>
              <a:t>Strong Positive Correlation (0.62)</a:t>
            </a:r>
            <a:r>
              <a:rPr lang="en" sz="800">
                <a:solidFill>
                  <a:schemeClr val="dk1"/>
                </a:solidFill>
              </a:rPr>
              <a:t>: More revenue generally means more unique buyers.</a:t>
            </a:r>
            <a:endParaRPr sz="800">
              <a:solidFill>
                <a:schemeClr val="dk1"/>
              </a:solidFill>
            </a:endParaRPr>
          </a:p>
          <a:p>
            <a:pPr indent="-2794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Average Price &amp; Number of Buyers</a:t>
            </a:r>
            <a:r>
              <a:rPr lang="en" sz="800">
                <a:solidFill>
                  <a:schemeClr val="dk1"/>
                </a:solidFill>
              </a:rPr>
              <a:t> → </a:t>
            </a:r>
            <a:r>
              <a:rPr b="1" lang="en" sz="800">
                <a:solidFill>
                  <a:schemeClr val="dk1"/>
                </a:solidFill>
              </a:rPr>
              <a:t>Strong Negative Correlation (-0.66)</a:t>
            </a:r>
            <a:r>
              <a:rPr lang="en" sz="800">
                <a:solidFill>
                  <a:schemeClr val="dk1"/>
                </a:solidFill>
              </a:rPr>
              <a:t>: As prices increase, the number of buyers decreases, indicating strong price sensitivity.</a:t>
            </a:r>
            <a:endParaRPr sz="800">
              <a:solidFill>
                <a:schemeClr val="dk1"/>
              </a:solidFill>
            </a:endParaRPr>
          </a:p>
          <a:p>
            <a:pPr indent="0" lvl="0" marL="485775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These correlations suggest that </a:t>
            </a:r>
            <a:r>
              <a:rPr b="1" lang="en" sz="800">
                <a:solidFill>
                  <a:schemeClr val="dk1"/>
                </a:solidFill>
              </a:rPr>
              <a:t>sales volume and customer reach drive revenue</a:t>
            </a:r>
            <a:r>
              <a:rPr lang="en" sz="800">
                <a:solidFill>
                  <a:schemeClr val="dk1"/>
                </a:solidFill>
              </a:rPr>
              <a:t>, while </a:t>
            </a:r>
            <a:r>
              <a:rPr b="1" lang="en" sz="800">
                <a:solidFill>
                  <a:schemeClr val="dk1"/>
                </a:solidFill>
              </a:rPr>
              <a:t>higher prices limit buyer interest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95" name="Google Shape;295;p37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/>
          <p:nvPr/>
        </p:nvSpPr>
        <p:spPr>
          <a:xfrm>
            <a:off x="266700" y="272221"/>
            <a:ext cx="59247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Insight &amp; Recommendation</a:t>
            </a: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</a:t>
            </a:r>
            <a:endParaRPr b="1" sz="31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301" name="Google Shape;301;p38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38"/>
          <p:cNvSpPr txBox="1"/>
          <p:nvPr/>
        </p:nvSpPr>
        <p:spPr>
          <a:xfrm>
            <a:off x="4297900" y="990575"/>
            <a:ext cx="4357200" cy="33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High Purchase Rates in Confections, Meat, and Poultry Drive Revenue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Launch targeted promotions (e.g., volume discounts, loyalty rewards) to maintain and grow customer retention in these categories.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High-priced categories (Grain, Dairy, Snails) have fewer buyers due to price sensitivity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Test price reductions or introduce smaller, budget-friendly package sizes to increase accessibility and demand.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Shellfish has the lowest revenue despite its affordability, indicating low consumer interest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Conduct market research to identify barriers (e.g., awareness, availability, perception) and reposition the product with better marketing strategies.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03" name="Google Shape;303;p38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4" name="Google Shape;304;p38"/>
          <p:cNvSpPr/>
          <p:nvPr/>
        </p:nvSpPr>
        <p:spPr>
          <a:xfrm>
            <a:off x="3901750" y="1052650"/>
            <a:ext cx="326100" cy="31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8"/>
          <p:cNvSpPr/>
          <p:nvPr/>
        </p:nvSpPr>
        <p:spPr>
          <a:xfrm>
            <a:off x="3901750" y="2311800"/>
            <a:ext cx="326100" cy="31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8"/>
          <p:cNvSpPr/>
          <p:nvPr/>
        </p:nvSpPr>
        <p:spPr>
          <a:xfrm>
            <a:off x="3901750" y="3504800"/>
            <a:ext cx="326100" cy="310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"/>
          <p:cNvSpPr/>
          <p:nvPr/>
        </p:nvSpPr>
        <p:spPr>
          <a:xfrm>
            <a:off x="2232047" y="2571750"/>
            <a:ext cx="4679906" cy="3641818"/>
          </a:xfrm>
          <a:custGeom>
            <a:rect b="b" l="l" r="r" t="t"/>
            <a:pathLst>
              <a:path extrusionOk="0" h="7283635" w="9359812">
                <a:moveTo>
                  <a:pt x="0" y="0"/>
                </a:moveTo>
                <a:lnTo>
                  <a:pt x="9359812" y="0"/>
                </a:lnTo>
                <a:lnTo>
                  <a:pt x="9359812" y="7283635"/>
                </a:lnTo>
                <a:lnTo>
                  <a:pt x="0" y="7283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39"/>
          <p:cNvSpPr txBox="1"/>
          <p:nvPr/>
        </p:nvSpPr>
        <p:spPr>
          <a:xfrm>
            <a:off x="2266357" y="1260538"/>
            <a:ext cx="4611286" cy="768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2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THANK YOU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6"/>
          <p:cNvGrpSpPr/>
          <p:nvPr/>
        </p:nvGrpSpPr>
        <p:grpSpPr>
          <a:xfrm>
            <a:off x="-245411" y="1328196"/>
            <a:ext cx="490823" cy="2484120"/>
            <a:chOff x="0" y="0"/>
            <a:chExt cx="258540" cy="1308508"/>
          </a:xfrm>
        </p:grpSpPr>
        <p:sp>
          <p:nvSpPr>
            <p:cNvPr id="139" name="Google Shape;139;p26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6"/>
            <p:cNvSpPr txBox="1"/>
            <p:nvPr/>
          </p:nvSpPr>
          <p:spPr>
            <a:xfrm>
              <a:off x="0" y="76200"/>
              <a:ext cx="258540" cy="1232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26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26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Business Overview &amp; Disclaimer</a:t>
            </a:r>
            <a:endParaRPr sz="700"/>
          </a:p>
        </p:txBody>
      </p:sp>
      <p:sp>
        <p:nvSpPr>
          <p:cNvPr id="143" name="Google Shape;143;p26"/>
          <p:cNvSpPr txBox="1"/>
          <p:nvPr/>
        </p:nvSpPr>
        <p:spPr>
          <a:xfrm>
            <a:off x="3832875" y="814981"/>
            <a:ext cx="46536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Company Overview: RevoGrocers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RevoGrocers is a fictional grocery retail business that operates in multiple locations, offering a diverse range of grocery products to customers.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The company aims to optimize sales strategies, enhance customer experience, and increase revenue by leveraging data-driven decision-making.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832875" y="728125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3832875" y="1823181"/>
            <a:ext cx="4653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Disclaimer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This analysis is based on a public dataset from Kaggle: </a:t>
            </a:r>
            <a:r>
              <a:rPr b="1" lang="en" sz="900">
                <a:solidFill>
                  <a:schemeClr val="dk1"/>
                </a:solidFill>
              </a:rPr>
              <a:t>Kaggle Grocery Sales Dataset</a:t>
            </a:r>
            <a:r>
              <a:rPr lang="en" sz="900">
                <a:solidFill>
                  <a:schemeClr val="dk1"/>
                </a:solidFill>
              </a:rPr>
              <a:t>﻿﻿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RevoGrocers is a fictional company created for analytical purposes.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﻿﻿Any insights or recommendations are based on this dataset and do not reflect real-world data.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821225" y="2975128"/>
            <a:ext cx="46536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Dataset Overview</a:t>
            </a:r>
            <a:endParaRPr b="1" sz="900">
              <a:solidFill>
                <a:schemeClr val="dk1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745025" y="3113725"/>
            <a:ext cx="27552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Key Table Used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Sales (transaction data)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Products (product details)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Categories ( product category informations)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169175" y="3113725"/>
            <a:ext cx="2755200" cy="14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Relevan Field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Categoryid (product categories)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Categoryname (product categories by name)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Quantity (numbers of product sold)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Discount (discount detail)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Price (price detail)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CustomerID (unique user identifier)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3832875" y="4237907"/>
            <a:ext cx="46536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Project Goal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Identify top-performing product categories.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﻿﻿Analyze factors driving revenue (units sold vs. customer count)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﻿﻿Evaluate pricing strategies and their impact on sales.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27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55" name="Google Shape;155;p27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7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27"/>
          <p:cNvSpPr/>
          <p:nvPr/>
        </p:nvSpPr>
        <p:spPr>
          <a:xfrm>
            <a:off x="536128" y="1328194"/>
            <a:ext cx="2891988" cy="2487109"/>
          </a:xfrm>
          <a:custGeom>
            <a:rect b="b" l="l" r="r" t="t"/>
            <a:pathLst>
              <a:path extrusionOk="0" h="4974218" w="5783975">
                <a:moveTo>
                  <a:pt x="0" y="0"/>
                </a:moveTo>
                <a:lnTo>
                  <a:pt x="5783975" y="0"/>
                </a:lnTo>
                <a:lnTo>
                  <a:pt x="5783975" y="4974218"/>
                </a:lnTo>
                <a:lnTo>
                  <a:pt x="0" y="49742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27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Methodology</a:t>
            </a:r>
            <a:endParaRPr sz="700"/>
          </a:p>
        </p:txBody>
      </p:sp>
      <p:sp>
        <p:nvSpPr>
          <p:cNvPr id="159" name="Google Shape;159;p27"/>
          <p:cNvSpPr txBox="1"/>
          <p:nvPr/>
        </p:nvSpPr>
        <p:spPr>
          <a:xfrm>
            <a:off x="3832875" y="1357657"/>
            <a:ext cx="4653600" cy="1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Approach Taken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Data cleaning and transformation using SQL (BigQuery)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Using statistical hypothesis tests to determine relationships between key metrics; Revenue vs. Total Units Sold and Revenue vs. Unique Customers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Tools Used: Google BigQuery - for running SQL queries and analyzing structured datasets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3832875" y="2753757"/>
            <a:ext cx="46536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Key SQL Queries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For each analysis, include: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﻿﻿Query Explanation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﻿﻿Formatted SQL Query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﻿﻿Screenshot of Query Output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Insight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Link query: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revogrocers query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8"/>
          <p:cNvGrpSpPr/>
          <p:nvPr/>
        </p:nvGrpSpPr>
        <p:grpSpPr>
          <a:xfrm>
            <a:off x="-245411" y="1328196"/>
            <a:ext cx="490926" cy="2484246"/>
            <a:chOff x="0" y="0"/>
            <a:chExt cx="258600" cy="1308600"/>
          </a:xfrm>
        </p:grpSpPr>
        <p:sp>
          <p:nvSpPr>
            <p:cNvPr id="166" name="Google Shape;166;p28"/>
            <p:cNvSpPr/>
            <p:nvPr/>
          </p:nvSpPr>
          <p:spPr>
            <a:xfrm>
              <a:off x="0" y="0"/>
              <a:ext cx="258540" cy="1308508"/>
            </a:xfrm>
            <a:custGeom>
              <a:rect b="b" l="l" r="r" t="t"/>
              <a:pathLst>
                <a:path extrusionOk="0" h="1308508" w="258540">
                  <a:moveTo>
                    <a:pt x="129270" y="0"/>
                  </a:moveTo>
                  <a:lnTo>
                    <a:pt x="129270" y="0"/>
                  </a:lnTo>
                  <a:cubicBezTo>
                    <a:pt x="163555" y="0"/>
                    <a:pt x="196435" y="13619"/>
                    <a:pt x="220678" y="37862"/>
                  </a:cubicBezTo>
                  <a:cubicBezTo>
                    <a:pt x="244921" y="62105"/>
                    <a:pt x="258540" y="94986"/>
                    <a:pt x="258540" y="129270"/>
                  </a:cubicBezTo>
                  <a:lnTo>
                    <a:pt x="258540" y="1179238"/>
                  </a:lnTo>
                  <a:cubicBezTo>
                    <a:pt x="258540" y="1250631"/>
                    <a:pt x="200664" y="1308508"/>
                    <a:pt x="129270" y="1308508"/>
                  </a:cubicBezTo>
                  <a:lnTo>
                    <a:pt x="129270" y="1308508"/>
                  </a:lnTo>
                  <a:cubicBezTo>
                    <a:pt x="94986" y="1308508"/>
                    <a:pt x="62105" y="1294888"/>
                    <a:pt x="37862" y="1270645"/>
                  </a:cubicBezTo>
                  <a:cubicBezTo>
                    <a:pt x="13619" y="1246403"/>
                    <a:pt x="0" y="1213522"/>
                    <a:pt x="0" y="1179238"/>
                  </a:cubicBezTo>
                  <a:lnTo>
                    <a:pt x="0" y="129270"/>
                  </a:lnTo>
                  <a:cubicBezTo>
                    <a:pt x="0" y="57876"/>
                    <a:pt x="57876" y="0"/>
                    <a:pt x="1292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rnd" cmpd="sng" w="9525">
              <a:solidFill>
                <a:srgbClr val="2F1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8"/>
            <p:cNvSpPr txBox="1"/>
            <p:nvPr/>
          </p:nvSpPr>
          <p:spPr>
            <a:xfrm>
              <a:off x="0" y="76200"/>
              <a:ext cx="258600" cy="12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812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8"/>
          <p:cNvSpPr txBox="1"/>
          <p:nvPr/>
        </p:nvSpPr>
        <p:spPr>
          <a:xfrm>
            <a:off x="91775" y="145625"/>
            <a:ext cx="6646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ERD RevoGrocers Dataset</a:t>
            </a:r>
            <a:endParaRPr sz="700"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88" y="781150"/>
            <a:ext cx="5060818" cy="421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Top Revenue-Generating Product Categories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9"/>
          <p:cNvSpPr txBox="1"/>
          <p:nvPr/>
        </p:nvSpPr>
        <p:spPr>
          <a:xfrm>
            <a:off x="383675" y="403850"/>
            <a:ext cx="69567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Which Product Category Drive the Most Revenue?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285575" y="7427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3912075" y="7427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279825" y="3892600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49075" y="4124650"/>
            <a:ext cx="8580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Top: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i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(556,93 Mio)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Lowest: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i="1" lang="en" sz="800">
                <a:solidFill>
                  <a:schemeClr val="dk1"/>
                </a:solidFill>
              </a:rPr>
              <a:t>Shell Fish</a:t>
            </a:r>
            <a:r>
              <a:rPr lang="en" sz="800">
                <a:solidFill>
                  <a:schemeClr val="dk1"/>
                </a:solidFill>
              </a:rPr>
              <a:t> ( 299,59 Mio) 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i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 leading in revenue suggests </a:t>
            </a:r>
            <a:r>
              <a:rPr b="1" lang="en" sz="800">
                <a:solidFill>
                  <a:schemeClr val="dk1"/>
                </a:solidFill>
              </a:rPr>
              <a:t>strong customer demand</a:t>
            </a:r>
            <a:r>
              <a:rPr lang="en" sz="800">
                <a:solidFill>
                  <a:schemeClr val="dk1"/>
                </a:solidFill>
              </a:rPr>
              <a:t> for this category.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To </a:t>
            </a:r>
            <a:r>
              <a:rPr b="1" lang="en" sz="800">
                <a:solidFill>
                  <a:schemeClr val="dk1"/>
                </a:solidFill>
              </a:rPr>
              <a:t>leverage sales growth</a:t>
            </a:r>
            <a:r>
              <a:rPr lang="en" sz="800">
                <a:solidFill>
                  <a:schemeClr val="dk1"/>
                </a:solidFill>
              </a:rPr>
              <a:t>, we can </a:t>
            </a:r>
            <a:r>
              <a:rPr b="1" lang="en" sz="800">
                <a:solidFill>
                  <a:schemeClr val="dk1"/>
                </a:solidFill>
              </a:rPr>
              <a:t>expand Confections with more product variety or targeted promotions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boost Shell Fish sales with pricing strategies or marketing campaigns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238275" y="906900"/>
            <a:ext cx="3418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Identify the product category that generates the highest revenue.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sales.Discount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113" y="977325"/>
            <a:ext cx="4856025" cy="221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249075" y="3024650"/>
            <a:ext cx="3396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combined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 to merge the category list with the products sold. This allows us to calculate revenue by using the </a:t>
            </a:r>
            <a:r>
              <a:rPr b="1" lang="en" sz="800">
                <a:solidFill>
                  <a:schemeClr val="dk1"/>
                </a:solidFill>
              </a:rPr>
              <a:t>SUM</a:t>
            </a:r>
            <a:r>
              <a:rPr lang="en" sz="800">
                <a:solidFill>
                  <a:schemeClr val="dk1"/>
                </a:solidFill>
              </a:rPr>
              <a:t> function as an aggregate function. Additionally, we apply the </a:t>
            </a:r>
            <a:r>
              <a:rPr b="1" lang="en" sz="800">
                <a:solidFill>
                  <a:schemeClr val="dk1"/>
                </a:solidFill>
              </a:rPr>
              <a:t>ROUND</a:t>
            </a:r>
            <a:r>
              <a:rPr lang="en" sz="800">
                <a:solidFill>
                  <a:schemeClr val="dk1"/>
                </a:solidFill>
              </a:rPr>
              <a:t> function to enhance the accuracy and readability of the results.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Correlation</a:t>
            </a: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 Between Revenue vs Total Units Sold 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190" name="Google Shape;190;p30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30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The correlation between revenue and total units sold per each product category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285575" y="5903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3912075" y="5903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249075" y="40998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249075" y="4353250"/>
            <a:ext cx="8580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If we analyze the data trend, it indicates a positive correlation between total units sold and revenue. </a:t>
            </a:r>
            <a:r>
              <a:rPr b="1" lang="en" sz="800">
                <a:solidFill>
                  <a:schemeClr val="dk1"/>
                </a:solidFill>
              </a:rPr>
              <a:t>Confections </a:t>
            </a:r>
            <a:r>
              <a:rPr lang="en" sz="800">
                <a:solidFill>
                  <a:schemeClr val="dk1"/>
                </a:solidFill>
              </a:rPr>
              <a:t>generates the highest revenue ($556.9M) and also records the highest total units sold (11.08M).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Meat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Poultry</a:t>
            </a:r>
            <a:r>
              <a:rPr lang="en" sz="800">
                <a:solidFill>
                  <a:schemeClr val="dk1"/>
                </a:solidFill>
              </a:rPr>
              <a:t> exhibit a similar pattern, where a higher number of units sold corresponds to higher revenue.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When assessing the correlation between revenue and total units sold for each product category using statistical analysis, we find that the correlation coefficient is </a:t>
            </a:r>
            <a:r>
              <a:rPr b="1" lang="en" sz="800">
                <a:solidFill>
                  <a:schemeClr val="dk1"/>
                </a:solidFill>
              </a:rPr>
              <a:t>0.93</a:t>
            </a:r>
            <a:r>
              <a:rPr lang="en" sz="800">
                <a:solidFill>
                  <a:schemeClr val="dk1"/>
                </a:solidFill>
              </a:rPr>
              <a:t>, signifying a very strong positive correlation. This suggests that as revenue increases, the total units sold also rises, and vice versa.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7" name="Google Shape;197;p30"/>
          <p:cNvSpPr txBox="1"/>
          <p:nvPr/>
        </p:nvSpPr>
        <p:spPr>
          <a:xfrm>
            <a:off x="219950" y="713300"/>
            <a:ext cx="37284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Assess the correlation between revenue and total units sold for each product category.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categories_sales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sales.Discount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total_units_sold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4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total_units_sold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correlation_sales_units_sold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categories_sales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075" y="2428261"/>
            <a:ext cx="4326481" cy="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3853825" y="2996500"/>
            <a:ext cx="482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used a </a:t>
            </a:r>
            <a:r>
              <a:rPr b="1" lang="en" sz="800">
                <a:solidFill>
                  <a:schemeClr val="dk1"/>
                </a:solidFill>
              </a:rPr>
              <a:t>Common Table Expression (CTE)</a:t>
            </a:r>
            <a:r>
              <a:rPr lang="en" sz="800">
                <a:solidFill>
                  <a:schemeClr val="dk1"/>
                </a:solidFill>
              </a:rPr>
              <a:t> to temporarily combine data from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function. This allowed us to link product categories with the products sold and </a:t>
            </a:r>
            <a:r>
              <a:rPr b="1" lang="en" sz="800">
                <a:solidFill>
                  <a:schemeClr val="dk1"/>
                </a:solidFill>
              </a:rPr>
              <a:t>calculate revenue and total units sold using the SUM </a:t>
            </a:r>
            <a:r>
              <a:rPr lang="en" sz="800">
                <a:solidFill>
                  <a:schemeClr val="dk1"/>
                </a:solidFill>
              </a:rPr>
              <a:t>function as an aggregate.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Next, using the results from the CTE table (categories_sales), we</a:t>
            </a:r>
            <a:r>
              <a:rPr b="1" lang="en" sz="800">
                <a:solidFill>
                  <a:schemeClr val="dk1"/>
                </a:solidFill>
              </a:rPr>
              <a:t> analyzed the relationship between revenue and total units sold </a:t>
            </a:r>
            <a:r>
              <a:rPr lang="en" sz="800">
                <a:solidFill>
                  <a:schemeClr val="dk1"/>
                </a:solidFill>
              </a:rPr>
              <a:t>by applying the </a:t>
            </a:r>
            <a:r>
              <a:rPr b="1" lang="en" sz="800">
                <a:solidFill>
                  <a:schemeClr val="dk1"/>
                </a:solidFill>
              </a:rPr>
              <a:t>CORR</a:t>
            </a:r>
            <a:r>
              <a:rPr lang="en" sz="800">
                <a:solidFill>
                  <a:schemeClr val="dk1"/>
                </a:solidFill>
              </a:rPr>
              <a:t> function to measure their </a:t>
            </a:r>
            <a:r>
              <a:rPr b="1" lang="en" sz="800">
                <a:solidFill>
                  <a:schemeClr val="dk1"/>
                </a:solidFill>
              </a:rPr>
              <a:t>correlation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075" y="771200"/>
            <a:ext cx="3548751" cy="161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Correlation Between Revenue vs Number of Unique Customer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06" name="Google Shape;206;p31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31"/>
          <p:cNvSpPr txBox="1"/>
          <p:nvPr/>
        </p:nvSpPr>
        <p:spPr>
          <a:xfrm>
            <a:off x="383675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T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he correlation between revenue and number of unique customers for each product category 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8" name="Google Shape;208;p31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285575" y="5903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3912075" y="5903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49075" y="39474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249075" y="4124650"/>
            <a:ext cx="858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If we analyze the data trend, it indicates a positive correlation between number of unique customer and revenue. Product categories with higher revenue also have a larger number of unique customers.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Confections</a:t>
            </a:r>
            <a:r>
              <a:rPr lang="en" sz="800">
                <a:solidFill>
                  <a:schemeClr val="dk1"/>
                </a:solidFill>
              </a:rPr>
              <a:t>, for example, has the highest revenue ($556.9M) and the highest number of customers (98,743).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Similarly, </a:t>
            </a:r>
            <a:r>
              <a:rPr b="1" lang="en" sz="800">
                <a:solidFill>
                  <a:schemeClr val="dk1"/>
                </a:solidFill>
              </a:rPr>
              <a:t>Meat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Poultry</a:t>
            </a:r>
            <a:r>
              <a:rPr lang="en" sz="800">
                <a:solidFill>
                  <a:schemeClr val="dk1"/>
                </a:solidFill>
              </a:rPr>
              <a:t> also show high revenue figures along with a large number of unique customers.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When assessing the correlation between </a:t>
            </a:r>
            <a:r>
              <a:rPr b="1" lang="en" sz="800">
                <a:solidFill>
                  <a:schemeClr val="dk1"/>
                </a:solidFill>
              </a:rPr>
              <a:t>revenue</a:t>
            </a:r>
            <a:r>
              <a:rPr lang="en" sz="800">
                <a:solidFill>
                  <a:schemeClr val="dk1"/>
                </a:solidFill>
              </a:rPr>
              <a:t> and </a:t>
            </a:r>
            <a:r>
              <a:rPr b="1" lang="en" sz="800">
                <a:solidFill>
                  <a:schemeClr val="dk1"/>
                </a:solidFill>
              </a:rPr>
              <a:t>number of unique customers for each product category</a:t>
            </a:r>
            <a:r>
              <a:rPr lang="en" sz="800">
                <a:solidFill>
                  <a:schemeClr val="dk1"/>
                </a:solidFill>
              </a:rPr>
              <a:t> using statistical analysis, we find that the correlation coefficient is </a:t>
            </a:r>
            <a:r>
              <a:rPr b="1" lang="en" sz="800">
                <a:solidFill>
                  <a:schemeClr val="dk1"/>
                </a:solidFill>
              </a:rPr>
              <a:t>0.62</a:t>
            </a:r>
            <a:r>
              <a:rPr lang="en" sz="800">
                <a:solidFill>
                  <a:schemeClr val="dk1"/>
                </a:solidFill>
              </a:rPr>
              <a:t>, signifying a strong positive correlation. This suggests that as revenue increases, number of unique customers also increases, and vice versa.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179175" y="693100"/>
            <a:ext cx="36876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Find the correlation between revenue and the number of unique customers for each product category.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categories_sales_2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sales.Quantity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sales.Discount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sales.CustomerID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revenue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number_of_customer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correlation_rev_cust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categories_sales_2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075" y="2393550"/>
            <a:ext cx="4326481" cy="52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3866775" y="2917788"/>
            <a:ext cx="48246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used a </a:t>
            </a:r>
            <a:r>
              <a:rPr b="1" lang="en" sz="800">
                <a:solidFill>
                  <a:schemeClr val="dk1"/>
                </a:solidFill>
              </a:rPr>
              <a:t>Common Table Expression (CTE)</a:t>
            </a:r>
            <a:r>
              <a:rPr lang="en" sz="800">
                <a:solidFill>
                  <a:schemeClr val="dk1"/>
                </a:solidFill>
              </a:rPr>
              <a:t> to temporarily combine data from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function. This allowed us to link product categories with the products sold and </a:t>
            </a:r>
            <a:r>
              <a:rPr b="1" lang="en" sz="800">
                <a:solidFill>
                  <a:schemeClr val="dk1"/>
                </a:solidFill>
              </a:rPr>
              <a:t>calculate revenue using the SUM and </a:t>
            </a:r>
            <a:r>
              <a:rPr b="1" lang="en" sz="800">
                <a:solidFill>
                  <a:schemeClr val="dk1"/>
                </a:solidFill>
              </a:rPr>
              <a:t>total unique customer using the COUNT DISTINCT </a:t>
            </a:r>
            <a:r>
              <a:rPr lang="en" sz="800">
                <a:solidFill>
                  <a:schemeClr val="dk1"/>
                </a:solidFill>
              </a:rPr>
              <a:t>function as an aggregate.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Next, using the results from the CTE table (categories_sales _2), we</a:t>
            </a:r>
            <a:r>
              <a:rPr b="1" lang="en" sz="800">
                <a:solidFill>
                  <a:schemeClr val="dk1"/>
                </a:solidFill>
              </a:rPr>
              <a:t> analyzed the relationship between revenue and total unique customer </a:t>
            </a:r>
            <a:r>
              <a:rPr lang="en" sz="800">
                <a:solidFill>
                  <a:schemeClr val="dk1"/>
                </a:solidFill>
              </a:rPr>
              <a:t>by applying the </a:t>
            </a:r>
            <a:r>
              <a:rPr b="1" lang="en" sz="800">
                <a:solidFill>
                  <a:schemeClr val="dk1"/>
                </a:solidFill>
              </a:rPr>
              <a:t>CORR</a:t>
            </a:r>
            <a:r>
              <a:rPr lang="en" sz="800">
                <a:solidFill>
                  <a:schemeClr val="dk1"/>
                </a:solidFill>
              </a:rPr>
              <a:t> function to measure their </a:t>
            </a:r>
            <a:r>
              <a:rPr b="1" lang="en" sz="800">
                <a:solidFill>
                  <a:schemeClr val="dk1"/>
                </a:solidFill>
              </a:rPr>
              <a:t>correlation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2075" y="745520"/>
            <a:ext cx="3687599" cy="169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Average Price per Units for Each Product Category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32"/>
          <p:cNvSpPr txBox="1"/>
          <p:nvPr/>
        </p:nvSpPr>
        <p:spPr>
          <a:xfrm>
            <a:off x="342900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the average price per unit for each product category</a:t>
            </a:r>
            <a:endParaRPr sz="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285575" y="5903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912075" y="5903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249075" y="41760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49075" y="4370725"/>
            <a:ext cx="85806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Grain has the highest average price (61.43), but its revenue (323,87) ranks 10th out of 11 categories.</a:t>
            </a:r>
            <a:r>
              <a:rPr lang="en" sz="800">
                <a:solidFill>
                  <a:schemeClr val="dk1"/>
                </a:solidFill>
              </a:rPr>
              <a:t>This suggests that despite its high price per unit, its sales volume is low.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Dairy (53.61) and Snails (53.28) also have relatively high prices</a:t>
            </a:r>
            <a:r>
              <a:rPr lang="en" sz="800">
                <a:solidFill>
                  <a:schemeClr val="dk1"/>
                </a:solidFill>
              </a:rPr>
              <a:t>, but their revenue is lower than categories like Confections or Meat, indicating that higher prices may reduce customer demand.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Shell Fish has the lowest average price (44.23) and the lowest revenue (299,59),</a:t>
            </a:r>
            <a:r>
              <a:rPr lang="en" sz="800">
                <a:solidFill>
                  <a:schemeClr val="dk1"/>
                </a:solidFill>
              </a:rPr>
              <a:t> meaning that even with a lower price, its sales volume remains low.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179175" y="693100"/>
            <a:ext cx="3804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--Calculate the average price per unit for each product category.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avg_price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ORDER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DESC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49075" y="2643650"/>
            <a:ext cx="3396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combined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 to merge the category list with the products sold. This allows us to calculate avg_price by using the </a:t>
            </a:r>
            <a:r>
              <a:rPr b="1" lang="en" sz="800">
                <a:solidFill>
                  <a:schemeClr val="dk1"/>
                </a:solidFill>
              </a:rPr>
              <a:t>AVG</a:t>
            </a:r>
            <a:r>
              <a:rPr lang="en" sz="800">
                <a:solidFill>
                  <a:schemeClr val="dk1"/>
                </a:solidFill>
              </a:rPr>
              <a:t> function as an aggregate function. Additionally, we apply the </a:t>
            </a:r>
            <a:r>
              <a:rPr b="1" lang="en" sz="800">
                <a:solidFill>
                  <a:schemeClr val="dk1"/>
                </a:solidFill>
              </a:rPr>
              <a:t>ROUND</a:t>
            </a:r>
            <a:r>
              <a:rPr lang="en" sz="800">
                <a:solidFill>
                  <a:schemeClr val="dk1"/>
                </a:solidFill>
              </a:rPr>
              <a:t> function to enhance the accuracy and readability of the results.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2113" y="842400"/>
            <a:ext cx="4856025" cy="221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342900" y="96050"/>
            <a:ext cx="7525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F1800"/>
                </a:solidFill>
                <a:latin typeface="Saira"/>
                <a:ea typeface="Saira"/>
                <a:cs typeface="Saira"/>
                <a:sym typeface="Saira"/>
              </a:rPr>
              <a:t>Correlation Between Avg. Price vs Number of Buyers</a:t>
            </a:r>
            <a:endParaRPr b="1" sz="2000">
              <a:solidFill>
                <a:srgbClr val="2F1800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8655098" y="4619256"/>
            <a:ext cx="488890" cy="524240"/>
          </a:xfrm>
          <a:custGeom>
            <a:rect b="b" l="l" r="r" t="t"/>
            <a:pathLst>
              <a:path extrusionOk="0" h="6167533" w="7521382">
                <a:moveTo>
                  <a:pt x="0" y="0"/>
                </a:moveTo>
                <a:lnTo>
                  <a:pt x="7521382" y="0"/>
                </a:lnTo>
                <a:lnTo>
                  <a:pt x="7521382" y="6167533"/>
                </a:lnTo>
                <a:lnTo>
                  <a:pt x="0" y="61675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33"/>
          <p:cNvSpPr txBox="1"/>
          <p:nvPr/>
        </p:nvSpPr>
        <p:spPr>
          <a:xfrm>
            <a:off x="342900" y="403850"/>
            <a:ext cx="6956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</a:rPr>
              <a:t>The correlation between </a:t>
            </a:r>
            <a:r>
              <a:rPr lang="en" sz="800">
                <a:solidFill>
                  <a:schemeClr val="dk1"/>
                </a:solidFill>
              </a:rPr>
              <a:t>the average price per unit and the number of buyers (unique customers) per category.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9894600" y="799000"/>
            <a:ext cx="69567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F1800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Hypothesis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Alpha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Statistical Test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Kriteria Keputusan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Kesimpulan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Insight bisnis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40" name="Google Shape;240;p33"/>
          <p:cNvSpPr txBox="1"/>
          <p:nvPr/>
        </p:nvSpPr>
        <p:spPr>
          <a:xfrm>
            <a:off x="285575" y="590300"/>
            <a:ext cx="33600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SQL Query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1" name="Google Shape;241;p33"/>
          <p:cNvSpPr txBox="1"/>
          <p:nvPr/>
        </p:nvSpPr>
        <p:spPr>
          <a:xfrm>
            <a:off x="3912075" y="590300"/>
            <a:ext cx="4856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Query 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2" name="Google Shape;242;p33"/>
          <p:cNvSpPr txBox="1"/>
          <p:nvPr/>
        </p:nvSpPr>
        <p:spPr>
          <a:xfrm>
            <a:off x="249075" y="4176025"/>
            <a:ext cx="8519100" cy="123000"/>
          </a:xfrm>
          <a:prstGeom prst="rect">
            <a:avLst/>
          </a:prstGeom>
          <a:solidFill>
            <a:srgbClr val="F1A56D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Insight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43" name="Google Shape;243;p33"/>
          <p:cNvSpPr txBox="1"/>
          <p:nvPr/>
        </p:nvSpPr>
        <p:spPr>
          <a:xfrm>
            <a:off x="249075" y="4370725"/>
            <a:ext cx="85806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The correlation between the avg. price per unit and </a:t>
            </a:r>
            <a:r>
              <a:rPr b="1" lang="en" sz="800">
                <a:solidFill>
                  <a:schemeClr val="dk1"/>
                </a:solidFill>
              </a:rPr>
              <a:t>the number of buyers per category </a:t>
            </a:r>
            <a:r>
              <a:rPr lang="en" sz="800">
                <a:solidFill>
                  <a:schemeClr val="dk1"/>
                </a:solidFill>
              </a:rPr>
              <a:t> is </a:t>
            </a:r>
            <a:r>
              <a:rPr b="1" lang="en" sz="800">
                <a:solidFill>
                  <a:schemeClr val="dk1"/>
                </a:solidFill>
              </a:rPr>
              <a:t>-0.66</a:t>
            </a:r>
            <a:r>
              <a:rPr lang="en" sz="800">
                <a:solidFill>
                  <a:schemeClr val="dk1"/>
                </a:solidFill>
              </a:rPr>
              <a:t>, indicating a </a:t>
            </a:r>
            <a:r>
              <a:rPr b="1" lang="en" sz="800">
                <a:solidFill>
                  <a:schemeClr val="dk1"/>
                </a:solidFill>
              </a:rPr>
              <a:t>strong negative correlation</a:t>
            </a:r>
            <a:r>
              <a:rPr lang="en" sz="800">
                <a:solidFill>
                  <a:schemeClr val="dk1"/>
                </a:solidFill>
              </a:rPr>
              <a:t>. This means that when the avg. price per unit increase, the number of buyers tend to decrease, and </a:t>
            </a:r>
            <a:r>
              <a:rPr b="1" lang="en" sz="800">
                <a:solidFill>
                  <a:schemeClr val="dk1"/>
                </a:solidFill>
              </a:rPr>
              <a:t>when the avg. price per unit decreases, the number of buyers tends to increase. This indicates that price sensitivity plays a significant role in customer purchasing decisions.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From previous insight,</a:t>
            </a:r>
            <a:r>
              <a:rPr i="1" lang="en" sz="800">
                <a:solidFill>
                  <a:schemeClr val="dk1"/>
                </a:solidFill>
              </a:rPr>
              <a:t> Grain</a:t>
            </a:r>
            <a:r>
              <a:rPr lang="en" sz="800">
                <a:solidFill>
                  <a:schemeClr val="dk1"/>
                </a:solidFill>
              </a:rPr>
              <a:t> has the highest average price per unit ($61.43) but ranks </a:t>
            </a:r>
            <a:r>
              <a:rPr b="1" lang="en" sz="800">
                <a:solidFill>
                  <a:schemeClr val="dk1"/>
                </a:solidFill>
              </a:rPr>
              <a:t>10th in revenue</a:t>
            </a:r>
            <a:r>
              <a:rPr lang="en" sz="800">
                <a:solidFill>
                  <a:schemeClr val="dk1"/>
                </a:solidFill>
              </a:rPr>
              <a:t>, confirming that high prices may have deterred customers.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This aligns with the basic </a:t>
            </a:r>
            <a:r>
              <a:rPr b="1" lang="en" sz="800">
                <a:solidFill>
                  <a:schemeClr val="dk1"/>
                </a:solidFill>
              </a:rPr>
              <a:t>law of demand</a:t>
            </a:r>
            <a:r>
              <a:rPr lang="en" sz="800">
                <a:solidFill>
                  <a:schemeClr val="dk1"/>
                </a:solidFill>
              </a:rPr>
              <a:t> in economics, higher prices often lead to lower demand and vice versa.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44" name="Google Shape;244;p33"/>
          <p:cNvSpPr txBox="1"/>
          <p:nvPr/>
        </p:nvSpPr>
        <p:spPr>
          <a:xfrm>
            <a:off x="179175" y="693100"/>
            <a:ext cx="35244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B8067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-- Evaluate the correlation between the average price per unit and the number of buyers (unique customers) per category.</a:t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WITH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avg_price_count_cust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categories.categoryname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category_name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products.price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avg_price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   ,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DISTINCT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sales.CustomerID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number_of_customer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`fsda-sql-01.grocery_dataset.sales`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`fsda-sql-01.grocery_dataset.products`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sales.ProductID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products.productid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INNER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JOIN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`fsda-sql-01.grocery_dataset.categories`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ON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products.categoryid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categories.categoryid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BY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600">
              <a:solidFill>
                <a:srgbClr val="B06000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600">
              <a:solidFill>
                <a:srgbClr val="3C4043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endParaRPr sz="600">
              <a:solidFill>
                <a:srgbClr val="1967D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ROUND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avg_price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number_of_customer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,</a:t>
            </a:r>
            <a:r>
              <a:rPr lang="en" sz="600">
                <a:solidFill>
                  <a:srgbClr val="B06000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" sz="600">
                <a:solidFill>
                  <a:srgbClr val="3C4043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corr_avg_price_count_cust</a:t>
            </a:r>
            <a:endParaRPr sz="600">
              <a:solidFill>
                <a:schemeClr val="dk1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1967D2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600">
                <a:solidFill>
                  <a:schemeClr val="dk1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avg_price_count_cust</a:t>
            </a:r>
            <a:r>
              <a:rPr lang="en" sz="600">
                <a:solidFill>
                  <a:srgbClr val="202124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600">
              <a:solidFill>
                <a:srgbClr val="202124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B80672"/>
              </a:solidFill>
              <a:highlight>
                <a:srgbClr val="FFFFFF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5" name="Google Shape;24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825" y="2563223"/>
            <a:ext cx="4150450" cy="4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3"/>
          <p:cNvSpPr txBox="1"/>
          <p:nvPr/>
        </p:nvSpPr>
        <p:spPr>
          <a:xfrm>
            <a:off x="3912075" y="3044188"/>
            <a:ext cx="48246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used a </a:t>
            </a:r>
            <a:r>
              <a:rPr b="1" lang="en" sz="800">
                <a:solidFill>
                  <a:schemeClr val="dk1"/>
                </a:solidFill>
              </a:rPr>
              <a:t>Common Table Expression (CTE)</a:t>
            </a:r>
            <a:r>
              <a:rPr lang="en" sz="800">
                <a:solidFill>
                  <a:schemeClr val="dk1"/>
                </a:solidFill>
              </a:rPr>
              <a:t> to temporarily combine data from three tables—</a:t>
            </a:r>
            <a:r>
              <a:rPr b="1" lang="en" sz="800">
                <a:solidFill>
                  <a:schemeClr val="dk1"/>
                </a:solidFill>
              </a:rPr>
              <a:t>sales, products, and categories</a:t>
            </a:r>
            <a:r>
              <a:rPr lang="en" sz="800">
                <a:solidFill>
                  <a:schemeClr val="dk1"/>
                </a:solidFill>
              </a:rPr>
              <a:t>—using the </a:t>
            </a:r>
            <a:r>
              <a:rPr b="1" lang="en" sz="800">
                <a:solidFill>
                  <a:schemeClr val="dk1"/>
                </a:solidFill>
              </a:rPr>
              <a:t>INNER JOIN</a:t>
            </a:r>
            <a:r>
              <a:rPr lang="en" sz="800">
                <a:solidFill>
                  <a:schemeClr val="dk1"/>
                </a:solidFill>
              </a:rPr>
              <a:t> function. This allowed us to link product categories with the products sold and </a:t>
            </a:r>
            <a:r>
              <a:rPr b="1" lang="en" sz="800">
                <a:solidFill>
                  <a:schemeClr val="dk1"/>
                </a:solidFill>
              </a:rPr>
              <a:t>calculate avg_price using the AVG and total unique customer using the COUNT DISTINCT </a:t>
            </a:r>
            <a:r>
              <a:rPr lang="en" sz="800">
                <a:solidFill>
                  <a:schemeClr val="dk1"/>
                </a:solidFill>
              </a:rPr>
              <a:t>function as an aggregate.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Next, using the results from the CTE table (avg_price_count_cust), we</a:t>
            </a:r>
            <a:r>
              <a:rPr b="1" lang="en" sz="800">
                <a:solidFill>
                  <a:schemeClr val="dk1"/>
                </a:solidFill>
              </a:rPr>
              <a:t> analyzed the relationship between average price per unit and total number of buyer (unique customer) </a:t>
            </a:r>
            <a:r>
              <a:rPr lang="en" sz="800">
                <a:solidFill>
                  <a:schemeClr val="dk1"/>
                </a:solidFill>
              </a:rPr>
              <a:t>by applying the </a:t>
            </a:r>
            <a:r>
              <a:rPr b="1" lang="en" sz="800">
                <a:solidFill>
                  <a:schemeClr val="dk1"/>
                </a:solidFill>
              </a:rPr>
              <a:t>CORR</a:t>
            </a:r>
            <a:r>
              <a:rPr lang="en" sz="800">
                <a:solidFill>
                  <a:schemeClr val="dk1"/>
                </a:solidFill>
              </a:rPr>
              <a:t> function to measure their </a:t>
            </a:r>
            <a:r>
              <a:rPr b="1" lang="en" sz="800">
                <a:solidFill>
                  <a:schemeClr val="dk1"/>
                </a:solidFill>
              </a:rPr>
              <a:t>correlation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47" name="Google Shape;24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7825" y="776750"/>
            <a:ext cx="3817631" cy="17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