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10287000" cx="18288000"/>
  <p:notesSz cx="6858000" cy="9144000"/>
  <p:embeddedFontLst>
    <p:embeddedFont>
      <p:font typeface="Int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261E0D7-6A7E-442C-9FB7-4053FC81A23B}">
  <a:tblStyle styleId="{3261E0D7-6A7E-442C-9FB7-4053FC81A23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Inter-regular.fntdata"/><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Inter-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Inter-boldItalic.fntdata"/><Relationship Id="rId30" Type="http://schemas.openxmlformats.org/officeDocument/2006/relationships/font" Target="fonts/Inter-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500a43bec1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g3500a43bec1_0_1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500a43bec1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500a43bec1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500a43bec1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g3500a43bec1_0_1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500a43bec1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3500a43bec1_0_1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35165ec76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g35165ec76d0_1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00a43bec1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g3500a43bec1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00a43bec1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g3500a43bec1_0_2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3500a43bec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g3500a43bec1_0_2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3500a43bec1_0_2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g3500a43bec1_0_2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00a43bec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g3500a43bec1_0_2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00a43bec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g3500a43bec1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00a43bec1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3500a43bec1_0_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500a43bec1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500a43bec1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14.png"/><Relationship Id="rId5" Type="http://schemas.openxmlformats.org/officeDocument/2006/relationships/image" Target="../media/image5.png"/><Relationship Id="rId6" Type="http://schemas.openxmlformats.org/officeDocument/2006/relationships/hyperlink" Target="https://public.tableau.com/views/SalesPerformanceDashboard_17455730617280/Dashboard2?:language=en-GB&amp;:sid=&amp;:redirect=auth&amp;:display_count=n&amp;:origin=viz_share_link" TargetMode="External"/><Relationship Id="rId7"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32.png"/><Relationship Id="rId5" Type="http://schemas.openxmlformats.org/officeDocument/2006/relationships/image" Target="../media/image17.png"/><Relationship Id="rId6" Type="http://schemas.openxmlformats.org/officeDocument/2006/relationships/image" Target="../media/image14.png"/><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0.png"/><Relationship Id="rId4" Type="http://schemas.openxmlformats.org/officeDocument/2006/relationships/image" Target="../media/image28.png"/><Relationship Id="rId5" Type="http://schemas.openxmlformats.org/officeDocument/2006/relationships/image" Target="../media/image22.png"/><Relationship Id="rId6" Type="http://schemas.openxmlformats.org/officeDocument/2006/relationships/image" Target="../media/image9.png"/><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7.png"/><Relationship Id="rId5" Type="http://schemas.openxmlformats.org/officeDocument/2006/relationships/image" Target="../media/image25.png"/><Relationship Id="rId6" Type="http://schemas.openxmlformats.org/officeDocument/2006/relationships/image" Target="../media/image30.png"/><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34.png"/><Relationship Id="rId4" Type="http://schemas.openxmlformats.org/officeDocument/2006/relationships/image" Target="../media/image14.png"/><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4.png"/><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image" Target="../media/image2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public.tableau.com/views/SalesPerformanceDashboard_17455730617280/Dashboard2?:language=en-GB&amp;:sid=&amp;:redirect=auth&amp;:display_count=n&amp;:origin=viz_share_link" TargetMode="External"/><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image" Target="../media/image9.png"/><Relationship Id="rId6" Type="http://schemas.openxmlformats.org/officeDocument/2006/relationships/image" Target="../media/image24.png"/><Relationship Id="rId7" Type="http://schemas.openxmlformats.org/officeDocument/2006/relationships/image" Target="../media/image27.png"/><Relationship Id="rId8"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image" Target="../media/image7.png"/><Relationship Id="rId7" Type="http://schemas.openxmlformats.org/officeDocument/2006/relationships/image" Target="../media/image3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hyperlink" Target="https://public.tableau.com/views/SalesPerformanceDashboard_17455730617280/Dashboard2?:language=en-GB&amp;:sid=&amp;:redirect=auth&amp;:display_count=n&amp;:origin=viz_share_link" TargetMode="External"/><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image" Target="../media/image40.png"/><Relationship Id="rId6" Type="http://schemas.openxmlformats.org/officeDocument/2006/relationships/image" Target="../media/image14.png"/><Relationship Id="rId7" Type="http://schemas.openxmlformats.org/officeDocument/2006/relationships/image" Target="../media/image36.png"/><Relationship Id="rId8" Type="http://schemas.openxmlformats.org/officeDocument/2006/relationships/image" Target="../media/image3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hyperlink" Target="https://public.tableau.com/views/SalesPerformanceDashboard_17455730617280/Dashboard2?:language=en-GB&amp;:sid=&amp;:redirect=auth&amp;:display_count=n&amp;:origin=viz_share_link" TargetMode="External"/><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image" Target="../media/image9.png"/><Relationship Id="rId6"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hyperlink" Target="https://public.tableau.com/views/SalesPerformanceDashboard_17455730617280/Dashboard2?:language=en-GB&amp;:sid=&amp;:redirect=auth&amp;:display_count=n&amp;:origin=viz_share_link" TargetMode="External"/><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image" Target="../media/image7.png"/><Relationship Id="rId6"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21.png"/><Relationship Id="rId5" Type="http://schemas.openxmlformats.org/officeDocument/2006/relationships/image" Target="../media/image13.png"/><Relationship Id="rId6" Type="http://schemas.openxmlformats.org/officeDocument/2006/relationships/hyperlink" Target="https://public.tableau.com/views/SalesPerformanceDashboard_17455730617280/Dashboard2?:language=en-GB&amp;:sid=&amp;:redirect=auth&amp;:display_count=n&amp;:origin=viz_share_link" TargetMode="External"/><Relationship Id="rId7"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31.png"/><Relationship Id="rId4" Type="http://schemas.openxmlformats.org/officeDocument/2006/relationships/image" Target="../media/image14.png"/><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9.png"/><Relationship Id="rId4" Type="http://schemas.openxmlformats.org/officeDocument/2006/relationships/image" Target="../media/image9.png"/><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6.png"/><Relationship Id="rId5" Type="http://schemas.openxmlformats.org/officeDocument/2006/relationships/image" Target="../media/image4.png"/><Relationship Id="rId6" Type="http://schemas.openxmlformats.org/officeDocument/2006/relationships/hyperlink" Target="https://public.tableau.com/views/SalesPerformanceDashboard_17455730617280/Dashboard2?:language=en-GB&amp;:sid=&amp;:redirect=auth&amp;:display_count=n&amp;:origin=viz_share_link" TargetMode="External"/><Relationship Id="rId7"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4.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2.png"/><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1.png"/><Relationship Id="rId5" Type="http://schemas.openxmlformats.org/officeDocument/2006/relationships/image" Target="../media/image19.png"/><Relationship Id="rId6" Type="http://schemas.openxmlformats.org/officeDocument/2006/relationships/hyperlink" Target="https://public.tableau.com/views/SalesPerformanceDashboard_17455730617280/Dashboard2?:language=en-GB&amp;:sid=&amp;:redirect=auth&amp;:display_count=n&amp;:origin=viz_share_link" TargetMode="External"/><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hyperlink" Target="https://public.tableau.com/views/SalesPerformanceDashboard_17455730617280/Dashboard2?:language=en-GB&amp;:sid=&amp;:redirect=auth&amp;:display_count=n&amp;:origin=viz_share_link" TargetMode="External"/><Relationship Id="rId6"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hyperlink" Target="https://public.tableau.com/views/SalesPerformanceDashboard_17455730617280/Dashboard2?:language=en-GB&amp;:sid=&amp;:redirect=auth&amp;:display_count=n&amp;:origin=viz_share_link" TargetMode="External"/><Relationship Id="rId4" Type="http://schemas.openxmlformats.org/officeDocument/2006/relationships/hyperlink" Target="https://public.tableau.com/views/SalesPerformanceDashboard_17455730617280/Dashboard2?:language=en-GB&amp;:sid=&amp;:redirect=auth&amp;:display_count=n&amp;:origin=viz_share_link" TargetMode="External"/><Relationship Id="rId5" Type="http://schemas.openxmlformats.org/officeDocument/2006/relationships/image" Target="../media/image9.png"/><Relationship Id="rId6"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0.png"/><Relationship Id="rId4" Type="http://schemas.openxmlformats.org/officeDocument/2006/relationships/image" Target="../media/image18.png"/><Relationship Id="rId5" Type="http://schemas.openxmlformats.org/officeDocument/2006/relationships/image" Target="../media/image37.png"/><Relationship Id="rId6" Type="http://schemas.openxmlformats.org/officeDocument/2006/relationships/image" Target="../media/image7.png"/><Relationship Id="rId7" Type="http://schemas.openxmlformats.org/officeDocument/2006/relationships/hyperlink" Target="https://public.tableau.com/views/SalesPerformanceDashboard_17455730617280/Dashboard2?:language=en-GB&amp;:sid=&amp;:redirect=auth&amp;:display_count=n&amp;:origin=viz_share_link" TargetMode="External"/><Relationship Id="rId8" Type="http://schemas.openxmlformats.org/officeDocument/2006/relationships/hyperlink" Target="https://public.tableau.com/views/SalesPerformanceDashboard_17455730617280/Dashboard2?:language=en-GB&amp;:sid=&amp;:redirect=auth&amp;:display_count=n&amp;:origin=viz_share_link"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a:off x="9688068" y="1028700"/>
            <a:ext cx="7571232" cy="8229600"/>
          </a:xfrm>
          <a:custGeom>
            <a:rect b="b" l="l" r="r" t="t"/>
            <a:pathLst>
              <a:path extrusionOk="0" h="8229600" w="7571232">
                <a:moveTo>
                  <a:pt x="0" y="0"/>
                </a:moveTo>
                <a:lnTo>
                  <a:pt x="7571232" y="0"/>
                </a:lnTo>
                <a:lnTo>
                  <a:pt x="7571232" y="8229600"/>
                </a:lnTo>
                <a:lnTo>
                  <a:pt x="0" y="8229600"/>
                </a:lnTo>
                <a:lnTo>
                  <a:pt x="0" y="0"/>
                </a:lnTo>
                <a:close/>
              </a:path>
            </a:pathLst>
          </a:custGeom>
          <a:blipFill rotWithShape="1">
            <a:blip r:embed="rId3">
              <a:alphaModFix/>
            </a:blip>
            <a:stretch>
              <a:fillRect b="0" l="0" r="0" t="0"/>
            </a:stretch>
          </a:blipFill>
          <a:ln>
            <a:noFill/>
          </a:ln>
        </p:spPr>
      </p:sp>
      <p:sp>
        <p:nvSpPr>
          <p:cNvPr id="85" name="Google Shape;85;p13"/>
          <p:cNvSpPr/>
          <p:nvPr/>
        </p:nvSpPr>
        <p:spPr>
          <a:xfrm>
            <a:off x="353000" y="35300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4">
              <a:alphaModFix/>
            </a:blip>
            <a:stretch>
              <a:fillRect b="0" l="0" r="0" t="0"/>
            </a:stretch>
          </a:blipFill>
          <a:ln>
            <a:noFill/>
          </a:ln>
        </p:spPr>
      </p:sp>
      <p:sp>
        <p:nvSpPr>
          <p:cNvPr id="86" name="Google Shape;86;p13"/>
          <p:cNvSpPr txBox="1"/>
          <p:nvPr/>
        </p:nvSpPr>
        <p:spPr>
          <a:xfrm>
            <a:off x="492800" y="3958775"/>
            <a:ext cx="9792000" cy="3213900"/>
          </a:xfrm>
          <a:prstGeom prst="rect">
            <a:avLst/>
          </a:prstGeom>
          <a:noFill/>
          <a:ln>
            <a:noFill/>
          </a:ln>
        </p:spPr>
        <p:txBody>
          <a:bodyPr anchorCtr="0" anchor="t" bIns="0" lIns="0" spcFirstLastPara="1" rIns="0" wrap="square" tIns="0">
            <a:spAutoFit/>
          </a:bodyPr>
          <a:lstStyle/>
          <a:p>
            <a:pPr indent="0" lvl="0" marL="0" marR="0" rtl="0" algn="l">
              <a:lnSpc>
                <a:spcPct val="86995"/>
              </a:lnSpc>
              <a:spcBef>
                <a:spcPts val="0"/>
              </a:spcBef>
              <a:spcAft>
                <a:spcPts val="0"/>
              </a:spcAft>
              <a:buNone/>
            </a:pPr>
            <a:r>
              <a:rPr lang="en-US" sz="8000">
                <a:latin typeface="Inter"/>
                <a:ea typeface="Inter"/>
                <a:cs typeface="Inter"/>
                <a:sym typeface="Inter"/>
              </a:rPr>
              <a:t>SALES PERFORMANCE ANALYSIS</a:t>
            </a:r>
            <a:endParaRPr sz="8000"/>
          </a:p>
        </p:txBody>
      </p:sp>
      <p:sp>
        <p:nvSpPr>
          <p:cNvPr id="87" name="Google Shape;87;p13"/>
          <p:cNvSpPr/>
          <p:nvPr/>
        </p:nvSpPr>
        <p:spPr>
          <a:xfrm>
            <a:off x="3028946" y="3231267"/>
            <a:ext cx="1543050" cy="1543050"/>
          </a:xfrm>
          <a:custGeom>
            <a:rect b="b" l="l" r="r" t="t"/>
            <a:pathLst>
              <a:path extrusionOk="0" h="1543050" w="1543050">
                <a:moveTo>
                  <a:pt x="0" y="0"/>
                </a:moveTo>
                <a:lnTo>
                  <a:pt x="1543050" y="0"/>
                </a:lnTo>
                <a:lnTo>
                  <a:pt x="1543050" y="1543050"/>
                </a:lnTo>
                <a:lnTo>
                  <a:pt x="0" y="1543050"/>
                </a:lnTo>
                <a:lnTo>
                  <a:pt x="0" y="0"/>
                </a:lnTo>
                <a:close/>
              </a:path>
            </a:pathLst>
          </a:custGeom>
          <a:blipFill rotWithShape="1">
            <a:blip r:embed="rId5">
              <a:alphaModFix/>
            </a:blip>
            <a:stretch>
              <a:fillRect b="0" l="0" r="0" t="0"/>
            </a:stretch>
          </a:blipFill>
          <a:ln>
            <a:noFill/>
          </a:ln>
        </p:spPr>
      </p:sp>
      <p:sp>
        <p:nvSpPr>
          <p:cNvPr id="88" name="Google Shape;88;p13"/>
          <p:cNvSpPr txBox="1"/>
          <p:nvPr/>
        </p:nvSpPr>
        <p:spPr>
          <a:xfrm>
            <a:off x="890519" y="432562"/>
            <a:ext cx="2033400" cy="281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2100">
                <a:latin typeface="Inter"/>
                <a:ea typeface="Inter"/>
                <a:cs typeface="Inter"/>
                <a:sym typeface="Inter"/>
              </a:rPr>
              <a:t>WishfulBazaar</a:t>
            </a:r>
            <a:endParaRPr/>
          </a:p>
        </p:txBody>
      </p:sp>
      <p:sp>
        <p:nvSpPr>
          <p:cNvPr id="89" name="Google Shape;89;p13">
            <a:hlinkClick r:id="rId6"/>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7"/>
              </a:rPr>
              <a:t>Sales Performance Dashboard</a:t>
            </a:r>
            <a:endParaRPr sz="1800">
              <a:solidFill>
                <a:srgbClr val="3779E3"/>
              </a:solidFill>
              <a:latin typeface="Inter"/>
              <a:ea typeface="Inter"/>
              <a:cs typeface="Inter"/>
              <a:sym typeface="Inter"/>
            </a:endParaRPr>
          </a:p>
        </p:txBody>
      </p:sp>
      <p:sp>
        <p:nvSpPr>
          <p:cNvPr id="90" name="Google Shape;90;p13"/>
          <p:cNvSpPr txBox="1"/>
          <p:nvPr/>
        </p:nvSpPr>
        <p:spPr>
          <a:xfrm>
            <a:off x="385400" y="7267100"/>
            <a:ext cx="10006800" cy="8061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4038">
                <a:solidFill>
                  <a:srgbClr val="449864"/>
                </a:solidFill>
                <a:latin typeface="Inter"/>
                <a:ea typeface="Inter"/>
                <a:cs typeface="Inter"/>
                <a:sym typeface="Inter"/>
              </a:rPr>
              <a:t>by Lidia Puspa Ningtyas</a:t>
            </a:r>
            <a:endParaRPr>
              <a:solidFill>
                <a:srgbClr val="449864"/>
              </a:solidFill>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2"/>
          <p:cNvSpPr/>
          <p:nvPr/>
        </p:nvSpPr>
        <p:spPr>
          <a:xfrm>
            <a:off x="16610539" y="4870982"/>
            <a:ext cx="735454" cy="437261"/>
          </a:xfrm>
          <a:custGeom>
            <a:rect b="b" l="l" r="r" t="t"/>
            <a:pathLst>
              <a:path extrusionOk="0" h="437261" w="735454">
                <a:moveTo>
                  <a:pt x="0" y="0"/>
                </a:moveTo>
                <a:lnTo>
                  <a:pt x="735454" y="0"/>
                </a:lnTo>
                <a:lnTo>
                  <a:pt x="735454" y="437261"/>
                </a:lnTo>
                <a:lnTo>
                  <a:pt x="0" y="437261"/>
                </a:lnTo>
                <a:lnTo>
                  <a:pt x="0" y="0"/>
                </a:lnTo>
                <a:close/>
              </a:path>
            </a:pathLst>
          </a:custGeom>
          <a:blipFill rotWithShape="1">
            <a:blip r:embed="rId3">
              <a:alphaModFix/>
            </a:blip>
            <a:stretch>
              <a:fillRect b="0" l="0" r="0" t="0"/>
            </a:stretch>
          </a:blipFill>
          <a:ln>
            <a:noFill/>
          </a:ln>
        </p:spPr>
      </p:sp>
      <p:sp>
        <p:nvSpPr>
          <p:cNvPr id="219" name="Google Shape;219;p22"/>
          <p:cNvSpPr txBox="1"/>
          <p:nvPr/>
        </p:nvSpPr>
        <p:spPr>
          <a:xfrm>
            <a:off x="908925" y="915575"/>
            <a:ext cx="97623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Abandoned Sales</a:t>
            </a:r>
            <a:endParaRPr sz="6000"/>
          </a:p>
        </p:txBody>
      </p:sp>
      <p:sp>
        <p:nvSpPr>
          <p:cNvPr id="220" name="Google Shape;220;p22"/>
          <p:cNvSpPr txBox="1"/>
          <p:nvPr/>
        </p:nvSpPr>
        <p:spPr>
          <a:xfrm>
            <a:off x="870275" y="6985288"/>
            <a:ext cx="16261500" cy="1644000"/>
          </a:xfrm>
          <a:prstGeom prst="rect">
            <a:avLst/>
          </a:prstGeom>
          <a:noFill/>
          <a:ln>
            <a:noFill/>
          </a:ln>
        </p:spPr>
        <p:txBody>
          <a:bodyPr anchorCtr="0" anchor="t" bIns="0" lIns="0" spcFirstLastPara="1" rIns="0" wrap="square" tIns="0">
            <a:spAutoFit/>
          </a:bodyPr>
          <a:lstStyle/>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Total Abandoned Sales from </a:t>
            </a:r>
            <a:r>
              <a:rPr b="1" lang="en-US" sz="2400">
                <a:solidFill>
                  <a:schemeClr val="dk1"/>
                </a:solidFill>
                <a:latin typeface="Inter"/>
                <a:ea typeface="Inter"/>
                <a:cs typeface="Inter"/>
                <a:sym typeface="Inter"/>
              </a:rPr>
              <a:t>2019–2023 </a:t>
            </a:r>
            <a:r>
              <a:rPr lang="en-US" sz="2400">
                <a:solidFill>
                  <a:schemeClr val="dk1"/>
                </a:solidFill>
                <a:latin typeface="Inter"/>
                <a:ea typeface="Inter"/>
                <a:cs typeface="Inter"/>
                <a:sym typeface="Inter"/>
              </a:rPr>
              <a:t>amounted to </a:t>
            </a:r>
            <a:r>
              <a:rPr b="1" lang="en-US" sz="2400">
                <a:solidFill>
                  <a:schemeClr val="dk1"/>
                </a:solidFill>
                <a:latin typeface="Inter"/>
                <a:ea typeface="Inter"/>
                <a:cs typeface="Inter"/>
                <a:sym typeface="Inter"/>
              </a:rPr>
              <a:t>$239K</a:t>
            </a:r>
            <a:r>
              <a:rPr lang="en-US" sz="2400">
                <a:solidFill>
                  <a:schemeClr val="dk1"/>
                </a:solidFill>
                <a:latin typeface="Inter"/>
                <a:ea typeface="Inter"/>
                <a:cs typeface="Inter"/>
                <a:sym typeface="Inter"/>
              </a:rPr>
              <a:t>, representing the </a:t>
            </a:r>
            <a:r>
              <a:rPr b="1" lang="en-US" sz="2400">
                <a:solidFill>
                  <a:schemeClr val="dk1"/>
                </a:solidFill>
                <a:latin typeface="Inter"/>
                <a:ea typeface="Inter"/>
                <a:cs typeface="Inter"/>
                <a:sym typeface="Inter"/>
              </a:rPr>
              <a:t>potential sales</a:t>
            </a:r>
            <a:r>
              <a:rPr lang="en-US" sz="2400">
                <a:solidFill>
                  <a:schemeClr val="dk1"/>
                </a:solidFill>
                <a:latin typeface="Inter"/>
                <a:ea typeface="Inter"/>
                <a:cs typeface="Inter"/>
                <a:sym typeface="Inter"/>
              </a:rPr>
              <a:t> value from orders that were not confirmed.</a:t>
            </a:r>
            <a:endParaRPr sz="2400">
              <a:solidFill>
                <a:schemeClr val="dk1"/>
              </a:solidFill>
              <a:latin typeface="Inter"/>
              <a:ea typeface="Inter"/>
              <a:cs typeface="Inter"/>
              <a:sym typeface="Inter"/>
            </a:endParaRPr>
          </a:p>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It reflects the gross revenue lost due to </a:t>
            </a:r>
            <a:r>
              <a:rPr b="1" lang="en-US" sz="2400">
                <a:solidFill>
                  <a:schemeClr val="dk1"/>
                </a:solidFill>
                <a:latin typeface="Inter"/>
                <a:ea typeface="Inter"/>
                <a:cs typeface="Inter"/>
                <a:sym typeface="Inter"/>
              </a:rPr>
              <a:t>uncompleted transactions</a:t>
            </a:r>
            <a:r>
              <a:rPr lang="en-US" sz="2400">
                <a:solidFill>
                  <a:schemeClr val="dk1"/>
                </a:solidFill>
                <a:latin typeface="Inter"/>
                <a:ea typeface="Inter"/>
                <a:cs typeface="Inter"/>
                <a:sym typeface="Inter"/>
              </a:rPr>
              <a:t> where customers initiated but did not finalize their purchases.</a:t>
            </a:r>
            <a:endParaRPr sz="2400">
              <a:solidFill>
                <a:schemeClr val="dk1"/>
              </a:solidFill>
              <a:latin typeface="Inter"/>
              <a:ea typeface="Inter"/>
              <a:cs typeface="Inter"/>
              <a:sym typeface="Inter"/>
            </a:endParaRPr>
          </a:p>
        </p:txBody>
      </p:sp>
      <p:sp>
        <p:nvSpPr>
          <p:cNvPr id="221" name="Google Shape;221;p22"/>
          <p:cNvSpPr/>
          <p:nvPr/>
        </p:nvSpPr>
        <p:spPr>
          <a:xfrm>
            <a:off x="908925" y="2756525"/>
            <a:ext cx="94851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Calculation</a:t>
            </a:r>
            <a:endParaRPr>
              <a:latin typeface="Calibri"/>
              <a:ea typeface="Calibri"/>
              <a:cs typeface="Calibri"/>
              <a:sym typeface="Calibri"/>
            </a:endParaRPr>
          </a:p>
        </p:txBody>
      </p:sp>
      <p:sp>
        <p:nvSpPr>
          <p:cNvPr id="222" name="Google Shape;222;p22"/>
          <p:cNvSpPr/>
          <p:nvPr/>
        </p:nvSpPr>
        <p:spPr>
          <a:xfrm>
            <a:off x="11253974" y="2756525"/>
            <a:ext cx="58317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Visualization</a:t>
            </a:r>
            <a:endParaRPr sz="2400">
              <a:solidFill>
                <a:srgbClr val="3779E3"/>
              </a:solidFill>
              <a:latin typeface="Inter"/>
              <a:ea typeface="Inter"/>
              <a:cs typeface="Inter"/>
              <a:sym typeface="Inter"/>
            </a:endParaRPr>
          </a:p>
        </p:txBody>
      </p:sp>
      <p:pic>
        <p:nvPicPr>
          <p:cNvPr id="223" name="Google Shape;223;p22"/>
          <p:cNvPicPr preferRelativeResize="0"/>
          <p:nvPr/>
        </p:nvPicPr>
        <p:blipFill>
          <a:blip r:embed="rId4">
            <a:alphaModFix/>
          </a:blip>
          <a:stretch>
            <a:fillRect/>
          </a:stretch>
        </p:blipFill>
        <p:spPr>
          <a:xfrm>
            <a:off x="908925" y="3414988"/>
            <a:ext cx="9485100" cy="2384634"/>
          </a:xfrm>
          <a:prstGeom prst="rect">
            <a:avLst/>
          </a:prstGeom>
          <a:noFill/>
          <a:ln cap="flat" cmpd="sng" w="9525">
            <a:solidFill>
              <a:srgbClr val="888888"/>
            </a:solidFill>
            <a:prstDash val="solid"/>
            <a:round/>
            <a:headEnd len="sm" w="sm" type="none"/>
            <a:tailEnd len="sm" w="sm" type="none"/>
          </a:ln>
        </p:spPr>
      </p:pic>
      <p:pic>
        <p:nvPicPr>
          <p:cNvPr id="224" name="Google Shape;224;p22"/>
          <p:cNvPicPr preferRelativeResize="0"/>
          <p:nvPr/>
        </p:nvPicPr>
        <p:blipFill>
          <a:blip r:embed="rId5">
            <a:alphaModFix/>
          </a:blip>
          <a:stretch>
            <a:fillRect/>
          </a:stretch>
        </p:blipFill>
        <p:spPr>
          <a:xfrm>
            <a:off x="11253975" y="3415000"/>
            <a:ext cx="5831700" cy="1698358"/>
          </a:xfrm>
          <a:prstGeom prst="rect">
            <a:avLst/>
          </a:prstGeom>
          <a:noFill/>
          <a:ln cap="flat" cmpd="sng" w="9525">
            <a:solidFill>
              <a:srgbClr val="888888"/>
            </a:solidFill>
            <a:prstDash val="solid"/>
            <a:round/>
            <a:headEnd len="sm" w="sm" type="none"/>
            <a:tailEnd len="sm" w="sm" type="none"/>
          </a:ln>
        </p:spPr>
      </p:pic>
      <p:sp>
        <p:nvSpPr>
          <p:cNvPr id="225" name="Google Shape;225;p22"/>
          <p:cNvSpPr/>
          <p:nvPr/>
        </p:nvSpPr>
        <p:spPr>
          <a:xfrm>
            <a:off x="368100" y="352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226" name="Google Shape;226;p22"/>
          <p:cNvSpPr txBox="1"/>
          <p:nvPr/>
        </p:nvSpPr>
        <p:spPr>
          <a:xfrm>
            <a:off x="905619" y="431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227" name="Google Shape;227;p22">
            <a:hlinkClick r:id="rId7"/>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8"/>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3"/>
          <p:cNvSpPr/>
          <p:nvPr/>
        </p:nvSpPr>
        <p:spPr>
          <a:xfrm>
            <a:off x="16668514" y="4924870"/>
            <a:ext cx="735454" cy="437261"/>
          </a:xfrm>
          <a:custGeom>
            <a:rect b="b" l="l" r="r" t="t"/>
            <a:pathLst>
              <a:path extrusionOk="0" h="437261" w="735454">
                <a:moveTo>
                  <a:pt x="0" y="0"/>
                </a:moveTo>
                <a:lnTo>
                  <a:pt x="735454" y="0"/>
                </a:lnTo>
                <a:lnTo>
                  <a:pt x="735454" y="437261"/>
                </a:lnTo>
                <a:lnTo>
                  <a:pt x="0" y="437261"/>
                </a:lnTo>
                <a:lnTo>
                  <a:pt x="0" y="0"/>
                </a:lnTo>
                <a:close/>
              </a:path>
            </a:pathLst>
          </a:custGeom>
          <a:blipFill rotWithShape="1">
            <a:blip r:embed="rId3">
              <a:alphaModFix/>
            </a:blip>
            <a:stretch>
              <a:fillRect b="0" l="0" r="0" t="0"/>
            </a:stretch>
          </a:blipFill>
          <a:ln>
            <a:noFill/>
          </a:ln>
        </p:spPr>
      </p:sp>
      <p:sp>
        <p:nvSpPr>
          <p:cNvPr id="233" name="Google Shape;233;p23"/>
          <p:cNvSpPr txBox="1"/>
          <p:nvPr/>
        </p:nvSpPr>
        <p:spPr>
          <a:xfrm>
            <a:off x="908925" y="915575"/>
            <a:ext cx="97623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Return</a:t>
            </a:r>
            <a:r>
              <a:rPr lang="en-US" sz="6000">
                <a:latin typeface="Inter"/>
                <a:ea typeface="Inter"/>
                <a:cs typeface="Inter"/>
                <a:sym typeface="Inter"/>
              </a:rPr>
              <a:t> Sales</a:t>
            </a:r>
            <a:endParaRPr sz="6000"/>
          </a:p>
        </p:txBody>
      </p:sp>
      <p:sp>
        <p:nvSpPr>
          <p:cNvPr id="234" name="Google Shape;234;p23"/>
          <p:cNvSpPr txBox="1"/>
          <p:nvPr/>
        </p:nvSpPr>
        <p:spPr>
          <a:xfrm>
            <a:off x="870275" y="6985288"/>
            <a:ext cx="16261500" cy="1644000"/>
          </a:xfrm>
          <a:prstGeom prst="rect">
            <a:avLst/>
          </a:prstGeom>
          <a:noFill/>
          <a:ln>
            <a:noFill/>
          </a:ln>
        </p:spPr>
        <p:txBody>
          <a:bodyPr anchorCtr="0" anchor="t" bIns="0" lIns="0" spcFirstLastPara="1" rIns="0" wrap="square" tIns="0">
            <a:spAutoFit/>
          </a:bodyPr>
          <a:lstStyle/>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Total Return Sales from </a:t>
            </a:r>
            <a:r>
              <a:rPr b="1" lang="en-US" sz="2400">
                <a:solidFill>
                  <a:schemeClr val="dk1"/>
                </a:solidFill>
                <a:latin typeface="Inter"/>
                <a:ea typeface="Inter"/>
                <a:cs typeface="Inter"/>
                <a:sym typeface="Inter"/>
              </a:rPr>
              <a:t>2019–2023</a:t>
            </a:r>
            <a:r>
              <a:rPr lang="en-US" sz="2400">
                <a:solidFill>
                  <a:schemeClr val="dk1"/>
                </a:solidFill>
                <a:latin typeface="Inter"/>
                <a:ea typeface="Inter"/>
                <a:cs typeface="Inter"/>
                <a:sym typeface="Inter"/>
              </a:rPr>
              <a:t> amounted to </a:t>
            </a:r>
            <a:r>
              <a:rPr b="1" lang="en-US" sz="2400">
                <a:solidFill>
                  <a:schemeClr val="dk1"/>
                </a:solidFill>
                <a:latin typeface="Inter"/>
                <a:ea typeface="Inter"/>
                <a:cs typeface="Inter"/>
                <a:sym typeface="Inter"/>
              </a:rPr>
              <a:t>$150K</a:t>
            </a:r>
            <a:r>
              <a:rPr lang="en-US" sz="2400">
                <a:solidFill>
                  <a:schemeClr val="dk1"/>
                </a:solidFill>
                <a:latin typeface="Inter"/>
                <a:ea typeface="Inter"/>
                <a:cs typeface="Inter"/>
                <a:sym typeface="Inter"/>
              </a:rPr>
              <a:t>, representing the </a:t>
            </a:r>
            <a:r>
              <a:rPr b="1" lang="en-US" sz="2400">
                <a:solidFill>
                  <a:schemeClr val="dk1"/>
                </a:solidFill>
                <a:latin typeface="Inter"/>
                <a:ea typeface="Inter"/>
                <a:cs typeface="Inter"/>
                <a:sym typeface="Inter"/>
              </a:rPr>
              <a:t>gross value </a:t>
            </a:r>
            <a:r>
              <a:rPr lang="en-US" sz="2400">
                <a:solidFill>
                  <a:schemeClr val="dk1"/>
                </a:solidFill>
                <a:latin typeface="Inter"/>
                <a:ea typeface="Inter"/>
                <a:cs typeface="Inter"/>
                <a:sym typeface="Inter"/>
              </a:rPr>
              <a:t>of confirmed transactions that were </a:t>
            </a:r>
            <a:r>
              <a:rPr b="1" lang="en-US" sz="2400">
                <a:solidFill>
                  <a:schemeClr val="dk1"/>
                </a:solidFill>
                <a:latin typeface="Inter"/>
                <a:ea typeface="Inter"/>
                <a:cs typeface="Inter"/>
                <a:sym typeface="Inter"/>
              </a:rPr>
              <a:t>eventually returned by customers.</a:t>
            </a:r>
            <a:endParaRPr b="1" sz="2400">
              <a:solidFill>
                <a:schemeClr val="dk1"/>
              </a:solidFill>
              <a:latin typeface="Inter"/>
              <a:ea typeface="Inter"/>
              <a:cs typeface="Inter"/>
              <a:sym typeface="Inter"/>
            </a:endParaRPr>
          </a:p>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It reflects the </a:t>
            </a:r>
            <a:r>
              <a:rPr b="1" lang="en-US" sz="2400">
                <a:solidFill>
                  <a:schemeClr val="dk1"/>
                </a:solidFill>
                <a:latin typeface="Inter"/>
                <a:ea typeface="Inter"/>
                <a:cs typeface="Inter"/>
                <a:sym typeface="Inter"/>
              </a:rPr>
              <a:t>revenue lost </a:t>
            </a:r>
            <a:r>
              <a:rPr lang="en-US" sz="2400">
                <a:solidFill>
                  <a:schemeClr val="dk1"/>
                </a:solidFill>
                <a:latin typeface="Inter"/>
                <a:ea typeface="Inter"/>
                <a:cs typeface="Inter"/>
                <a:sym typeface="Inter"/>
              </a:rPr>
              <a:t>after the sale was completed, indicating </a:t>
            </a:r>
            <a:r>
              <a:rPr b="1" lang="en-US" sz="2400">
                <a:solidFill>
                  <a:schemeClr val="dk1"/>
                </a:solidFill>
                <a:latin typeface="Inter"/>
                <a:ea typeface="Inter"/>
                <a:cs typeface="Inter"/>
                <a:sym typeface="Inter"/>
              </a:rPr>
              <a:t>potential issues in product satisfaction</a:t>
            </a:r>
            <a:r>
              <a:rPr lang="en-US" sz="2400">
                <a:solidFill>
                  <a:schemeClr val="dk1"/>
                </a:solidFill>
                <a:latin typeface="Inter"/>
                <a:ea typeface="Inter"/>
                <a:cs typeface="Inter"/>
                <a:sym typeface="Inter"/>
              </a:rPr>
              <a:t>, delivery, or post-purchase experience.</a:t>
            </a:r>
            <a:endParaRPr sz="2400">
              <a:solidFill>
                <a:schemeClr val="dk1"/>
              </a:solidFill>
              <a:latin typeface="Inter"/>
              <a:ea typeface="Inter"/>
              <a:cs typeface="Inter"/>
              <a:sym typeface="Inter"/>
            </a:endParaRPr>
          </a:p>
        </p:txBody>
      </p:sp>
      <p:sp>
        <p:nvSpPr>
          <p:cNvPr id="235" name="Google Shape;235;p23"/>
          <p:cNvSpPr/>
          <p:nvPr/>
        </p:nvSpPr>
        <p:spPr>
          <a:xfrm>
            <a:off x="908925" y="2756525"/>
            <a:ext cx="94851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Calculation</a:t>
            </a:r>
            <a:endParaRPr>
              <a:latin typeface="Calibri"/>
              <a:ea typeface="Calibri"/>
              <a:cs typeface="Calibri"/>
              <a:sym typeface="Calibri"/>
            </a:endParaRPr>
          </a:p>
        </p:txBody>
      </p:sp>
      <p:sp>
        <p:nvSpPr>
          <p:cNvPr id="236" name="Google Shape;236;p23"/>
          <p:cNvSpPr/>
          <p:nvPr/>
        </p:nvSpPr>
        <p:spPr>
          <a:xfrm>
            <a:off x="11253974" y="2756525"/>
            <a:ext cx="58317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Visualization</a:t>
            </a:r>
            <a:endParaRPr sz="2400">
              <a:solidFill>
                <a:srgbClr val="3779E3"/>
              </a:solidFill>
              <a:latin typeface="Inter"/>
              <a:ea typeface="Inter"/>
              <a:cs typeface="Inter"/>
              <a:sym typeface="Inter"/>
            </a:endParaRPr>
          </a:p>
        </p:txBody>
      </p:sp>
      <p:pic>
        <p:nvPicPr>
          <p:cNvPr id="237" name="Google Shape;237;p23"/>
          <p:cNvPicPr preferRelativeResize="0"/>
          <p:nvPr/>
        </p:nvPicPr>
        <p:blipFill rotWithShape="1">
          <a:blip r:embed="rId4">
            <a:alphaModFix/>
          </a:blip>
          <a:srcRect b="3727" l="656" r="1361" t="3309"/>
          <a:stretch/>
        </p:blipFill>
        <p:spPr>
          <a:xfrm>
            <a:off x="908925" y="3379075"/>
            <a:ext cx="9485101" cy="2321125"/>
          </a:xfrm>
          <a:prstGeom prst="rect">
            <a:avLst/>
          </a:prstGeom>
          <a:noFill/>
          <a:ln cap="flat" cmpd="sng" w="9525">
            <a:solidFill>
              <a:srgbClr val="888888"/>
            </a:solidFill>
            <a:prstDash val="solid"/>
            <a:round/>
            <a:headEnd len="sm" w="sm" type="none"/>
            <a:tailEnd len="sm" w="sm" type="none"/>
          </a:ln>
        </p:spPr>
      </p:pic>
      <p:pic>
        <p:nvPicPr>
          <p:cNvPr id="238" name="Google Shape;238;p23"/>
          <p:cNvPicPr preferRelativeResize="0"/>
          <p:nvPr/>
        </p:nvPicPr>
        <p:blipFill>
          <a:blip r:embed="rId5">
            <a:alphaModFix/>
          </a:blip>
          <a:stretch>
            <a:fillRect/>
          </a:stretch>
        </p:blipFill>
        <p:spPr>
          <a:xfrm>
            <a:off x="11253975" y="3346325"/>
            <a:ext cx="5831700" cy="1730964"/>
          </a:xfrm>
          <a:prstGeom prst="rect">
            <a:avLst/>
          </a:prstGeom>
          <a:noFill/>
          <a:ln cap="flat" cmpd="sng" w="9525">
            <a:solidFill>
              <a:srgbClr val="888888"/>
            </a:solidFill>
            <a:prstDash val="solid"/>
            <a:round/>
            <a:headEnd len="sm" w="sm" type="none"/>
            <a:tailEnd len="sm" w="sm" type="none"/>
          </a:ln>
        </p:spPr>
      </p:pic>
      <p:sp>
        <p:nvSpPr>
          <p:cNvPr id="239" name="Google Shape;239;p23"/>
          <p:cNvSpPr/>
          <p:nvPr/>
        </p:nvSpPr>
        <p:spPr>
          <a:xfrm>
            <a:off x="313725" y="260075"/>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240" name="Google Shape;240;p23"/>
          <p:cNvSpPr txBox="1"/>
          <p:nvPr/>
        </p:nvSpPr>
        <p:spPr>
          <a:xfrm>
            <a:off x="851244" y="339637"/>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sp>
        <p:nvSpPr>
          <p:cNvPr id="241" name="Google Shape;241;p23">
            <a:hlinkClick r:id="rId7"/>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8"/>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4"/>
          <p:cNvSpPr/>
          <p:nvPr/>
        </p:nvSpPr>
        <p:spPr>
          <a:xfrm>
            <a:off x="16458089" y="5035682"/>
            <a:ext cx="735454" cy="437261"/>
          </a:xfrm>
          <a:custGeom>
            <a:rect b="b" l="l" r="r" t="t"/>
            <a:pathLst>
              <a:path extrusionOk="0" h="437261" w="735454">
                <a:moveTo>
                  <a:pt x="0" y="0"/>
                </a:moveTo>
                <a:lnTo>
                  <a:pt x="735454" y="0"/>
                </a:lnTo>
                <a:lnTo>
                  <a:pt x="735454" y="437261"/>
                </a:lnTo>
                <a:lnTo>
                  <a:pt x="0" y="437261"/>
                </a:lnTo>
                <a:lnTo>
                  <a:pt x="0" y="0"/>
                </a:lnTo>
                <a:close/>
              </a:path>
            </a:pathLst>
          </a:custGeom>
          <a:blipFill rotWithShape="1">
            <a:blip r:embed="rId3">
              <a:alphaModFix/>
            </a:blip>
            <a:stretch>
              <a:fillRect b="0" l="0" r="0" t="0"/>
            </a:stretch>
          </a:blipFill>
          <a:ln>
            <a:noFill/>
          </a:ln>
        </p:spPr>
      </p:sp>
      <p:sp>
        <p:nvSpPr>
          <p:cNvPr id="247" name="Google Shape;247;p24"/>
          <p:cNvSpPr txBox="1"/>
          <p:nvPr/>
        </p:nvSpPr>
        <p:spPr>
          <a:xfrm>
            <a:off x="908925" y="915575"/>
            <a:ext cx="164511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Average Session Duration per Customer</a:t>
            </a:r>
            <a:endParaRPr sz="6000"/>
          </a:p>
        </p:txBody>
      </p:sp>
      <p:sp>
        <p:nvSpPr>
          <p:cNvPr id="248" name="Google Shape;248;p24"/>
          <p:cNvSpPr txBox="1"/>
          <p:nvPr/>
        </p:nvSpPr>
        <p:spPr>
          <a:xfrm>
            <a:off x="932050" y="7120613"/>
            <a:ext cx="16261500" cy="1644000"/>
          </a:xfrm>
          <a:prstGeom prst="rect">
            <a:avLst/>
          </a:prstGeom>
          <a:noFill/>
          <a:ln>
            <a:noFill/>
          </a:ln>
        </p:spPr>
        <p:txBody>
          <a:bodyPr anchorCtr="0" anchor="t" bIns="0" lIns="0" spcFirstLastPara="1" rIns="0" wrap="square" tIns="0">
            <a:spAutoFit/>
          </a:bodyPr>
          <a:lstStyle/>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The average session duration per customer from </a:t>
            </a:r>
            <a:r>
              <a:rPr b="1" lang="en-US" sz="2400">
                <a:solidFill>
                  <a:schemeClr val="dk1"/>
                </a:solidFill>
                <a:latin typeface="Inter"/>
                <a:ea typeface="Inter"/>
                <a:cs typeface="Inter"/>
                <a:sym typeface="Inter"/>
              </a:rPr>
              <a:t>2019–2023</a:t>
            </a:r>
            <a:r>
              <a:rPr lang="en-US" sz="2400">
                <a:solidFill>
                  <a:schemeClr val="dk1"/>
                </a:solidFill>
                <a:latin typeface="Inter"/>
                <a:ea typeface="Inter"/>
                <a:cs typeface="Inter"/>
                <a:sym typeface="Inter"/>
              </a:rPr>
              <a:t> is </a:t>
            </a:r>
            <a:r>
              <a:rPr b="1" lang="en-US" sz="2400">
                <a:solidFill>
                  <a:schemeClr val="dk1"/>
                </a:solidFill>
                <a:latin typeface="Inter"/>
                <a:ea typeface="Inter"/>
                <a:cs typeface="Inter"/>
                <a:sym typeface="Inter"/>
              </a:rPr>
              <a:t>21.18 minutes</a:t>
            </a:r>
            <a:r>
              <a:rPr lang="en-US" sz="2400">
                <a:solidFill>
                  <a:schemeClr val="dk1"/>
                </a:solidFill>
                <a:latin typeface="Inter"/>
                <a:ea typeface="Inter"/>
                <a:cs typeface="Inter"/>
                <a:sym typeface="Inter"/>
              </a:rPr>
              <a:t>, calculated based on the time difference between </a:t>
            </a:r>
            <a:r>
              <a:rPr b="1" lang="en-US" sz="2400">
                <a:solidFill>
                  <a:schemeClr val="dk1"/>
                </a:solidFill>
                <a:latin typeface="Inter"/>
                <a:ea typeface="Inter"/>
                <a:cs typeface="Inter"/>
                <a:sym typeface="Inter"/>
              </a:rPr>
              <a:t>session start and end</a:t>
            </a:r>
            <a:r>
              <a:rPr lang="en-US" sz="2400">
                <a:solidFill>
                  <a:schemeClr val="dk1"/>
                </a:solidFill>
                <a:latin typeface="Inter"/>
                <a:ea typeface="Inter"/>
                <a:cs typeface="Inter"/>
                <a:sym typeface="Inter"/>
              </a:rPr>
              <a:t>, averaged at the individual customer level.</a:t>
            </a:r>
            <a:endParaRPr sz="2400">
              <a:solidFill>
                <a:schemeClr val="dk1"/>
              </a:solidFill>
              <a:latin typeface="Inter"/>
              <a:ea typeface="Inter"/>
              <a:cs typeface="Inter"/>
              <a:sym typeface="Inter"/>
            </a:endParaRPr>
          </a:p>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This metric reflects the </a:t>
            </a:r>
            <a:r>
              <a:rPr b="1" lang="en-US" sz="2400">
                <a:solidFill>
                  <a:schemeClr val="dk1"/>
                </a:solidFill>
                <a:latin typeface="Inter"/>
                <a:ea typeface="Inter"/>
                <a:cs typeface="Inter"/>
                <a:sym typeface="Inter"/>
              </a:rPr>
              <a:t>typical time customers spend per session</a:t>
            </a:r>
            <a:r>
              <a:rPr lang="en-US" sz="2400">
                <a:solidFill>
                  <a:schemeClr val="dk1"/>
                </a:solidFill>
                <a:latin typeface="Inter"/>
                <a:ea typeface="Inter"/>
                <a:cs typeface="Inter"/>
                <a:sym typeface="Inter"/>
              </a:rPr>
              <a:t>, which may indicate user engagement or ease of navigation across the platform.</a:t>
            </a:r>
            <a:endParaRPr sz="2400">
              <a:solidFill>
                <a:schemeClr val="dk1"/>
              </a:solidFill>
              <a:latin typeface="Inter"/>
              <a:ea typeface="Inter"/>
              <a:cs typeface="Inter"/>
              <a:sym typeface="Inter"/>
            </a:endParaRPr>
          </a:p>
        </p:txBody>
      </p:sp>
      <p:sp>
        <p:nvSpPr>
          <p:cNvPr id="249" name="Google Shape;249;p24"/>
          <p:cNvSpPr/>
          <p:nvPr/>
        </p:nvSpPr>
        <p:spPr>
          <a:xfrm>
            <a:off x="908925" y="2756525"/>
            <a:ext cx="94851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Calculation</a:t>
            </a:r>
            <a:endParaRPr>
              <a:latin typeface="Calibri"/>
              <a:ea typeface="Calibri"/>
              <a:cs typeface="Calibri"/>
              <a:sym typeface="Calibri"/>
            </a:endParaRPr>
          </a:p>
        </p:txBody>
      </p:sp>
      <p:sp>
        <p:nvSpPr>
          <p:cNvPr id="250" name="Google Shape;250;p24"/>
          <p:cNvSpPr/>
          <p:nvPr/>
        </p:nvSpPr>
        <p:spPr>
          <a:xfrm>
            <a:off x="11253974" y="2756525"/>
            <a:ext cx="58317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Visualization</a:t>
            </a:r>
            <a:endParaRPr sz="2400">
              <a:solidFill>
                <a:srgbClr val="3779E3"/>
              </a:solidFill>
              <a:latin typeface="Inter"/>
              <a:ea typeface="Inter"/>
              <a:cs typeface="Inter"/>
              <a:sym typeface="Inter"/>
            </a:endParaRPr>
          </a:p>
        </p:txBody>
      </p:sp>
      <p:sp>
        <p:nvSpPr>
          <p:cNvPr id="251" name="Google Shape;251;p24"/>
          <p:cNvSpPr/>
          <p:nvPr/>
        </p:nvSpPr>
        <p:spPr>
          <a:xfrm>
            <a:off x="435500" y="4471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4">
              <a:alphaModFix/>
            </a:blip>
            <a:stretch>
              <a:fillRect b="0" l="0" r="0" t="0"/>
            </a:stretch>
          </a:blipFill>
          <a:ln>
            <a:noFill/>
          </a:ln>
        </p:spPr>
      </p:sp>
      <p:sp>
        <p:nvSpPr>
          <p:cNvPr id="252" name="Google Shape;252;p24"/>
          <p:cNvSpPr txBox="1"/>
          <p:nvPr/>
        </p:nvSpPr>
        <p:spPr>
          <a:xfrm>
            <a:off x="973019" y="5267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pic>
        <p:nvPicPr>
          <p:cNvPr id="253" name="Google Shape;253;p24"/>
          <p:cNvPicPr preferRelativeResize="0"/>
          <p:nvPr/>
        </p:nvPicPr>
        <p:blipFill>
          <a:blip r:embed="rId5">
            <a:alphaModFix/>
          </a:blip>
          <a:stretch>
            <a:fillRect/>
          </a:stretch>
        </p:blipFill>
        <p:spPr>
          <a:xfrm>
            <a:off x="908925" y="3429000"/>
            <a:ext cx="9485100" cy="2371275"/>
          </a:xfrm>
          <a:prstGeom prst="rect">
            <a:avLst/>
          </a:prstGeom>
          <a:noFill/>
          <a:ln cap="flat" cmpd="sng" w="9525">
            <a:solidFill>
              <a:srgbClr val="888888"/>
            </a:solidFill>
            <a:prstDash val="solid"/>
            <a:round/>
            <a:headEnd len="sm" w="sm" type="none"/>
            <a:tailEnd len="sm" w="sm" type="none"/>
          </a:ln>
        </p:spPr>
      </p:pic>
      <p:pic>
        <p:nvPicPr>
          <p:cNvPr id="254" name="Google Shape;254;p24"/>
          <p:cNvPicPr preferRelativeResize="0"/>
          <p:nvPr/>
        </p:nvPicPr>
        <p:blipFill>
          <a:blip r:embed="rId6">
            <a:alphaModFix/>
          </a:blip>
          <a:stretch>
            <a:fillRect/>
          </a:stretch>
        </p:blipFill>
        <p:spPr>
          <a:xfrm>
            <a:off x="11253975" y="3429000"/>
            <a:ext cx="5831700" cy="1770338"/>
          </a:xfrm>
          <a:prstGeom prst="rect">
            <a:avLst/>
          </a:prstGeom>
          <a:noFill/>
          <a:ln cap="flat" cmpd="sng" w="9525">
            <a:solidFill>
              <a:srgbClr val="888888"/>
            </a:solidFill>
            <a:prstDash val="solid"/>
            <a:round/>
            <a:headEnd len="sm" w="sm" type="none"/>
            <a:tailEnd len="sm" w="sm" type="none"/>
          </a:ln>
        </p:spPr>
      </p:pic>
      <p:sp>
        <p:nvSpPr>
          <p:cNvPr id="255" name="Google Shape;255;p24">
            <a:hlinkClick r:id="rId7"/>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8"/>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pic>
        <p:nvPicPr>
          <p:cNvPr id="260" name="Google Shape;260;p25"/>
          <p:cNvPicPr preferRelativeResize="0"/>
          <p:nvPr/>
        </p:nvPicPr>
        <p:blipFill>
          <a:blip r:embed="rId3">
            <a:alphaModFix/>
          </a:blip>
          <a:stretch>
            <a:fillRect/>
          </a:stretch>
        </p:blipFill>
        <p:spPr>
          <a:xfrm>
            <a:off x="642050" y="2190949"/>
            <a:ext cx="9778200" cy="6478677"/>
          </a:xfrm>
          <a:prstGeom prst="rect">
            <a:avLst/>
          </a:prstGeom>
          <a:noFill/>
          <a:ln>
            <a:noFill/>
          </a:ln>
        </p:spPr>
      </p:pic>
      <p:sp>
        <p:nvSpPr>
          <p:cNvPr id="261" name="Google Shape;261;p25"/>
          <p:cNvSpPr txBox="1"/>
          <p:nvPr/>
        </p:nvSpPr>
        <p:spPr>
          <a:xfrm>
            <a:off x="642050" y="935825"/>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Credit Card Leads as Top Payment Method</a:t>
            </a:r>
            <a:endParaRPr sz="6000"/>
          </a:p>
        </p:txBody>
      </p:sp>
      <p:sp>
        <p:nvSpPr>
          <p:cNvPr id="262" name="Google Shape;262;p25"/>
          <p:cNvSpPr txBox="1"/>
          <p:nvPr/>
        </p:nvSpPr>
        <p:spPr>
          <a:xfrm>
            <a:off x="10516550" y="2190949"/>
            <a:ext cx="6760500" cy="6098400"/>
          </a:xfrm>
          <a:prstGeom prst="rect">
            <a:avLst/>
          </a:prstGeom>
          <a:noFill/>
          <a:ln>
            <a:noFill/>
          </a:ln>
        </p:spPr>
        <p:txBody>
          <a:bodyPr anchorCtr="0" anchor="t" bIns="0" lIns="0" spcFirstLastPara="1" rIns="0" wrap="square" tIns="0">
            <a:spAutoFit/>
          </a:bodyPr>
          <a:lstStyle/>
          <a:p>
            <a:pPr indent="0" lvl="0" marL="457200" rtl="0" algn="just">
              <a:lnSpc>
                <a:spcPct val="115000"/>
              </a:lnSpc>
              <a:spcBef>
                <a:spcPts val="0"/>
              </a:spcBef>
              <a:spcAft>
                <a:spcPts val="0"/>
              </a:spcAft>
              <a:buNone/>
            </a:pPr>
            <a:r>
              <a:t/>
            </a:r>
            <a:endParaRPr sz="2200">
              <a:solidFill>
                <a:schemeClr val="dk1"/>
              </a:solidFill>
              <a:latin typeface="Inter"/>
              <a:ea typeface="Inter"/>
              <a:cs typeface="Inter"/>
              <a:sym typeface="Inter"/>
            </a:endParaRPr>
          </a:p>
          <a:p>
            <a:pPr indent="-368300" lvl="0" marL="457200" rtl="0" algn="just">
              <a:lnSpc>
                <a:spcPct val="115000"/>
              </a:lnSpc>
              <a:spcBef>
                <a:spcPts val="1200"/>
              </a:spcBef>
              <a:spcAft>
                <a:spcPts val="0"/>
              </a:spcAft>
              <a:buClr>
                <a:schemeClr val="dk1"/>
              </a:buClr>
              <a:buSzPts val="2200"/>
              <a:buFont typeface="Inter"/>
              <a:buChar char="●"/>
            </a:pPr>
            <a:r>
              <a:rPr lang="en-US" sz="2200">
                <a:solidFill>
                  <a:schemeClr val="dk1"/>
                </a:solidFill>
                <a:latin typeface="Inter"/>
                <a:ea typeface="Inter"/>
                <a:cs typeface="Inter"/>
                <a:sym typeface="Inter"/>
              </a:rPr>
              <a:t>Success Sales by </a:t>
            </a:r>
            <a:r>
              <a:rPr b="1" lang="en-US" sz="2200">
                <a:solidFill>
                  <a:schemeClr val="dk1"/>
                </a:solidFill>
                <a:latin typeface="Inter"/>
                <a:ea typeface="Inter"/>
                <a:cs typeface="Inter"/>
                <a:sym typeface="Inter"/>
              </a:rPr>
              <a:t>Payment Preferences </a:t>
            </a:r>
            <a:r>
              <a:rPr lang="en-US" sz="2200">
                <a:solidFill>
                  <a:schemeClr val="dk1"/>
                </a:solidFill>
                <a:latin typeface="Inter"/>
                <a:ea typeface="Inter"/>
                <a:cs typeface="Inter"/>
                <a:sym typeface="Inter"/>
              </a:rPr>
              <a:t>from 2019–2023 show that</a:t>
            </a:r>
            <a:r>
              <a:rPr b="1" lang="en-US" sz="2200">
                <a:solidFill>
                  <a:schemeClr val="dk1"/>
                </a:solidFill>
                <a:latin typeface="Inter"/>
                <a:ea typeface="Inter"/>
                <a:cs typeface="Inter"/>
                <a:sym typeface="Inter"/>
              </a:rPr>
              <a:t> Credit Card led with $413K,</a:t>
            </a:r>
            <a:r>
              <a:rPr lang="en-US" sz="2200">
                <a:solidFill>
                  <a:schemeClr val="dk1"/>
                </a:solidFill>
                <a:latin typeface="Inter"/>
                <a:ea typeface="Inter"/>
                <a:cs typeface="Inter"/>
                <a:sym typeface="Inter"/>
              </a:rPr>
              <a:t> followed by Debit Card ($328K), Cash on Delivery ($287K), and PayPal with the lowest at $106K.</a:t>
            </a:r>
            <a:endParaRPr sz="2200">
              <a:solidFill>
                <a:schemeClr val="dk1"/>
              </a:solidFill>
              <a:latin typeface="Inter"/>
              <a:ea typeface="Inter"/>
              <a:cs typeface="Inter"/>
              <a:sym typeface="Inter"/>
            </a:endParaRPr>
          </a:p>
          <a:p>
            <a:pPr indent="-368300" lvl="0" marL="457200" rtl="0" algn="just">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The dominant role of </a:t>
            </a:r>
            <a:r>
              <a:rPr b="1" lang="en-US" sz="2200">
                <a:solidFill>
                  <a:schemeClr val="dk1"/>
                </a:solidFill>
                <a:latin typeface="Inter"/>
                <a:ea typeface="Inter"/>
                <a:cs typeface="Inter"/>
                <a:sym typeface="Inter"/>
              </a:rPr>
              <a:t>Credit Cards</a:t>
            </a:r>
            <a:r>
              <a:rPr lang="en-US" sz="2200">
                <a:solidFill>
                  <a:schemeClr val="dk1"/>
                </a:solidFill>
                <a:latin typeface="Inter"/>
                <a:ea typeface="Inter"/>
                <a:cs typeface="Inter"/>
                <a:sym typeface="Inter"/>
              </a:rPr>
              <a:t>, likely due to ease of use, trust, and promotional offers. </a:t>
            </a:r>
            <a:r>
              <a:rPr b="1" lang="en-US" sz="2200">
                <a:solidFill>
                  <a:schemeClr val="dk1"/>
                </a:solidFill>
                <a:latin typeface="Inter"/>
                <a:ea typeface="Inter"/>
                <a:cs typeface="Inter"/>
                <a:sym typeface="Inter"/>
              </a:rPr>
              <a:t>Debit Cards</a:t>
            </a:r>
            <a:r>
              <a:rPr lang="en-US" sz="2200">
                <a:solidFill>
                  <a:schemeClr val="dk1"/>
                </a:solidFill>
                <a:latin typeface="Inter"/>
                <a:ea typeface="Inter"/>
                <a:cs typeface="Inter"/>
                <a:sym typeface="Inter"/>
              </a:rPr>
              <a:t> also performed strongly, reflecting wide accessibility and customer familiarity. Meanwhile, </a:t>
            </a:r>
            <a:r>
              <a:rPr b="1" lang="en-US" sz="2200">
                <a:solidFill>
                  <a:schemeClr val="dk1"/>
                </a:solidFill>
                <a:latin typeface="Inter"/>
                <a:ea typeface="Inter"/>
                <a:cs typeface="Inter"/>
                <a:sym typeface="Inter"/>
              </a:rPr>
              <a:t>PayPal contributed the least</a:t>
            </a:r>
            <a:r>
              <a:rPr lang="en-US" sz="2200">
                <a:solidFill>
                  <a:schemeClr val="dk1"/>
                </a:solidFill>
                <a:latin typeface="Inter"/>
                <a:ea typeface="Inter"/>
                <a:cs typeface="Inter"/>
                <a:sym typeface="Inter"/>
              </a:rPr>
              <a:t>, which may be attributed to limited user adoption, less visibility during checkout, or a more complex payment flow.</a:t>
            </a:r>
            <a:endParaRPr sz="2200">
              <a:solidFill>
                <a:schemeClr val="dk1"/>
              </a:solidFill>
            </a:endParaRPr>
          </a:p>
          <a:p>
            <a:pPr indent="0" lvl="0" marL="457200" rtl="0" algn="just">
              <a:lnSpc>
                <a:spcPct val="115000"/>
              </a:lnSpc>
              <a:spcBef>
                <a:spcPts val="1200"/>
              </a:spcBef>
              <a:spcAft>
                <a:spcPts val="1200"/>
              </a:spcAft>
              <a:buNone/>
            </a:pPr>
            <a:r>
              <a:t/>
            </a:r>
            <a:endParaRPr b="1" sz="2200">
              <a:solidFill>
                <a:schemeClr val="dk1"/>
              </a:solidFill>
            </a:endParaRPr>
          </a:p>
        </p:txBody>
      </p:sp>
      <p:sp>
        <p:nvSpPr>
          <p:cNvPr id="263" name="Google Shape;263;p25"/>
          <p:cNvSpPr/>
          <p:nvPr/>
        </p:nvSpPr>
        <p:spPr>
          <a:xfrm>
            <a:off x="368100" y="352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4">
              <a:alphaModFix/>
            </a:blip>
            <a:stretch>
              <a:fillRect b="0" l="0" r="0" t="0"/>
            </a:stretch>
          </a:blipFill>
          <a:ln>
            <a:noFill/>
          </a:ln>
        </p:spPr>
      </p:sp>
      <p:sp>
        <p:nvSpPr>
          <p:cNvPr id="264" name="Google Shape;264;p25"/>
          <p:cNvSpPr txBox="1"/>
          <p:nvPr/>
        </p:nvSpPr>
        <p:spPr>
          <a:xfrm>
            <a:off x="905619" y="431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265" name="Google Shape;265;p25">
            <a:hlinkClick r:id="rId5"/>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6"/>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6"/>
          <p:cNvSpPr txBox="1"/>
          <p:nvPr/>
        </p:nvSpPr>
        <p:spPr>
          <a:xfrm>
            <a:off x="642050" y="935825"/>
            <a:ext cx="16635000" cy="1607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Monthly Trend of Success Sales and Abandoned Sales</a:t>
            </a:r>
            <a:endParaRPr sz="6000"/>
          </a:p>
        </p:txBody>
      </p:sp>
      <p:sp>
        <p:nvSpPr>
          <p:cNvPr id="271" name="Google Shape;271;p26"/>
          <p:cNvSpPr txBox="1"/>
          <p:nvPr/>
        </p:nvSpPr>
        <p:spPr>
          <a:xfrm>
            <a:off x="10516550" y="3036074"/>
            <a:ext cx="6760500" cy="3843600"/>
          </a:xfrm>
          <a:prstGeom prst="rect">
            <a:avLst/>
          </a:prstGeom>
          <a:noFill/>
          <a:ln>
            <a:noFill/>
          </a:ln>
        </p:spPr>
        <p:txBody>
          <a:bodyPr anchorCtr="0" anchor="t" bIns="0" lIns="0" spcFirstLastPara="1" rIns="0" wrap="square" tIns="0">
            <a:spAutoFit/>
          </a:bodyPr>
          <a:lstStyle/>
          <a:p>
            <a:pPr indent="-368300" lvl="0" marL="457200" rtl="0" algn="just">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While Success Sales generally remain higher than Abandoned Sales, there is a visible </a:t>
            </a:r>
            <a:r>
              <a:rPr b="1" lang="en-US" sz="2200">
                <a:solidFill>
                  <a:schemeClr val="dk1"/>
                </a:solidFill>
                <a:latin typeface="Inter"/>
                <a:ea typeface="Inter"/>
                <a:cs typeface="Inter"/>
                <a:sym typeface="Inter"/>
              </a:rPr>
              <a:t>inverse relationship</a:t>
            </a:r>
            <a:r>
              <a:rPr lang="en-US" sz="2200">
                <a:solidFill>
                  <a:schemeClr val="dk1"/>
                </a:solidFill>
                <a:latin typeface="Inter"/>
                <a:ea typeface="Inter"/>
                <a:cs typeface="Inter"/>
                <a:sym typeface="Inter"/>
              </a:rPr>
              <a:t>, during months when Success Sales significantly drop, Abandoned Sales tend to increase.</a:t>
            </a:r>
            <a:endParaRPr sz="2200">
              <a:solidFill>
                <a:schemeClr val="dk1"/>
              </a:solidFill>
              <a:latin typeface="Inter"/>
              <a:ea typeface="Inter"/>
              <a:cs typeface="Inter"/>
              <a:sym typeface="Inter"/>
            </a:endParaRPr>
          </a:p>
          <a:p>
            <a:pPr indent="-368300" lvl="0" marL="457200" rtl="0" algn="just">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This pattern indicates that </a:t>
            </a:r>
            <a:r>
              <a:rPr b="1" lang="en-US" sz="2200">
                <a:solidFill>
                  <a:schemeClr val="dk1"/>
                </a:solidFill>
                <a:latin typeface="Inter"/>
                <a:ea typeface="Inter"/>
                <a:cs typeface="Inter"/>
                <a:sym typeface="Inter"/>
              </a:rPr>
              <a:t>a lower success sales is often associated with a rise in abandoned transactions</a:t>
            </a:r>
            <a:r>
              <a:rPr lang="en-US" sz="2200">
                <a:solidFill>
                  <a:schemeClr val="dk1"/>
                </a:solidFill>
                <a:latin typeface="Inter"/>
                <a:ea typeface="Inter"/>
                <a:cs typeface="Inter"/>
                <a:sym typeface="Inter"/>
              </a:rPr>
              <a:t>, possibly due to checkout issues, payment failures, or external disruptions affecting purchase completion.</a:t>
            </a:r>
            <a:endParaRPr sz="2200">
              <a:solidFill>
                <a:schemeClr val="dk1"/>
              </a:solidFill>
              <a:latin typeface="Inter"/>
              <a:ea typeface="Inter"/>
              <a:cs typeface="Inter"/>
              <a:sym typeface="Inter"/>
            </a:endParaRPr>
          </a:p>
        </p:txBody>
      </p:sp>
      <p:sp>
        <p:nvSpPr>
          <p:cNvPr id="272" name="Google Shape;272;p26"/>
          <p:cNvSpPr/>
          <p:nvPr/>
        </p:nvSpPr>
        <p:spPr>
          <a:xfrm>
            <a:off x="368100" y="352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3">
              <a:alphaModFix/>
            </a:blip>
            <a:stretch>
              <a:fillRect b="0" l="0" r="0" t="0"/>
            </a:stretch>
          </a:blipFill>
          <a:ln>
            <a:noFill/>
          </a:ln>
        </p:spPr>
      </p:sp>
      <p:sp>
        <p:nvSpPr>
          <p:cNvPr id="273" name="Google Shape;273;p26"/>
          <p:cNvSpPr txBox="1"/>
          <p:nvPr/>
        </p:nvSpPr>
        <p:spPr>
          <a:xfrm>
            <a:off x="905619" y="431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274" name="Google Shape;274;p26">
            <a:hlinkClick r:id="rId4"/>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5"/>
              </a:rPr>
              <a:t>Sales Performance Dashboard</a:t>
            </a:r>
            <a:endParaRPr sz="1800">
              <a:solidFill>
                <a:srgbClr val="3779E3"/>
              </a:solidFill>
              <a:latin typeface="Inter"/>
              <a:ea typeface="Inter"/>
              <a:cs typeface="Inter"/>
              <a:sym typeface="Inter"/>
            </a:endParaRPr>
          </a:p>
        </p:txBody>
      </p:sp>
      <p:pic>
        <p:nvPicPr>
          <p:cNvPr id="275" name="Google Shape;275;p26"/>
          <p:cNvPicPr preferRelativeResize="0"/>
          <p:nvPr/>
        </p:nvPicPr>
        <p:blipFill rotWithShape="1">
          <a:blip r:embed="rId6">
            <a:alphaModFix/>
          </a:blip>
          <a:srcRect b="14839" l="0" r="0" t="-14839"/>
          <a:stretch/>
        </p:blipFill>
        <p:spPr>
          <a:xfrm>
            <a:off x="385400" y="1868725"/>
            <a:ext cx="10211750" cy="6913904"/>
          </a:xfrm>
          <a:prstGeom prst="rect">
            <a:avLst/>
          </a:prstGeom>
          <a:noFill/>
          <a:ln>
            <a:noFill/>
          </a:ln>
        </p:spPr>
      </p:pic>
      <p:sp>
        <p:nvSpPr>
          <p:cNvPr id="276" name="Google Shape;276;p26"/>
          <p:cNvSpPr/>
          <p:nvPr/>
        </p:nvSpPr>
        <p:spPr>
          <a:xfrm>
            <a:off x="4280550" y="3254225"/>
            <a:ext cx="582900" cy="4851900"/>
          </a:xfrm>
          <a:prstGeom prst="rect">
            <a:avLst/>
          </a:prstGeom>
          <a:noFill/>
          <a:ln cap="flat" cmpd="sng" w="38100">
            <a:solidFill>
              <a:srgbClr val="188038"/>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7"/>
          <p:cNvSpPr txBox="1"/>
          <p:nvPr/>
        </p:nvSpPr>
        <p:spPr>
          <a:xfrm>
            <a:off x="545400" y="845100"/>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Top 3 Products using Hierarchy</a:t>
            </a:r>
            <a:endParaRPr sz="6000"/>
          </a:p>
        </p:txBody>
      </p:sp>
      <p:sp>
        <p:nvSpPr>
          <p:cNvPr id="282" name="Google Shape;282;p27"/>
          <p:cNvSpPr txBox="1"/>
          <p:nvPr/>
        </p:nvSpPr>
        <p:spPr>
          <a:xfrm>
            <a:off x="12082475" y="2248200"/>
            <a:ext cx="5706600" cy="5790600"/>
          </a:xfrm>
          <a:prstGeom prst="rect">
            <a:avLst/>
          </a:prstGeom>
          <a:noFill/>
          <a:ln>
            <a:noFill/>
          </a:ln>
        </p:spPr>
        <p:txBody>
          <a:bodyPr anchorCtr="0" anchor="t" bIns="0" lIns="0" spcFirstLastPara="1" rIns="0" wrap="square" tIns="0">
            <a:spAutoFit/>
          </a:bodyPr>
          <a:lstStyle/>
          <a:p>
            <a:pPr indent="-368300" lvl="0" marL="457200" rtl="0" algn="just">
              <a:lnSpc>
                <a:spcPct val="115000"/>
              </a:lnSpc>
              <a:spcBef>
                <a:spcPts val="0"/>
              </a:spcBef>
              <a:spcAft>
                <a:spcPts val="0"/>
              </a:spcAft>
              <a:buClr>
                <a:schemeClr val="dk1"/>
              </a:buClr>
              <a:buSzPts val="2200"/>
              <a:buChar char="●"/>
            </a:pPr>
            <a:r>
              <a:rPr lang="en-US" sz="2200">
                <a:solidFill>
                  <a:schemeClr val="dk1"/>
                </a:solidFill>
                <a:latin typeface="Inter"/>
                <a:ea typeface="Inter"/>
                <a:cs typeface="Inter"/>
                <a:sym typeface="Inter"/>
              </a:rPr>
              <a:t>Top 3 Products in Each Category from 2019–2023 were i</a:t>
            </a:r>
            <a:r>
              <a:rPr b="1" lang="en-US" sz="2200">
                <a:solidFill>
                  <a:schemeClr val="dk1"/>
                </a:solidFill>
                <a:latin typeface="Inter"/>
                <a:ea typeface="Inter"/>
                <a:cs typeface="Inter"/>
                <a:sym typeface="Inter"/>
              </a:rPr>
              <a:t>dentified using hierarchical grouping by category and product,</a:t>
            </a:r>
            <a:r>
              <a:rPr lang="en-US" sz="2200">
                <a:solidFill>
                  <a:schemeClr val="dk1"/>
                </a:solidFill>
                <a:latin typeface="Inter"/>
                <a:ea typeface="Inter"/>
                <a:cs typeface="Inter"/>
                <a:sym typeface="Inter"/>
              </a:rPr>
              <a:t> based on success sales values.</a:t>
            </a:r>
            <a:endParaRPr sz="2200">
              <a:solidFill>
                <a:schemeClr val="dk1"/>
              </a:solidFill>
              <a:latin typeface="Inter"/>
              <a:ea typeface="Inter"/>
              <a:cs typeface="Inter"/>
              <a:sym typeface="Inter"/>
            </a:endParaRPr>
          </a:p>
          <a:p>
            <a:pPr indent="-368300" lvl="0" marL="457200" rtl="0" algn="just">
              <a:lnSpc>
                <a:spcPct val="115000"/>
              </a:lnSpc>
              <a:spcBef>
                <a:spcPts val="0"/>
              </a:spcBef>
              <a:spcAft>
                <a:spcPts val="0"/>
              </a:spcAft>
              <a:buClr>
                <a:schemeClr val="dk1"/>
              </a:buClr>
              <a:buSzPts val="2200"/>
              <a:buChar char="●"/>
            </a:pPr>
            <a:r>
              <a:rPr lang="en-US" sz="2200">
                <a:solidFill>
                  <a:schemeClr val="dk1"/>
                </a:solidFill>
                <a:latin typeface="Inter"/>
                <a:ea typeface="Inter"/>
                <a:cs typeface="Inter"/>
                <a:sym typeface="Inter"/>
              </a:rPr>
              <a:t>The </a:t>
            </a:r>
            <a:r>
              <a:rPr b="1" lang="en-US" sz="2200">
                <a:solidFill>
                  <a:schemeClr val="dk1"/>
                </a:solidFill>
                <a:latin typeface="Inter"/>
                <a:ea typeface="Inter"/>
                <a:cs typeface="Inter"/>
                <a:sym typeface="Inter"/>
              </a:rPr>
              <a:t>television</a:t>
            </a:r>
            <a:r>
              <a:rPr lang="en-US" sz="2200">
                <a:solidFill>
                  <a:schemeClr val="dk1"/>
                </a:solidFill>
                <a:latin typeface="Inter"/>
                <a:ea typeface="Inter"/>
                <a:cs typeface="Inter"/>
                <a:sym typeface="Inter"/>
              </a:rPr>
              <a:t> in the electronics category led all products with </a:t>
            </a:r>
            <a:r>
              <a:rPr b="1" lang="en-US" sz="2200">
                <a:solidFill>
                  <a:schemeClr val="dk1"/>
                </a:solidFill>
                <a:latin typeface="Inter"/>
                <a:ea typeface="Inter"/>
                <a:cs typeface="Inter"/>
                <a:sym typeface="Inter"/>
              </a:rPr>
              <a:t>$396K</a:t>
            </a:r>
            <a:r>
              <a:rPr lang="en-US" sz="2200">
                <a:solidFill>
                  <a:schemeClr val="dk1"/>
                </a:solidFill>
                <a:latin typeface="Inter"/>
                <a:ea typeface="Inter"/>
                <a:cs typeface="Inter"/>
                <a:sym typeface="Inter"/>
              </a:rPr>
              <a:t>, followed by </a:t>
            </a:r>
            <a:r>
              <a:rPr b="1" lang="en-US" sz="2200">
                <a:solidFill>
                  <a:schemeClr val="dk1"/>
                </a:solidFill>
                <a:latin typeface="Inter"/>
                <a:ea typeface="Inter"/>
                <a:cs typeface="Inter"/>
                <a:sym typeface="Inter"/>
              </a:rPr>
              <a:t>laptop ($284K)</a:t>
            </a:r>
            <a:r>
              <a:rPr lang="en-US" sz="2200">
                <a:solidFill>
                  <a:schemeClr val="dk1"/>
                </a:solidFill>
                <a:latin typeface="Inter"/>
                <a:ea typeface="Inter"/>
                <a:cs typeface="Inter"/>
                <a:sym typeface="Inter"/>
              </a:rPr>
              <a:t> and </a:t>
            </a:r>
            <a:r>
              <a:rPr b="1" lang="en-US" sz="2200">
                <a:solidFill>
                  <a:schemeClr val="dk1"/>
                </a:solidFill>
                <a:latin typeface="Inter"/>
                <a:ea typeface="Inter"/>
                <a:cs typeface="Inter"/>
                <a:sym typeface="Inter"/>
              </a:rPr>
              <a:t>microwave oven ($169K)</a:t>
            </a:r>
            <a:r>
              <a:rPr lang="en-US" sz="2200">
                <a:solidFill>
                  <a:schemeClr val="dk1"/>
                </a:solidFill>
                <a:latin typeface="Inter"/>
                <a:ea typeface="Inter"/>
                <a:cs typeface="Inter"/>
                <a:sym typeface="Inter"/>
              </a:rPr>
              <a:t> in home appliances. This metric helps highlight which specific products are the key revenue drivers in their respective categories and can guide marketing focus, inventory planning, or promotion strategies.</a:t>
            </a:r>
            <a:endParaRPr sz="2200">
              <a:solidFill>
                <a:schemeClr val="dk1"/>
              </a:solidFill>
              <a:latin typeface="Inter"/>
              <a:ea typeface="Inter"/>
              <a:cs typeface="Inter"/>
              <a:sym typeface="Inter"/>
            </a:endParaRPr>
          </a:p>
        </p:txBody>
      </p:sp>
      <p:sp>
        <p:nvSpPr>
          <p:cNvPr id="283" name="Google Shape;283;p27">
            <a:hlinkClick r:id="rId3"/>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4"/>
              </a:rPr>
              <a:t>Sales Performance Dashboard</a:t>
            </a:r>
            <a:endParaRPr sz="1800">
              <a:solidFill>
                <a:srgbClr val="3779E3"/>
              </a:solidFill>
              <a:latin typeface="Inter"/>
              <a:ea typeface="Inter"/>
              <a:cs typeface="Inter"/>
              <a:sym typeface="Inter"/>
            </a:endParaRPr>
          </a:p>
        </p:txBody>
      </p:sp>
      <p:sp>
        <p:nvSpPr>
          <p:cNvPr id="284" name="Google Shape;284;p27"/>
          <p:cNvSpPr/>
          <p:nvPr/>
        </p:nvSpPr>
        <p:spPr>
          <a:xfrm>
            <a:off x="313725" y="260075"/>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5">
              <a:alphaModFix/>
            </a:blip>
            <a:stretch>
              <a:fillRect b="0" l="0" r="0" t="0"/>
            </a:stretch>
          </a:blipFill>
          <a:ln>
            <a:noFill/>
          </a:ln>
        </p:spPr>
      </p:sp>
      <p:sp>
        <p:nvSpPr>
          <p:cNvPr id="285" name="Google Shape;285;p27"/>
          <p:cNvSpPr txBox="1"/>
          <p:nvPr/>
        </p:nvSpPr>
        <p:spPr>
          <a:xfrm>
            <a:off x="851244" y="339637"/>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pic>
        <p:nvPicPr>
          <p:cNvPr id="286" name="Google Shape;286;p27"/>
          <p:cNvPicPr preferRelativeResize="0"/>
          <p:nvPr/>
        </p:nvPicPr>
        <p:blipFill rotWithShape="1">
          <a:blip r:embed="rId6">
            <a:alphaModFix/>
          </a:blip>
          <a:srcRect b="0" l="0" r="4131" t="0"/>
          <a:stretch/>
        </p:blipFill>
        <p:spPr>
          <a:xfrm>
            <a:off x="317509" y="2309800"/>
            <a:ext cx="11552289" cy="4822081"/>
          </a:xfrm>
          <a:prstGeom prst="rect">
            <a:avLst/>
          </a:prstGeom>
          <a:noFill/>
          <a:ln cap="flat" cmpd="sng" w="9525">
            <a:solidFill>
              <a:srgbClr val="888888"/>
            </a:solidFill>
            <a:prstDash val="solid"/>
            <a:round/>
            <a:headEnd len="sm" w="sm" type="none"/>
            <a:tailEnd len="sm" w="sm" type="none"/>
          </a:ln>
        </p:spPr>
      </p:pic>
      <p:pic>
        <p:nvPicPr>
          <p:cNvPr id="287" name="Google Shape;287;p27"/>
          <p:cNvPicPr preferRelativeResize="0"/>
          <p:nvPr/>
        </p:nvPicPr>
        <p:blipFill>
          <a:blip r:embed="rId7">
            <a:alphaModFix/>
          </a:blip>
          <a:stretch>
            <a:fillRect/>
          </a:stretch>
        </p:blipFill>
        <p:spPr>
          <a:xfrm>
            <a:off x="313725" y="7354308"/>
            <a:ext cx="4647742" cy="849402"/>
          </a:xfrm>
          <a:prstGeom prst="rect">
            <a:avLst/>
          </a:prstGeom>
          <a:noFill/>
          <a:ln cap="flat" cmpd="sng" w="9525">
            <a:solidFill>
              <a:srgbClr val="888888"/>
            </a:solidFill>
            <a:prstDash val="solid"/>
            <a:round/>
            <a:headEnd len="sm" w="sm" type="none"/>
            <a:tailEnd len="sm" w="sm" type="none"/>
          </a:ln>
        </p:spPr>
      </p:pic>
      <p:pic>
        <p:nvPicPr>
          <p:cNvPr id="288" name="Google Shape;288;p27"/>
          <p:cNvPicPr preferRelativeResize="0"/>
          <p:nvPr/>
        </p:nvPicPr>
        <p:blipFill rotWithShape="1">
          <a:blip r:embed="rId8">
            <a:alphaModFix/>
          </a:blip>
          <a:srcRect b="-22374" l="-2669" r="2670" t="-10410"/>
          <a:stretch/>
        </p:blipFill>
        <p:spPr>
          <a:xfrm>
            <a:off x="5302589" y="7341621"/>
            <a:ext cx="4647738" cy="874779"/>
          </a:xfrm>
          <a:prstGeom prst="rect">
            <a:avLst/>
          </a:prstGeom>
          <a:noFill/>
          <a:ln cap="flat" cmpd="sng" w="9525">
            <a:solidFill>
              <a:srgbClr val="888888"/>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pic>
        <p:nvPicPr>
          <p:cNvPr id="293" name="Google Shape;293;p28"/>
          <p:cNvPicPr preferRelativeResize="0"/>
          <p:nvPr/>
        </p:nvPicPr>
        <p:blipFill rotWithShape="1">
          <a:blip r:embed="rId3">
            <a:alphaModFix/>
          </a:blip>
          <a:srcRect b="0" l="1390" r="0" t="0"/>
          <a:stretch/>
        </p:blipFill>
        <p:spPr>
          <a:xfrm>
            <a:off x="545400" y="2090850"/>
            <a:ext cx="10225884" cy="5509200"/>
          </a:xfrm>
          <a:prstGeom prst="rect">
            <a:avLst/>
          </a:prstGeom>
          <a:noFill/>
          <a:ln cap="flat" cmpd="sng" w="9525">
            <a:solidFill>
              <a:srgbClr val="888888"/>
            </a:solidFill>
            <a:prstDash val="solid"/>
            <a:round/>
            <a:headEnd len="sm" w="sm" type="none"/>
            <a:tailEnd len="sm" w="sm" type="none"/>
          </a:ln>
        </p:spPr>
      </p:pic>
      <p:sp>
        <p:nvSpPr>
          <p:cNvPr id="294" name="Google Shape;294;p28"/>
          <p:cNvSpPr txBox="1"/>
          <p:nvPr/>
        </p:nvSpPr>
        <p:spPr>
          <a:xfrm>
            <a:off x="545400" y="1047625"/>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Ages 18–24 as the Top Sales Contributor</a:t>
            </a:r>
            <a:endParaRPr sz="6000"/>
          </a:p>
        </p:txBody>
      </p:sp>
      <p:sp>
        <p:nvSpPr>
          <p:cNvPr id="295" name="Google Shape;295;p28"/>
          <p:cNvSpPr txBox="1"/>
          <p:nvPr/>
        </p:nvSpPr>
        <p:spPr>
          <a:xfrm>
            <a:off x="10877600" y="2329150"/>
            <a:ext cx="6959400" cy="5790600"/>
          </a:xfrm>
          <a:prstGeom prst="rect">
            <a:avLst/>
          </a:prstGeom>
          <a:noFill/>
          <a:ln>
            <a:noFill/>
          </a:ln>
        </p:spPr>
        <p:txBody>
          <a:bodyPr anchorCtr="0" anchor="t" bIns="0" lIns="0" spcFirstLastPara="1" rIns="0" wrap="square" tIns="0">
            <a:spAutoFit/>
          </a:bodyPr>
          <a:lstStyle/>
          <a:p>
            <a:pPr indent="-368300" lvl="0" marL="457200" rtl="0" algn="l">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Success Sales by Age Bins from 2019–2023 show that the </a:t>
            </a:r>
            <a:r>
              <a:rPr b="1" lang="en-US" sz="2200">
                <a:solidFill>
                  <a:schemeClr val="dk1"/>
                </a:solidFill>
                <a:latin typeface="Inter"/>
                <a:ea typeface="Inter"/>
                <a:cs typeface="Inter"/>
                <a:sym typeface="Inter"/>
              </a:rPr>
              <a:t>18–24 age group</a:t>
            </a:r>
            <a:r>
              <a:rPr lang="en-US" sz="2200">
                <a:solidFill>
                  <a:schemeClr val="dk1"/>
                </a:solidFill>
                <a:latin typeface="Inter"/>
                <a:ea typeface="Inter"/>
                <a:cs typeface="Inter"/>
                <a:sym typeface="Inter"/>
              </a:rPr>
              <a:t> contributed the </a:t>
            </a:r>
            <a:r>
              <a:rPr b="1" lang="en-US" sz="2200">
                <a:solidFill>
                  <a:schemeClr val="dk1"/>
                </a:solidFill>
                <a:latin typeface="Inter"/>
                <a:ea typeface="Inter"/>
                <a:cs typeface="Inter"/>
                <a:sym typeface="Inter"/>
              </a:rPr>
              <a:t>highest sales at $186K</a:t>
            </a:r>
            <a:r>
              <a:rPr lang="en-US" sz="2200">
                <a:solidFill>
                  <a:schemeClr val="dk1"/>
                </a:solidFill>
                <a:latin typeface="Inter"/>
                <a:ea typeface="Inter"/>
                <a:cs typeface="Inter"/>
                <a:sym typeface="Inter"/>
              </a:rPr>
              <a:t>, followed by age groups 66 ($142K) and 36 ($131K). The </a:t>
            </a:r>
            <a:r>
              <a:rPr b="1" lang="en-US" sz="2200">
                <a:solidFill>
                  <a:schemeClr val="dk1"/>
                </a:solidFill>
                <a:latin typeface="Inter"/>
                <a:ea typeface="Inter"/>
                <a:cs typeface="Inter"/>
                <a:sym typeface="Inter"/>
              </a:rPr>
              <a:t>age bins are segmented in intervals of 6 years</a:t>
            </a:r>
            <a:r>
              <a:rPr lang="en-US" sz="2200">
                <a:solidFill>
                  <a:schemeClr val="dk1"/>
                </a:solidFill>
                <a:latin typeface="Inter"/>
                <a:ea typeface="Inter"/>
                <a:cs typeface="Inter"/>
                <a:sym typeface="Inter"/>
              </a:rPr>
              <a:t>.</a:t>
            </a:r>
            <a:endParaRPr sz="2200">
              <a:solidFill>
                <a:schemeClr val="dk1"/>
              </a:solidFill>
              <a:latin typeface="Inter"/>
              <a:ea typeface="Inter"/>
              <a:cs typeface="Inter"/>
              <a:sym typeface="Inter"/>
            </a:endParaRPr>
          </a:p>
          <a:p>
            <a:pPr indent="-368300" lvl="0" marL="457200" rtl="0" algn="just">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This metric reflects that </a:t>
            </a:r>
            <a:r>
              <a:rPr b="1" lang="en-US" sz="2200">
                <a:solidFill>
                  <a:schemeClr val="dk1"/>
                </a:solidFill>
                <a:latin typeface="Inter"/>
                <a:ea typeface="Inter"/>
                <a:cs typeface="Inter"/>
                <a:sym typeface="Inter"/>
              </a:rPr>
              <a:t>younger consumers (ages 18–24)</a:t>
            </a:r>
            <a:r>
              <a:rPr lang="en-US" sz="2200">
                <a:solidFill>
                  <a:schemeClr val="dk1"/>
                </a:solidFill>
                <a:latin typeface="Inter"/>
                <a:ea typeface="Inter"/>
                <a:cs typeface="Inter"/>
                <a:sym typeface="Inter"/>
              </a:rPr>
              <a:t> are the </a:t>
            </a:r>
            <a:r>
              <a:rPr b="1" lang="en-US" sz="2200">
                <a:solidFill>
                  <a:schemeClr val="dk1"/>
                </a:solidFill>
                <a:latin typeface="Inter"/>
                <a:ea typeface="Inter"/>
                <a:cs typeface="Inter"/>
                <a:sym typeface="Inter"/>
              </a:rPr>
              <a:t>most active buyers</a:t>
            </a:r>
            <a:r>
              <a:rPr lang="en-US" sz="2200">
                <a:solidFill>
                  <a:schemeClr val="dk1"/>
                </a:solidFill>
                <a:latin typeface="Inter"/>
                <a:ea typeface="Inter"/>
                <a:cs typeface="Inter"/>
                <a:sym typeface="Inter"/>
              </a:rPr>
              <a:t>, likely due to higher digital engagement and comfort with online transactions. Meanwhile, the age group 66 also shows strong performance, which could be linked to higher purchasing power or increased online adoption among older users. This insight can help guide </a:t>
            </a:r>
            <a:r>
              <a:rPr b="1" lang="en-US" sz="2200">
                <a:solidFill>
                  <a:schemeClr val="dk1"/>
                </a:solidFill>
                <a:latin typeface="Inter"/>
                <a:ea typeface="Inter"/>
                <a:cs typeface="Inter"/>
                <a:sym typeface="Inter"/>
              </a:rPr>
              <a:t>age-targeted marketing strategies, product positioning, and user experience optimization</a:t>
            </a:r>
            <a:endParaRPr sz="2200">
              <a:solidFill>
                <a:schemeClr val="dk1"/>
              </a:solidFill>
              <a:latin typeface="Inter"/>
              <a:ea typeface="Inter"/>
              <a:cs typeface="Inter"/>
              <a:sym typeface="Inter"/>
            </a:endParaRPr>
          </a:p>
        </p:txBody>
      </p:sp>
      <p:sp>
        <p:nvSpPr>
          <p:cNvPr id="296" name="Google Shape;296;p28">
            <a:hlinkClick r:id="rId4"/>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5"/>
              </a:rPr>
              <a:t>Sales Performance Dashboard</a:t>
            </a:r>
            <a:endParaRPr sz="1800">
              <a:solidFill>
                <a:srgbClr val="3779E3"/>
              </a:solidFill>
              <a:latin typeface="Inter"/>
              <a:ea typeface="Inter"/>
              <a:cs typeface="Inter"/>
              <a:sym typeface="Inter"/>
            </a:endParaRPr>
          </a:p>
        </p:txBody>
      </p:sp>
      <p:sp>
        <p:nvSpPr>
          <p:cNvPr id="297" name="Google Shape;297;p28"/>
          <p:cNvSpPr/>
          <p:nvPr/>
        </p:nvSpPr>
        <p:spPr>
          <a:xfrm>
            <a:off x="435500" y="4471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298" name="Google Shape;298;p28"/>
          <p:cNvSpPr txBox="1"/>
          <p:nvPr/>
        </p:nvSpPr>
        <p:spPr>
          <a:xfrm>
            <a:off x="973019" y="5267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pic>
        <p:nvPicPr>
          <p:cNvPr id="299" name="Google Shape;299;p28"/>
          <p:cNvPicPr preferRelativeResize="0"/>
          <p:nvPr/>
        </p:nvPicPr>
        <p:blipFill>
          <a:blip r:embed="rId7">
            <a:alphaModFix/>
          </a:blip>
          <a:stretch>
            <a:fillRect/>
          </a:stretch>
        </p:blipFill>
        <p:spPr>
          <a:xfrm>
            <a:off x="545400" y="7717999"/>
            <a:ext cx="3459765" cy="16655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9"/>
          <p:cNvSpPr txBox="1"/>
          <p:nvPr/>
        </p:nvSpPr>
        <p:spPr>
          <a:xfrm>
            <a:off x="545400" y="1047625"/>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2021 Achieved the Highest Profit Growth</a:t>
            </a:r>
            <a:endParaRPr sz="6000"/>
          </a:p>
        </p:txBody>
      </p:sp>
      <p:sp>
        <p:nvSpPr>
          <p:cNvPr id="305" name="Google Shape;305;p29"/>
          <p:cNvSpPr txBox="1"/>
          <p:nvPr/>
        </p:nvSpPr>
        <p:spPr>
          <a:xfrm>
            <a:off x="11100000" y="2599800"/>
            <a:ext cx="6959400" cy="5401200"/>
          </a:xfrm>
          <a:prstGeom prst="rect">
            <a:avLst/>
          </a:prstGeom>
          <a:noFill/>
          <a:ln>
            <a:noFill/>
          </a:ln>
        </p:spPr>
        <p:txBody>
          <a:bodyPr anchorCtr="0" anchor="t" bIns="0" lIns="0" spcFirstLastPara="1" rIns="0" wrap="square" tIns="0">
            <a:spAutoFit/>
          </a:bodyPr>
          <a:lstStyle/>
          <a:p>
            <a:pPr indent="-368300" lvl="0" marL="457200" rtl="0" algn="l">
              <a:lnSpc>
                <a:spcPct val="115000"/>
              </a:lnSpc>
              <a:spcBef>
                <a:spcPts val="1200"/>
              </a:spcBef>
              <a:spcAft>
                <a:spcPts val="0"/>
              </a:spcAft>
              <a:buClr>
                <a:schemeClr val="dk1"/>
              </a:buClr>
              <a:buSzPts val="2200"/>
              <a:buFont typeface="Inter"/>
              <a:buChar char="●"/>
            </a:pPr>
            <a:r>
              <a:rPr lang="en-US" sz="2200">
                <a:solidFill>
                  <a:schemeClr val="dk1"/>
                </a:solidFill>
                <a:latin typeface="Inter"/>
                <a:ea typeface="Inter"/>
                <a:cs typeface="Inter"/>
                <a:sym typeface="Inter"/>
              </a:rPr>
              <a:t>Profit per Year and Year-over-Year (YoY) Growth from 2019–2023 shows that</a:t>
            </a:r>
            <a:r>
              <a:rPr b="1" lang="en-US" sz="2200">
                <a:solidFill>
                  <a:schemeClr val="dk1"/>
                </a:solidFill>
                <a:latin typeface="Inter"/>
                <a:ea typeface="Inter"/>
                <a:cs typeface="Inter"/>
                <a:sym typeface="Inter"/>
              </a:rPr>
              <a:t> 2021 achieved the highest profit growth at +27.19%,</a:t>
            </a:r>
            <a:r>
              <a:rPr lang="en-US" sz="2200">
                <a:solidFill>
                  <a:schemeClr val="dk1"/>
                </a:solidFill>
                <a:latin typeface="Inter"/>
                <a:ea typeface="Inter"/>
                <a:cs typeface="Inter"/>
                <a:sym typeface="Inter"/>
              </a:rPr>
              <a:t> reaching $238K in profit.</a:t>
            </a:r>
            <a:endParaRPr sz="2200">
              <a:solidFill>
                <a:schemeClr val="dk1"/>
              </a:solidFill>
              <a:latin typeface="Inter"/>
              <a:ea typeface="Inter"/>
              <a:cs typeface="Inter"/>
              <a:sym typeface="Inter"/>
            </a:endParaRPr>
          </a:p>
          <a:p>
            <a:pPr indent="-368300" lvl="0" marL="457200" rtl="0" algn="l">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This metric is calculated by subtracting cost from confirmed, non-returned sales, and highlights </a:t>
            </a:r>
            <a:r>
              <a:rPr b="1" lang="en-US" sz="2200">
                <a:solidFill>
                  <a:schemeClr val="dk1"/>
                </a:solidFill>
                <a:latin typeface="Inter"/>
                <a:ea typeface="Inter"/>
                <a:cs typeface="Inter"/>
                <a:sym typeface="Inter"/>
              </a:rPr>
              <a:t>2021 as the peak year in company profitability</a:t>
            </a:r>
            <a:r>
              <a:rPr lang="en-US" sz="2200">
                <a:solidFill>
                  <a:schemeClr val="dk1"/>
                </a:solidFill>
                <a:latin typeface="Inter"/>
                <a:ea typeface="Inter"/>
                <a:cs typeface="Inter"/>
                <a:sym typeface="Inter"/>
              </a:rPr>
              <a:t>. The strong growth in 2021 may reflect optimized operations, higher sales volume, or improved cost efficiency. However, this trend declined in subsequent years, with negative growth in 2022 (–14.59%) and 2023 (–33.75%), signaling a need to reassess pricing, cost structure, or </a:t>
            </a:r>
            <a:r>
              <a:rPr lang="en-US" sz="2200">
                <a:solidFill>
                  <a:schemeClr val="dk1"/>
                </a:solidFill>
                <a:latin typeface="Inter"/>
                <a:ea typeface="Inter"/>
                <a:cs typeface="Inter"/>
                <a:sym typeface="Inter"/>
              </a:rPr>
              <a:t>c</a:t>
            </a:r>
            <a:r>
              <a:rPr lang="en-US" sz="2200">
                <a:solidFill>
                  <a:schemeClr val="dk1"/>
                </a:solidFill>
                <a:latin typeface="Inter"/>
                <a:ea typeface="Inter"/>
                <a:cs typeface="Inter"/>
                <a:sym typeface="Inter"/>
              </a:rPr>
              <a:t>ustomer retention strategies.</a:t>
            </a:r>
            <a:endParaRPr sz="2200">
              <a:solidFill>
                <a:schemeClr val="dk1"/>
              </a:solidFill>
              <a:latin typeface="Inter"/>
              <a:ea typeface="Inter"/>
              <a:cs typeface="Inter"/>
              <a:sym typeface="Inter"/>
            </a:endParaRPr>
          </a:p>
        </p:txBody>
      </p:sp>
      <p:sp>
        <p:nvSpPr>
          <p:cNvPr id="306" name="Google Shape;306;p29">
            <a:hlinkClick r:id="rId3"/>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4"/>
              </a:rPr>
              <a:t>Sales Performance Dashboard</a:t>
            </a:r>
            <a:endParaRPr sz="1800">
              <a:solidFill>
                <a:srgbClr val="3779E3"/>
              </a:solidFill>
              <a:latin typeface="Inter"/>
              <a:ea typeface="Inter"/>
              <a:cs typeface="Inter"/>
              <a:sym typeface="Inter"/>
            </a:endParaRPr>
          </a:p>
        </p:txBody>
      </p:sp>
      <p:pic>
        <p:nvPicPr>
          <p:cNvPr id="307" name="Google Shape;307;p29"/>
          <p:cNvPicPr preferRelativeResize="0"/>
          <p:nvPr/>
        </p:nvPicPr>
        <p:blipFill>
          <a:blip r:embed="rId5">
            <a:alphaModFix/>
          </a:blip>
          <a:stretch>
            <a:fillRect/>
          </a:stretch>
        </p:blipFill>
        <p:spPr>
          <a:xfrm>
            <a:off x="4309725" y="5002675"/>
            <a:ext cx="6073100" cy="1787575"/>
          </a:xfrm>
          <a:prstGeom prst="rect">
            <a:avLst/>
          </a:prstGeom>
          <a:noFill/>
          <a:ln cap="flat" cmpd="sng" w="9525">
            <a:solidFill>
              <a:srgbClr val="888888"/>
            </a:solidFill>
            <a:prstDash val="solid"/>
            <a:round/>
            <a:headEnd len="sm" w="sm" type="none"/>
            <a:tailEnd len="sm" w="sm" type="none"/>
          </a:ln>
        </p:spPr>
      </p:pic>
      <p:sp>
        <p:nvSpPr>
          <p:cNvPr id="308" name="Google Shape;308;p29"/>
          <p:cNvSpPr/>
          <p:nvPr/>
        </p:nvSpPr>
        <p:spPr>
          <a:xfrm>
            <a:off x="368100" y="352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309" name="Google Shape;309;p29"/>
          <p:cNvSpPr txBox="1"/>
          <p:nvPr/>
        </p:nvSpPr>
        <p:spPr>
          <a:xfrm>
            <a:off x="905619" y="431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pic>
        <p:nvPicPr>
          <p:cNvPr id="310" name="Google Shape;310;p29"/>
          <p:cNvPicPr preferRelativeResize="0"/>
          <p:nvPr/>
        </p:nvPicPr>
        <p:blipFill>
          <a:blip r:embed="rId7">
            <a:alphaModFix/>
          </a:blip>
          <a:stretch>
            <a:fillRect/>
          </a:stretch>
        </p:blipFill>
        <p:spPr>
          <a:xfrm>
            <a:off x="283525" y="1851025"/>
            <a:ext cx="3931216" cy="7345700"/>
          </a:xfrm>
          <a:prstGeom prst="rect">
            <a:avLst/>
          </a:prstGeom>
          <a:noFill/>
          <a:ln>
            <a:noFill/>
          </a:ln>
        </p:spPr>
      </p:pic>
      <p:pic>
        <p:nvPicPr>
          <p:cNvPr id="311" name="Google Shape;311;p29"/>
          <p:cNvPicPr preferRelativeResize="0"/>
          <p:nvPr/>
        </p:nvPicPr>
        <p:blipFill rotWithShape="1">
          <a:blip r:embed="rId8">
            <a:alphaModFix/>
          </a:blip>
          <a:srcRect b="0" l="1625" r="1644" t="0"/>
          <a:stretch/>
        </p:blipFill>
        <p:spPr>
          <a:xfrm>
            <a:off x="4309725" y="2348850"/>
            <a:ext cx="6073100" cy="1240450"/>
          </a:xfrm>
          <a:prstGeom prst="rect">
            <a:avLst/>
          </a:prstGeom>
          <a:noFill/>
          <a:ln cap="flat" cmpd="sng" w="9525">
            <a:solidFill>
              <a:srgbClr val="888888"/>
            </a:solidFill>
            <a:prstDash val="solid"/>
            <a:round/>
            <a:headEnd len="sm" w="sm" type="none"/>
            <a:tailEnd len="sm" w="sm" type="none"/>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nvSpPr>
        <p:spPr>
          <a:xfrm>
            <a:off x="461600" y="910375"/>
            <a:ext cx="16635000" cy="1607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Correlation Avg Purchase Order per Month vs. Monthly Income</a:t>
            </a:r>
            <a:endParaRPr sz="6000"/>
          </a:p>
        </p:txBody>
      </p:sp>
      <p:sp>
        <p:nvSpPr>
          <p:cNvPr id="317" name="Google Shape;317;p30"/>
          <p:cNvSpPr txBox="1"/>
          <p:nvPr/>
        </p:nvSpPr>
        <p:spPr>
          <a:xfrm>
            <a:off x="10953800" y="2713800"/>
            <a:ext cx="6959400" cy="3843600"/>
          </a:xfrm>
          <a:prstGeom prst="rect">
            <a:avLst/>
          </a:prstGeom>
          <a:noFill/>
          <a:ln>
            <a:noFill/>
          </a:ln>
        </p:spPr>
        <p:txBody>
          <a:bodyPr anchorCtr="0" anchor="t" bIns="0" lIns="0" spcFirstLastPara="1" rIns="0" wrap="square" tIns="0">
            <a:spAutoFit/>
          </a:bodyPr>
          <a:lstStyle/>
          <a:p>
            <a:pPr indent="-368300" lvl="0" marL="457200" rtl="0" algn="l">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The scatter plot shows </a:t>
            </a:r>
            <a:r>
              <a:rPr lang="en-US" sz="2200">
                <a:solidFill>
                  <a:schemeClr val="dk1"/>
                </a:solidFill>
                <a:latin typeface="Inter"/>
                <a:ea typeface="Inter"/>
                <a:cs typeface="Inter"/>
                <a:sym typeface="Inter"/>
              </a:rPr>
              <a:t>widely spread with </a:t>
            </a:r>
            <a:r>
              <a:rPr b="1" lang="en-US" sz="2200">
                <a:solidFill>
                  <a:schemeClr val="dk1"/>
                </a:solidFill>
                <a:latin typeface="Inter"/>
                <a:ea typeface="Inter"/>
                <a:cs typeface="Inter"/>
                <a:sym typeface="Inter"/>
              </a:rPr>
              <a:t>no clear linear pattern</a:t>
            </a:r>
            <a:r>
              <a:rPr lang="en-US" sz="2200">
                <a:solidFill>
                  <a:schemeClr val="dk1"/>
                </a:solidFill>
                <a:latin typeface="Inter"/>
                <a:ea typeface="Inter"/>
                <a:cs typeface="Inter"/>
                <a:sym typeface="Inter"/>
              </a:rPr>
              <a:t>, indicating a </a:t>
            </a:r>
            <a:r>
              <a:rPr b="1" lang="en-US" sz="2200">
                <a:solidFill>
                  <a:schemeClr val="dk1"/>
                </a:solidFill>
                <a:latin typeface="Inter"/>
                <a:ea typeface="Inter"/>
                <a:cs typeface="Inter"/>
                <a:sym typeface="Inter"/>
              </a:rPr>
              <a:t>weak or no strong correlation</a:t>
            </a:r>
            <a:r>
              <a:rPr lang="en-US" sz="2200">
                <a:solidFill>
                  <a:schemeClr val="dk1"/>
                </a:solidFill>
                <a:latin typeface="Inter"/>
                <a:ea typeface="Inter"/>
                <a:cs typeface="Inter"/>
                <a:sym typeface="Inter"/>
              </a:rPr>
              <a:t> between how much a customer earns monthly and how many purchase orders they place per month.</a:t>
            </a:r>
            <a:endParaRPr sz="2200">
              <a:solidFill>
                <a:schemeClr val="dk1"/>
              </a:solidFill>
              <a:latin typeface="Inter"/>
              <a:ea typeface="Inter"/>
              <a:cs typeface="Inter"/>
              <a:sym typeface="Inter"/>
            </a:endParaRPr>
          </a:p>
          <a:p>
            <a:pPr indent="-368300" lvl="0" marL="457200" rtl="0" algn="l">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This suggests that </a:t>
            </a:r>
            <a:r>
              <a:rPr b="1" lang="en-US" sz="2200">
                <a:solidFill>
                  <a:schemeClr val="dk1"/>
                </a:solidFill>
                <a:latin typeface="Inter"/>
                <a:ea typeface="Inter"/>
                <a:cs typeface="Inter"/>
                <a:sym typeface="Inter"/>
              </a:rPr>
              <a:t>income alone may not be a strong predictor of purchasing frequency</a:t>
            </a:r>
            <a:r>
              <a:rPr lang="en-US" sz="2200">
                <a:solidFill>
                  <a:schemeClr val="dk1"/>
                </a:solidFill>
                <a:latin typeface="Inter"/>
                <a:ea typeface="Inter"/>
                <a:cs typeface="Inter"/>
                <a:sym typeface="Inter"/>
              </a:rPr>
              <a:t>, and other factors—such as user behavior, promotions, or product type—might have a more significant influence.</a:t>
            </a:r>
            <a:endParaRPr sz="2200">
              <a:solidFill>
                <a:schemeClr val="dk1"/>
              </a:solidFill>
              <a:latin typeface="Inter"/>
              <a:ea typeface="Inter"/>
              <a:cs typeface="Inter"/>
              <a:sym typeface="Inter"/>
            </a:endParaRPr>
          </a:p>
        </p:txBody>
      </p:sp>
      <p:sp>
        <p:nvSpPr>
          <p:cNvPr id="318" name="Google Shape;318;p30">
            <a:hlinkClick r:id="rId3"/>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4"/>
              </a:rPr>
              <a:t>Sales Performance Dashboard</a:t>
            </a:r>
            <a:endParaRPr sz="1800">
              <a:solidFill>
                <a:srgbClr val="3779E3"/>
              </a:solidFill>
              <a:latin typeface="Inter"/>
              <a:ea typeface="Inter"/>
              <a:cs typeface="Inter"/>
              <a:sym typeface="Inter"/>
            </a:endParaRPr>
          </a:p>
        </p:txBody>
      </p:sp>
      <p:sp>
        <p:nvSpPr>
          <p:cNvPr id="319" name="Google Shape;319;p30"/>
          <p:cNvSpPr/>
          <p:nvPr/>
        </p:nvSpPr>
        <p:spPr>
          <a:xfrm>
            <a:off x="385400" y="442225"/>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5">
              <a:alphaModFix/>
            </a:blip>
            <a:stretch>
              <a:fillRect b="0" l="0" r="0" t="0"/>
            </a:stretch>
          </a:blipFill>
          <a:ln>
            <a:noFill/>
          </a:ln>
        </p:spPr>
      </p:sp>
      <p:sp>
        <p:nvSpPr>
          <p:cNvPr id="320" name="Google Shape;320;p30"/>
          <p:cNvSpPr txBox="1"/>
          <p:nvPr/>
        </p:nvSpPr>
        <p:spPr>
          <a:xfrm>
            <a:off x="922919" y="521787"/>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pic>
        <p:nvPicPr>
          <p:cNvPr id="321" name="Google Shape;321;p30"/>
          <p:cNvPicPr preferRelativeResize="0"/>
          <p:nvPr/>
        </p:nvPicPr>
        <p:blipFill rotWithShape="1">
          <a:blip r:embed="rId6">
            <a:alphaModFix/>
          </a:blip>
          <a:srcRect b="0" l="0" r="970" t="0"/>
          <a:stretch/>
        </p:blipFill>
        <p:spPr>
          <a:xfrm>
            <a:off x="563600" y="2624200"/>
            <a:ext cx="9852535" cy="6846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31"/>
          <p:cNvSpPr txBox="1"/>
          <p:nvPr/>
        </p:nvSpPr>
        <p:spPr>
          <a:xfrm>
            <a:off x="545400" y="1047625"/>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Canada Generated the Highest Revenue </a:t>
            </a:r>
            <a:endParaRPr sz="6000"/>
          </a:p>
        </p:txBody>
      </p:sp>
      <p:sp>
        <p:nvSpPr>
          <p:cNvPr id="327" name="Google Shape;327;p31"/>
          <p:cNvSpPr txBox="1"/>
          <p:nvPr/>
        </p:nvSpPr>
        <p:spPr>
          <a:xfrm>
            <a:off x="12167100" y="2390325"/>
            <a:ext cx="5013300" cy="6958800"/>
          </a:xfrm>
          <a:prstGeom prst="rect">
            <a:avLst/>
          </a:prstGeom>
          <a:noFill/>
          <a:ln>
            <a:noFill/>
          </a:ln>
        </p:spPr>
        <p:txBody>
          <a:bodyPr anchorCtr="0" anchor="t" bIns="0" lIns="0" spcFirstLastPara="1" rIns="0" wrap="square" tIns="0">
            <a:spAutoFit/>
          </a:bodyPr>
          <a:lstStyle/>
          <a:p>
            <a:pPr indent="-368300" lvl="0" marL="457200" rtl="0" algn="l">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Sales by Country from 2019–2023 show that </a:t>
            </a:r>
            <a:r>
              <a:rPr b="1" lang="en-US" sz="2200">
                <a:solidFill>
                  <a:schemeClr val="dk1"/>
                </a:solidFill>
                <a:latin typeface="Inter"/>
                <a:ea typeface="Inter"/>
                <a:cs typeface="Inter"/>
                <a:sym typeface="Inter"/>
              </a:rPr>
              <a:t>Canada generated the highest revenue with $153K </a:t>
            </a:r>
            <a:r>
              <a:rPr lang="en-US" sz="2200">
                <a:solidFill>
                  <a:schemeClr val="dk1"/>
                </a:solidFill>
                <a:latin typeface="Inter"/>
                <a:ea typeface="Inter"/>
                <a:cs typeface="Inter"/>
                <a:sym typeface="Inter"/>
              </a:rPr>
              <a:t>in success sales and held the top </a:t>
            </a:r>
            <a:r>
              <a:rPr b="1" lang="en-US" sz="2200">
                <a:solidFill>
                  <a:schemeClr val="dk1"/>
                </a:solidFill>
                <a:latin typeface="Inter"/>
                <a:ea typeface="Inter"/>
                <a:cs typeface="Inter"/>
                <a:sym typeface="Inter"/>
              </a:rPr>
              <a:t>market share at 13.50%.</a:t>
            </a:r>
            <a:endParaRPr b="1" sz="2200">
              <a:solidFill>
                <a:schemeClr val="dk1"/>
              </a:solidFill>
              <a:latin typeface="Inter"/>
              <a:ea typeface="Inter"/>
              <a:cs typeface="Inter"/>
              <a:sym typeface="Inter"/>
            </a:endParaRPr>
          </a:p>
          <a:p>
            <a:pPr indent="-368300" lvl="0" marL="457200" rtl="0" algn="l">
              <a:lnSpc>
                <a:spcPct val="115000"/>
              </a:lnSpc>
              <a:spcBef>
                <a:spcPts val="0"/>
              </a:spcBef>
              <a:spcAft>
                <a:spcPts val="0"/>
              </a:spcAft>
              <a:buClr>
                <a:schemeClr val="dk1"/>
              </a:buClr>
              <a:buSzPts val="2200"/>
              <a:buFont typeface="Inter"/>
              <a:buChar char="●"/>
            </a:pPr>
            <a:r>
              <a:rPr b="1" lang="en-US" sz="2200">
                <a:solidFill>
                  <a:schemeClr val="dk1"/>
                </a:solidFill>
                <a:latin typeface="Inter"/>
                <a:ea typeface="Inter"/>
                <a:cs typeface="Inter"/>
                <a:sym typeface="Inter"/>
              </a:rPr>
              <a:t>Australia ($149K)</a:t>
            </a:r>
            <a:r>
              <a:rPr lang="en-US" sz="2200">
                <a:solidFill>
                  <a:schemeClr val="dk1"/>
                </a:solidFill>
                <a:latin typeface="Inter"/>
                <a:ea typeface="Inter"/>
                <a:cs typeface="Inter"/>
                <a:sym typeface="Inter"/>
              </a:rPr>
              <a:t> and </a:t>
            </a:r>
            <a:r>
              <a:rPr b="1" lang="en-US" sz="2200">
                <a:solidFill>
                  <a:schemeClr val="dk1"/>
                </a:solidFill>
                <a:latin typeface="Inter"/>
                <a:ea typeface="Inter"/>
                <a:cs typeface="Inter"/>
                <a:sym typeface="Inter"/>
              </a:rPr>
              <a:t>China ($139K)</a:t>
            </a:r>
            <a:r>
              <a:rPr lang="en-US" sz="2200">
                <a:solidFill>
                  <a:schemeClr val="dk1"/>
                </a:solidFill>
                <a:latin typeface="Inter"/>
                <a:ea typeface="Inter"/>
                <a:cs typeface="Inter"/>
                <a:sym typeface="Inter"/>
              </a:rPr>
              <a:t> follow as the next highest contributors. These three countries are highlighted in </a:t>
            </a:r>
            <a:r>
              <a:rPr b="1" lang="en-US" sz="2200">
                <a:solidFill>
                  <a:schemeClr val="dk1"/>
                </a:solidFill>
                <a:latin typeface="Inter"/>
                <a:ea typeface="Inter"/>
                <a:cs typeface="Inter"/>
                <a:sym typeface="Inter"/>
              </a:rPr>
              <a:t>blue</a:t>
            </a:r>
            <a:r>
              <a:rPr lang="en-US" sz="2200">
                <a:solidFill>
                  <a:schemeClr val="dk1"/>
                </a:solidFill>
                <a:latin typeface="Inter"/>
                <a:ea typeface="Inter"/>
                <a:cs typeface="Inter"/>
                <a:sym typeface="Inter"/>
              </a:rPr>
              <a:t>, indicating the </a:t>
            </a:r>
            <a:r>
              <a:rPr b="1" lang="en-US" sz="2200">
                <a:solidFill>
                  <a:schemeClr val="dk1"/>
                </a:solidFill>
                <a:latin typeface="Inter"/>
                <a:ea typeface="Inter"/>
                <a:cs typeface="Inter"/>
                <a:sym typeface="Inter"/>
              </a:rPr>
              <a:t>top 3 performing markets</a:t>
            </a:r>
            <a:r>
              <a:rPr lang="en-US" sz="2200">
                <a:solidFill>
                  <a:schemeClr val="dk1"/>
                </a:solidFill>
                <a:latin typeface="Inter"/>
                <a:ea typeface="Inter"/>
                <a:cs typeface="Inter"/>
                <a:sym typeface="Inter"/>
              </a:rPr>
              <a:t> in terms of confirmed and non-returned sales.</a:t>
            </a:r>
            <a:endParaRPr sz="2200">
              <a:solidFill>
                <a:schemeClr val="dk1"/>
              </a:solidFill>
              <a:latin typeface="Inter"/>
              <a:ea typeface="Inter"/>
              <a:cs typeface="Inter"/>
              <a:sym typeface="Inter"/>
            </a:endParaRPr>
          </a:p>
          <a:p>
            <a:pPr indent="-368300" lvl="0" marL="457200" rtl="0" algn="just">
              <a:lnSpc>
                <a:spcPct val="115000"/>
              </a:lnSpc>
              <a:spcBef>
                <a:spcPts val="0"/>
              </a:spcBef>
              <a:spcAft>
                <a:spcPts val="0"/>
              </a:spcAft>
              <a:buClr>
                <a:schemeClr val="dk1"/>
              </a:buClr>
              <a:buSzPts val="2200"/>
              <a:buFont typeface="Inter"/>
              <a:buChar char="●"/>
            </a:pPr>
            <a:r>
              <a:rPr lang="en-US" sz="2200">
                <a:solidFill>
                  <a:schemeClr val="dk1"/>
                </a:solidFill>
                <a:latin typeface="Inter"/>
                <a:ea typeface="Inter"/>
                <a:cs typeface="Inter"/>
                <a:sym typeface="Inter"/>
              </a:rPr>
              <a:t>This metric highlights where the business is strongest geographically, and can inform decisions related to market expansion, targeted campaigns, and regional investments.</a:t>
            </a:r>
            <a:endParaRPr sz="2200">
              <a:solidFill>
                <a:schemeClr val="dk1"/>
              </a:solidFill>
              <a:latin typeface="Inter"/>
              <a:ea typeface="Inter"/>
              <a:cs typeface="Inter"/>
              <a:sym typeface="Inter"/>
            </a:endParaRPr>
          </a:p>
        </p:txBody>
      </p:sp>
      <p:sp>
        <p:nvSpPr>
          <p:cNvPr id="328" name="Google Shape;328;p31">
            <a:hlinkClick r:id="rId3"/>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4"/>
              </a:rPr>
              <a:t>Sales Performance Dashboard</a:t>
            </a:r>
            <a:endParaRPr sz="1800">
              <a:solidFill>
                <a:srgbClr val="3779E3"/>
              </a:solidFill>
              <a:latin typeface="Inter"/>
              <a:ea typeface="Inter"/>
              <a:cs typeface="Inter"/>
              <a:sym typeface="Inter"/>
            </a:endParaRPr>
          </a:p>
        </p:txBody>
      </p:sp>
      <p:sp>
        <p:nvSpPr>
          <p:cNvPr id="329" name="Google Shape;329;p31"/>
          <p:cNvSpPr/>
          <p:nvPr/>
        </p:nvSpPr>
        <p:spPr>
          <a:xfrm>
            <a:off x="435500" y="4471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5">
              <a:alphaModFix/>
            </a:blip>
            <a:stretch>
              <a:fillRect b="0" l="0" r="0" t="0"/>
            </a:stretch>
          </a:blipFill>
          <a:ln>
            <a:noFill/>
          </a:ln>
        </p:spPr>
      </p:sp>
      <p:sp>
        <p:nvSpPr>
          <p:cNvPr id="330" name="Google Shape;330;p31"/>
          <p:cNvSpPr txBox="1"/>
          <p:nvPr/>
        </p:nvSpPr>
        <p:spPr>
          <a:xfrm>
            <a:off x="973019" y="5267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pic>
        <p:nvPicPr>
          <p:cNvPr id="331" name="Google Shape;331;p31"/>
          <p:cNvPicPr preferRelativeResize="0"/>
          <p:nvPr/>
        </p:nvPicPr>
        <p:blipFill>
          <a:blip r:embed="rId6">
            <a:alphaModFix/>
          </a:blip>
          <a:stretch>
            <a:fillRect/>
          </a:stretch>
        </p:blipFill>
        <p:spPr>
          <a:xfrm>
            <a:off x="545400" y="2210150"/>
            <a:ext cx="10647776" cy="7138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271450" y="318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3">
              <a:alphaModFix/>
            </a:blip>
            <a:stretch>
              <a:fillRect b="0" l="0" r="0" t="0"/>
            </a:stretch>
          </a:blipFill>
          <a:ln>
            <a:noFill/>
          </a:ln>
        </p:spPr>
      </p:sp>
      <p:sp>
        <p:nvSpPr>
          <p:cNvPr id="96" name="Google Shape;96;p14"/>
          <p:cNvSpPr/>
          <p:nvPr/>
        </p:nvSpPr>
        <p:spPr>
          <a:xfrm>
            <a:off x="1028700" y="2245076"/>
            <a:ext cx="7548480" cy="7013224"/>
          </a:xfrm>
          <a:custGeom>
            <a:rect b="b" l="l" r="r" t="t"/>
            <a:pathLst>
              <a:path extrusionOk="0" h="7013224" w="7548480">
                <a:moveTo>
                  <a:pt x="0" y="0"/>
                </a:moveTo>
                <a:lnTo>
                  <a:pt x="7548480" y="0"/>
                </a:lnTo>
                <a:lnTo>
                  <a:pt x="7548480" y="7013224"/>
                </a:lnTo>
                <a:lnTo>
                  <a:pt x="0" y="7013224"/>
                </a:lnTo>
                <a:lnTo>
                  <a:pt x="0" y="0"/>
                </a:lnTo>
                <a:close/>
              </a:path>
            </a:pathLst>
          </a:custGeom>
          <a:blipFill rotWithShape="1">
            <a:blip r:embed="rId4">
              <a:alphaModFix/>
            </a:blip>
            <a:stretch>
              <a:fillRect b="0" l="0" r="0" t="0"/>
            </a:stretch>
          </a:blipFill>
          <a:ln>
            <a:noFill/>
          </a:ln>
        </p:spPr>
      </p:sp>
      <p:sp>
        <p:nvSpPr>
          <p:cNvPr id="97" name="Google Shape;97;p14"/>
          <p:cNvSpPr/>
          <p:nvPr/>
        </p:nvSpPr>
        <p:spPr>
          <a:xfrm flipH="1">
            <a:off x="16035449" y="1028700"/>
            <a:ext cx="1223851" cy="847795"/>
          </a:xfrm>
          <a:custGeom>
            <a:rect b="b" l="l" r="r" t="t"/>
            <a:pathLst>
              <a:path extrusionOk="0" h="847795" w="1223851">
                <a:moveTo>
                  <a:pt x="1223851" y="0"/>
                </a:moveTo>
                <a:lnTo>
                  <a:pt x="0" y="0"/>
                </a:lnTo>
                <a:lnTo>
                  <a:pt x="0" y="847795"/>
                </a:lnTo>
                <a:lnTo>
                  <a:pt x="1223851" y="847795"/>
                </a:lnTo>
                <a:lnTo>
                  <a:pt x="1223851" y="0"/>
                </a:lnTo>
                <a:close/>
              </a:path>
            </a:pathLst>
          </a:custGeom>
          <a:blipFill rotWithShape="1">
            <a:blip r:embed="rId5">
              <a:alphaModFix/>
            </a:blip>
            <a:stretch>
              <a:fillRect b="0" l="0" r="0" t="0"/>
            </a:stretch>
          </a:blipFill>
          <a:ln>
            <a:noFill/>
          </a:ln>
        </p:spPr>
      </p:sp>
      <p:sp>
        <p:nvSpPr>
          <p:cNvPr id="98" name="Google Shape;98;p14"/>
          <p:cNvSpPr txBox="1"/>
          <p:nvPr/>
        </p:nvSpPr>
        <p:spPr>
          <a:xfrm>
            <a:off x="10147450" y="2330900"/>
            <a:ext cx="6579900" cy="1607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Business </a:t>
            </a:r>
            <a:endParaRPr sz="6000">
              <a:latin typeface="Inter"/>
              <a:ea typeface="Inter"/>
              <a:cs typeface="Inter"/>
              <a:sym typeface="Inter"/>
            </a:endParaRPr>
          </a:p>
          <a:p>
            <a:pPr indent="0" lvl="0" marL="0" marR="0" rtl="0" algn="l">
              <a:lnSpc>
                <a:spcPct val="87000"/>
              </a:lnSpc>
              <a:spcBef>
                <a:spcPts val="0"/>
              </a:spcBef>
              <a:spcAft>
                <a:spcPts val="0"/>
              </a:spcAft>
              <a:buNone/>
            </a:pPr>
            <a:r>
              <a:rPr lang="en-US" sz="6000">
                <a:latin typeface="Inter"/>
                <a:ea typeface="Inter"/>
                <a:cs typeface="Inter"/>
                <a:sym typeface="Inter"/>
              </a:rPr>
              <a:t>Background</a:t>
            </a:r>
            <a:endParaRPr sz="6000">
              <a:latin typeface="Inter"/>
              <a:ea typeface="Inter"/>
              <a:cs typeface="Inter"/>
              <a:sym typeface="Inter"/>
            </a:endParaRPr>
          </a:p>
        </p:txBody>
      </p:sp>
      <p:sp>
        <p:nvSpPr>
          <p:cNvPr id="99" name="Google Shape;99;p14"/>
          <p:cNvSpPr txBox="1"/>
          <p:nvPr/>
        </p:nvSpPr>
        <p:spPr>
          <a:xfrm>
            <a:off x="808969" y="397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sp>
        <p:nvSpPr>
          <p:cNvPr id="100" name="Google Shape;100;p14"/>
          <p:cNvSpPr txBox="1"/>
          <p:nvPr/>
        </p:nvSpPr>
        <p:spPr>
          <a:xfrm>
            <a:off x="10147444" y="4392405"/>
            <a:ext cx="7007100" cy="4737900"/>
          </a:xfrm>
          <a:prstGeom prst="rect">
            <a:avLst/>
          </a:prstGeom>
          <a:noFill/>
          <a:ln>
            <a:noFill/>
          </a:ln>
        </p:spPr>
        <p:txBody>
          <a:bodyPr anchorCtr="0" anchor="t" bIns="0" lIns="0" spcFirstLastPara="1" rIns="0" wrap="square" tIns="0">
            <a:spAutoFit/>
          </a:bodyPr>
          <a:lstStyle/>
          <a:p>
            <a:pPr indent="0" lvl="0" marL="0" rtl="0" algn="just">
              <a:lnSpc>
                <a:spcPct val="115000"/>
              </a:lnSpc>
              <a:spcBef>
                <a:spcPts val="0"/>
              </a:spcBef>
              <a:spcAft>
                <a:spcPts val="0"/>
              </a:spcAft>
              <a:buSzPts val="1100"/>
              <a:buNone/>
            </a:pPr>
            <a:r>
              <a:rPr lang="en-US" sz="1800">
                <a:solidFill>
                  <a:schemeClr val="dk1"/>
                </a:solidFill>
                <a:latin typeface="Inter"/>
                <a:ea typeface="Inter"/>
                <a:cs typeface="Inter"/>
                <a:sym typeface="Inter"/>
              </a:rPr>
              <a:t>You are a data analyst at one of the most reputable e-commerce companies WishfulBazaar, we want to utilize more data insight to support company growth. You will analyze all information in this company using the given data.</a:t>
            </a:r>
            <a:endParaRPr sz="1800">
              <a:solidFill>
                <a:schemeClr val="dk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Inter"/>
                <a:ea typeface="Inter"/>
                <a:cs typeface="Inter"/>
                <a:sym typeface="Inter"/>
              </a:rPr>
              <a:t>Mr. Ronaldinho (CEO), requested Mr. Neymar (head of data) to create a company-wide dashboard.</a:t>
            </a:r>
            <a:endParaRPr sz="1800">
              <a:solidFill>
                <a:schemeClr val="dk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Inter"/>
                <a:ea typeface="Inter"/>
                <a:cs typeface="Inter"/>
                <a:sym typeface="Inter"/>
              </a:rPr>
              <a:t>Mr. Neymar trusts you to </a:t>
            </a:r>
            <a:r>
              <a:rPr lang="en-US" sz="1800">
                <a:solidFill>
                  <a:srgbClr val="449864"/>
                </a:solidFill>
                <a:latin typeface="Inter"/>
                <a:ea typeface="Inter"/>
                <a:cs typeface="Inter"/>
                <a:sym typeface="Inter"/>
              </a:rPr>
              <a:t>create the dashboard about sales performances &amp; getting to know our customers.</a:t>
            </a:r>
            <a:endParaRPr sz="1800">
              <a:solidFill>
                <a:srgbClr val="449864"/>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t/>
            </a:r>
            <a:endParaRPr sz="1800">
              <a:solidFill>
                <a:schemeClr val="dk1"/>
              </a:solidFill>
              <a:latin typeface="Inter"/>
              <a:ea typeface="Inter"/>
              <a:cs typeface="Inter"/>
              <a:sym typeface="Inter"/>
            </a:endParaRPr>
          </a:p>
          <a:p>
            <a:pPr indent="0" lvl="0" marL="0" rtl="0" algn="just">
              <a:lnSpc>
                <a:spcPct val="115000"/>
              </a:lnSpc>
              <a:spcBef>
                <a:spcPts val="0"/>
              </a:spcBef>
              <a:spcAft>
                <a:spcPts val="0"/>
              </a:spcAft>
              <a:buClr>
                <a:schemeClr val="dk1"/>
              </a:buClr>
              <a:buSzPts val="1100"/>
              <a:buFont typeface="Arial"/>
              <a:buNone/>
            </a:pPr>
            <a:r>
              <a:rPr lang="en-US" sz="1800">
                <a:solidFill>
                  <a:schemeClr val="dk1"/>
                </a:solidFill>
                <a:latin typeface="Inter"/>
                <a:ea typeface="Inter"/>
                <a:cs typeface="Inter"/>
                <a:sym typeface="Inter"/>
              </a:rPr>
              <a:t>Mr. CEO requested some </a:t>
            </a:r>
            <a:r>
              <a:rPr lang="en-US" sz="1800">
                <a:solidFill>
                  <a:srgbClr val="449864"/>
                </a:solidFill>
                <a:latin typeface="Inter"/>
                <a:ea typeface="Inter"/>
                <a:cs typeface="Inter"/>
                <a:sym typeface="Inter"/>
              </a:rPr>
              <a:t>chart for analysis of company-wide to understand our business performance better.</a:t>
            </a:r>
            <a:r>
              <a:rPr lang="en-US" sz="1800">
                <a:solidFill>
                  <a:schemeClr val="dk1"/>
                </a:solidFill>
                <a:latin typeface="Inter"/>
                <a:ea typeface="Inter"/>
                <a:cs typeface="Inter"/>
                <a:sym typeface="Inter"/>
              </a:rPr>
              <a:t> The bigger picture is he need your help to capture and understand more metrics and make the data more comprehensive and insightful.</a:t>
            </a:r>
            <a:endParaRPr sz="1800">
              <a:solidFill>
                <a:schemeClr val="dk1"/>
              </a:solidFill>
              <a:latin typeface="Inter"/>
              <a:ea typeface="Inter"/>
              <a:cs typeface="Inter"/>
              <a:sym typeface="Inter"/>
            </a:endParaRPr>
          </a:p>
          <a:p>
            <a:pPr indent="0" lvl="0" marL="0" marR="0" rtl="0" algn="l">
              <a:lnSpc>
                <a:spcPct val="140000"/>
              </a:lnSpc>
              <a:spcBef>
                <a:spcPts val="0"/>
              </a:spcBef>
              <a:spcAft>
                <a:spcPts val="0"/>
              </a:spcAft>
              <a:buNone/>
            </a:pPr>
            <a:r>
              <a:t/>
            </a:r>
            <a:endParaRPr sz="1800">
              <a:solidFill>
                <a:schemeClr val="dk1"/>
              </a:solidFill>
              <a:latin typeface="Inter"/>
              <a:ea typeface="Inter"/>
              <a:cs typeface="Inter"/>
              <a:sym typeface="Inter"/>
            </a:endParaRPr>
          </a:p>
        </p:txBody>
      </p:sp>
      <p:sp>
        <p:nvSpPr>
          <p:cNvPr id="101" name="Google Shape;101;p14">
            <a:hlinkClick r:id="rId6"/>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7"/>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32"/>
          <p:cNvSpPr/>
          <p:nvPr/>
        </p:nvSpPr>
        <p:spPr>
          <a:xfrm>
            <a:off x="14273799" y="7169125"/>
            <a:ext cx="4053769" cy="3117872"/>
          </a:xfrm>
          <a:custGeom>
            <a:rect b="b" l="l" r="r" t="t"/>
            <a:pathLst>
              <a:path extrusionOk="0" h="5174892" w="6841804">
                <a:moveTo>
                  <a:pt x="0" y="0"/>
                </a:moveTo>
                <a:lnTo>
                  <a:pt x="6841803" y="0"/>
                </a:lnTo>
                <a:lnTo>
                  <a:pt x="6841803" y="5174892"/>
                </a:lnTo>
                <a:lnTo>
                  <a:pt x="0" y="5174892"/>
                </a:lnTo>
                <a:lnTo>
                  <a:pt x="0" y="0"/>
                </a:lnTo>
                <a:close/>
              </a:path>
            </a:pathLst>
          </a:custGeom>
          <a:blipFill rotWithShape="1">
            <a:blip r:embed="rId3">
              <a:alphaModFix/>
            </a:blip>
            <a:stretch>
              <a:fillRect b="0" l="0" r="0" t="0"/>
            </a:stretch>
          </a:blipFill>
          <a:ln>
            <a:noFill/>
          </a:ln>
        </p:spPr>
      </p:sp>
      <p:graphicFrame>
        <p:nvGraphicFramePr>
          <p:cNvPr id="337" name="Google Shape;337;p32"/>
          <p:cNvGraphicFramePr/>
          <p:nvPr/>
        </p:nvGraphicFramePr>
        <p:xfrm>
          <a:off x="385400" y="1577425"/>
          <a:ext cx="3000000" cy="3000000"/>
        </p:xfrm>
        <a:graphic>
          <a:graphicData uri="http://schemas.openxmlformats.org/drawingml/2006/table">
            <a:tbl>
              <a:tblPr>
                <a:noFill/>
                <a:tableStyleId>{3261E0D7-6A7E-442C-9FB7-4053FC81A23B}</a:tableStyleId>
              </a:tblPr>
              <a:tblGrid>
                <a:gridCol w="1457325"/>
                <a:gridCol w="6276975"/>
                <a:gridCol w="6019800"/>
              </a:tblGrid>
              <a:tr h="190500">
                <a:tc>
                  <a:txBody>
                    <a:bodyPr/>
                    <a:lstStyle/>
                    <a:p>
                      <a:pPr indent="0" lvl="0" marL="0" rtl="0" algn="ctr">
                        <a:lnSpc>
                          <a:spcPct val="115000"/>
                        </a:lnSpc>
                        <a:spcBef>
                          <a:spcPts val="0"/>
                        </a:spcBef>
                        <a:spcAft>
                          <a:spcPts val="0"/>
                        </a:spcAft>
                        <a:buNone/>
                      </a:pPr>
                      <a:r>
                        <a:rPr b="1" lang="en-US">
                          <a:solidFill>
                            <a:schemeClr val="lt1"/>
                          </a:solidFill>
                          <a:latin typeface="Inter"/>
                          <a:ea typeface="Inter"/>
                          <a:cs typeface="Inter"/>
                          <a:sym typeface="Inter"/>
                        </a:rPr>
                        <a:t>Topic</a:t>
                      </a:r>
                      <a:endParaRPr b="1">
                        <a:solidFill>
                          <a:schemeClr val="lt1"/>
                        </a:solidFill>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3779E3"/>
                    </a:solidFill>
                  </a:tcPr>
                </a:tc>
                <a:tc>
                  <a:txBody>
                    <a:bodyPr/>
                    <a:lstStyle/>
                    <a:p>
                      <a:pPr indent="0" lvl="0" marL="0" rtl="0" algn="ctr">
                        <a:lnSpc>
                          <a:spcPct val="115000"/>
                        </a:lnSpc>
                        <a:spcBef>
                          <a:spcPts val="0"/>
                        </a:spcBef>
                        <a:spcAft>
                          <a:spcPts val="0"/>
                        </a:spcAft>
                        <a:buNone/>
                      </a:pPr>
                      <a:r>
                        <a:rPr b="1" lang="en-US">
                          <a:solidFill>
                            <a:schemeClr val="lt1"/>
                          </a:solidFill>
                          <a:latin typeface="Inter"/>
                          <a:ea typeface="Inter"/>
                          <a:cs typeface="Inter"/>
                          <a:sym typeface="Inter"/>
                        </a:rPr>
                        <a:t>Insights</a:t>
                      </a:r>
                      <a:endParaRPr b="1">
                        <a:solidFill>
                          <a:schemeClr val="lt1"/>
                        </a:solidFill>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3779E3"/>
                    </a:solidFill>
                  </a:tcPr>
                </a:tc>
                <a:tc>
                  <a:txBody>
                    <a:bodyPr/>
                    <a:lstStyle/>
                    <a:p>
                      <a:pPr indent="0" lvl="0" marL="0" rtl="0" algn="ctr">
                        <a:lnSpc>
                          <a:spcPct val="115000"/>
                        </a:lnSpc>
                        <a:spcBef>
                          <a:spcPts val="0"/>
                        </a:spcBef>
                        <a:spcAft>
                          <a:spcPts val="0"/>
                        </a:spcAft>
                        <a:buNone/>
                      </a:pPr>
                      <a:r>
                        <a:rPr b="1" lang="en-US">
                          <a:solidFill>
                            <a:schemeClr val="lt1"/>
                          </a:solidFill>
                          <a:latin typeface="Inter"/>
                          <a:ea typeface="Inter"/>
                          <a:cs typeface="Inter"/>
                          <a:sym typeface="Inter"/>
                        </a:rPr>
                        <a:t>Recommendations</a:t>
                      </a:r>
                      <a:endParaRPr b="1">
                        <a:solidFill>
                          <a:schemeClr val="lt1"/>
                        </a:solidFill>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solidFill>
                      <a:srgbClr val="3779E3"/>
                    </a:solidFill>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Success Sales</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Total Success Sales reached </a:t>
                      </a:r>
                      <a:r>
                        <a:rPr b="1" lang="en-US">
                          <a:latin typeface="Inter"/>
                          <a:ea typeface="Inter"/>
                          <a:cs typeface="Inter"/>
                          <a:sym typeface="Inter"/>
                        </a:rPr>
                        <a:t>$1,133K</a:t>
                      </a:r>
                      <a:r>
                        <a:rPr lang="en-US">
                          <a:latin typeface="Inter"/>
                          <a:ea typeface="Inter"/>
                          <a:cs typeface="Inter"/>
                          <a:sym typeface="Inter"/>
                        </a:rPr>
                        <a:t>, representing gross revenue from confirmed non-returned orders.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Use as a baseline to measure sales performance and funnel effectiveness.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Abandoned Sales</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Abandoned Sales totaled </a:t>
                      </a:r>
                      <a:r>
                        <a:rPr b="1" lang="en-US">
                          <a:latin typeface="Inter"/>
                          <a:ea typeface="Inter"/>
                          <a:cs typeface="Inter"/>
                          <a:sym typeface="Inter"/>
                        </a:rPr>
                        <a:t>$239K</a:t>
                      </a:r>
                      <a:r>
                        <a:rPr lang="en-US">
                          <a:latin typeface="Inter"/>
                          <a:ea typeface="Inter"/>
                          <a:cs typeface="Inter"/>
                          <a:sym typeface="Inter"/>
                        </a:rPr>
                        <a:t>, indicating lost potential revenue from unconfirmed transactions.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Improve checkout flow and apply retargeting strategies to recover abandoned sales.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Return Sales</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Return Sales hit </a:t>
                      </a:r>
                      <a:r>
                        <a:rPr b="1" lang="en-US">
                          <a:latin typeface="Inter"/>
                          <a:ea typeface="Inter"/>
                          <a:cs typeface="Inter"/>
                          <a:sym typeface="Inter"/>
                        </a:rPr>
                        <a:t>$150K</a:t>
                      </a:r>
                      <a:r>
                        <a:rPr lang="en-US">
                          <a:latin typeface="Inter"/>
                          <a:ea typeface="Inter"/>
                          <a:cs typeface="Inter"/>
                          <a:sym typeface="Inter"/>
                        </a:rPr>
                        <a:t>, reflecting confirmed orders that were later returned.</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Review return policy and improve product/service quality to reduce return rates.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Session Duration</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Average session duration per customer is </a:t>
                      </a:r>
                      <a:r>
                        <a:rPr b="1" lang="en-US">
                          <a:latin typeface="Inter"/>
                          <a:ea typeface="Inter"/>
                          <a:cs typeface="Inter"/>
                          <a:sym typeface="Inter"/>
                        </a:rPr>
                        <a:t>21.18 minutes</a:t>
                      </a:r>
                      <a:r>
                        <a:rPr lang="en-US">
                          <a:latin typeface="Inter"/>
                          <a:ea typeface="Inter"/>
                          <a:cs typeface="Inter"/>
                          <a:sym typeface="Inter"/>
                        </a:rPr>
                        <a:t>, suggesting strong user engagement.</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Enhance product recommendations and interactive elements during sessions to boost conversion.</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Payment Preferences</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latin typeface="Inter"/>
                          <a:ea typeface="Inter"/>
                          <a:cs typeface="Inter"/>
                          <a:sym typeface="Inter"/>
                        </a:rPr>
                        <a:t>Credit Card ($413K)</a:t>
                      </a:r>
                      <a:r>
                        <a:rPr lang="en-US">
                          <a:latin typeface="Inter"/>
                          <a:ea typeface="Inter"/>
                          <a:cs typeface="Inter"/>
                          <a:sym typeface="Inter"/>
                        </a:rPr>
                        <a:t> dominates payment methods, </a:t>
                      </a:r>
                      <a:r>
                        <a:rPr b="1" lang="en-US">
                          <a:latin typeface="Inter"/>
                          <a:ea typeface="Inter"/>
                          <a:cs typeface="Inter"/>
                          <a:sym typeface="Inter"/>
                        </a:rPr>
                        <a:t>PayPal ($106K)</a:t>
                      </a:r>
                      <a:r>
                        <a:rPr lang="en-US">
                          <a:latin typeface="Inter"/>
                          <a:ea typeface="Inter"/>
                          <a:cs typeface="Inter"/>
                          <a:sym typeface="Inter"/>
                        </a:rPr>
                        <a:t> is the least used.</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Prioritize credit/debit optimization and review PayPal UX or visibility.</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Top Products</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Top-selling products include </a:t>
                      </a:r>
                      <a:r>
                        <a:rPr b="1" lang="en-US">
                          <a:latin typeface="Inter"/>
                          <a:ea typeface="Inter"/>
                          <a:cs typeface="Inter"/>
                          <a:sym typeface="Inter"/>
                        </a:rPr>
                        <a:t>Television ($396K)</a:t>
                      </a:r>
                      <a:r>
                        <a:rPr lang="en-US">
                          <a:latin typeface="Inter"/>
                          <a:ea typeface="Inter"/>
                          <a:cs typeface="Inter"/>
                          <a:sym typeface="Inter"/>
                        </a:rPr>
                        <a:t> and </a:t>
                      </a:r>
                      <a:r>
                        <a:rPr b="1" lang="en-US">
                          <a:latin typeface="Inter"/>
                          <a:ea typeface="Inter"/>
                          <a:cs typeface="Inter"/>
                          <a:sym typeface="Inter"/>
                        </a:rPr>
                        <a:t>Laptop ($284K)</a:t>
                      </a:r>
                      <a:r>
                        <a:rPr lang="en-US">
                          <a:latin typeface="Inter"/>
                          <a:ea typeface="Inter"/>
                          <a:cs typeface="Inter"/>
                          <a:sym typeface="Inter"/>
                        </a:rPr>
                        <a:t> under Electronics.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Focus marketing and stock strategies on top-performing products.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Success vs Abandoned Trend</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A visible inverse relationship: when </a:t>
                      </a:r>
                      <a:r>
                        <a:rPr b="1" lang="en-US">
                          <a:latin typeface="Inter"/>
                          <a:ea typeface="Inter"/>
                          <a:cs typeface="Inter"/>
                          <a:sym typeface="Inter"/>
                        </a:rPr>
                        <a:t>Success Sales drop</a:t>
                      </a:r>
                      <a:r>
                        <a:rPr lang="en-US">
                          <a:latin typeface="Inter"/>
                          <a:ea typeface="Inter"/>
                          <a:cs typeface="Inter"/>
                          <a:sym typeface="Inter"/>
                        </a:rPr>
                        <a:t>, Abandoned Sales tend to </a:t>
                      </a:r>
                      <a:r>
                        <a:rPr b="1" lang="en-US">
                          <a:latin typeface="Inter"/>
                          <a:ea typeface="Inter"/>
                          <a:cs typeface="Inter"/>
                          <a:sym typeface="Inter"/>
                        </a:rPr>
                        <a:t>rise</a:t>
                      </a:r>
                      <a:r>
                        <a:rPr lang="en-US">
                          <a:latin typeface="Inter"/>
                          <a:ea typeface="Inter"/>
                          <a:cs typeface="Inter"/>
                          <a:sym typeface="Inter"/>
                        </a:rPr>
                        <a:t>.</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Analyze periods with success dips and abandoned spikes, stabilize checkout process and monitor closely during peak seasons.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Customer Age</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Age group </a:t>
                      </a:r>
                      <a:r>
                        <a:rPr b="1" lang="en-US">
                          <a:latin typeface="Inter"/>
                          <a:ea typeface="Inter"/>
                          <a:cs typeface="Inter"/>
                          <a:sym typeface="Inter"/>
                        </a:rPr>
                        <a:t>18–24</a:t>
                      </a:r>
                      <a:r>
                        <a:rPr lang="en-US">
                          <a:latin typeface="Inter"/>
                          <a:ea typeface="Inter"/>
                          <a:cs typeface="Inter"/>
                          <a:sym typeface="Inter"/>
                        </a:rPr>
                        <a:t> is the highest contributor to sales (</a:t>
                      </a:r>
                      <a:r>
                        <a:rPr b="1" lang="en-US">
                          <a:latin typeface="Inter"/>
                          <a:ea typeface="Inter"/>
                          <a:cs typeface="Inter"/>
                          <a:sym typeface="Inter"/>
                        </a:rPr>
                        <a:t>$186K</a:t>
                      </a:r>
                      <a:r>
                        <a:rPr lang="en-US">
                          <a:latin typeface="Inter"/>
                          <a:ea typeface="Inter"/>
                          <a:cs typeface="Inter"/>
                          <a:sym typeface="Inter"/>
                        </a:rPr>
                        <a:t>) in 6-year bins.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Target this segment with youth-centric digital campaigns and platforms.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Profit Growth</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latin typeface="Inter"/>
                          <a:ea typeface="Inter"/>
                          <a:cs typeface="Inter"/>
                          <a:sym typeface="Inter"/>
                        </a:rPr>
                        <a:t>2021</a:t>
                      </a:r>
                      <a:r>
                        <a:rPr lang="en-US">
                          <a:latin typeface="Inter"/>
                          <a:ea typeface="Inter"/>
                          <a:cs typeface="Inter"/>
                          <a:sym typeface="Inter"/>
                        </a:rPr>
                        <a:t> recorded the highest profit (</a:t>
                      </a:r>
                      <a:r>
                        <a:rPr b="1" lang="en-US">
                          <a:latin typeface="Inter"/>
                          <a:ea typeface="Inter"/>
                          <a:cs typeface="Inter"/>
                          <a:sym typeface="Inter"/>
                        </a:rPr>
                        <a:t>$238K</a:t>
                      </a:r>
                      <a:r>
                        <a:rPr lang="en-US">
                          <a:latin typeface="Inter"/>
                          <a:ea typeface="Inter"/>
                          <a:cs typeface="Inter"/>
                          <a:sym typeface="Inter"/>
                        </a:rPr>
                        <a:t>) and YoY growth (+27.19%) before declining in 2022–2023.</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Reapply successful 2021 strategies and investigate 2022–2023 decline for corrective action.</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Income vs Purchase</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No strong correlation between monthly income and purchase frequency.</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Segment customers based on behavior rather than just income levels.</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r h="190500">
                <a:tc>
                  <a:txBody>
                    <a:bodyPr/>
                    <a:lstStyle/>
                    <a:p>
                      <a:pPr indent="0" lvl="0" marL="0" rtl="0" algn="l">
                        <a:lnSpc>
                          <a:spcPct val="115000"/>
                        </a:lnSpc>
                        <a:spcBef>
                          <a:spcPts val="0"/>
                        </a:spcBef>
                        <a:spcAft>
                          <a:spcPts val="0"/>
                        </a:spcAft>
                        <a:buNone/>
                      </a:pPr>
                      <a:r>
                        <a:rPr b="1" lang="en-US">
                          <a:latin typeface="Inter"/>
                          <a:ea typeface="Inter"/>
                          <a:cs typeface="Inter"/>
                          <a:sym typeface="Inter"/>
                        </a:rPr>
                        <a:t>Country Performance</a:t>
                      </a:r>
                      <a:endParaRPr b="1">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b="1" lang="en-US">
                          <a:latin typeface="Inter"/>
                          <a:ea typeface="Inter"/>
                          <a:cs typeface="Inter"/>
                          <a:sym typeface="Inter"/>
                        </a:rPr>
                        <a:t>Canada ($153K)</a:t>
                      </a:r>
                      <a:r>
                        <a:rPr lang="en-US">
                          <a:latin typeface="Inter"/>
                          <a:ea typeface="Inter"/>
                          <a:cs typeface="Inter"/>
                          <a:sym typeface="Inter"/>
                        </a:rPr>
                        <a:t> leads in revenue and market share (13.5%), followed by Australia and China.</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US">
                          <a:latin typeface="Inter"/>
                          <a:ea typeface="Inter"/>
                          <a:cs typeface="Inter"/>
                          <a:sym typeface="Inter"/>
                        </a:rPr>
                        <a:t>Strengthen efforts in top markets; evaluate strategy in underperforming regions like the UK/Japan.</a:t>
                      </a:r>
                      <a:endParaRPr>
                        <a:latin typeface="Inter"/>
                        <a:ea typeface="Inter"/>
                        <a:cs typeface="Inter"/>
                        <a:sym typeface="Inter"/>
                      </a:endParaRPr>
                    </a:p>
                  </a:txBody>
                  <a:tcPr marT="91425" marB="91425" marR="91425" marL="91425">
                    <a:lnL cap="flat" cmpd="sng" w="9525">
                      <a:solidFill>
                        <a:srgbClr val="888888"/>
                      </a:solidFill>
                      <a:prstDash val="solid"/>
                      <a:round/>
                      <a:headEnd len="sm" w="sm" type="none"/>
                      <a:tailEnd len="sm" w="sm" type="none"/>
                    </a:lnL>
                    <a:lnR cap="flat" cmpd="sng" w="9525">
                      <a:solidFill>
                        <a:srgbClr val="888888"/>
                      </a:solidFill>
                      <a:prstDash val="solid"/>
                      <a:round/>
                      <a:headEnd len="sm" w="sm" type="none"/>
                      <a:tailEnd len="sm" w="sm" type="none"/>
                    </a:lnR>
                    <a:lnT cap="flat" cmpd="sng" w="9525">
                      <a:solidFill>
                        <a:srgbClr val="888888"/>
                      </a:solidFill>
                      <a:prstDash val="solid"/>
                      <a:round/>
                      <a:headEnd len="sm" w="sm" type="none"/>
                      <a:tailEnd len="sm" w="sm" type="none"/>
                    </a:lnT>
                    <a:lnB cap="flat" cmpd="sng" w="9525">
                      <a:solidFill>
                        <a:srgbClr val="888888"/>
                      </a:solidFill>
                      <a:prstDash val="solid"/>
                      <a:round/>
                      <a:headEnd len="sm" w="sm" type="none"/>
                      <a:tailEnd len="sm" w="sm" type="none"/>
                    </a:lnB>
                  </a:tcPr>
                </a:tc>
              </a:tr>
            </a:tbl>
          </a:graphicData>
        </a:graphic>
      </p:graphicFrame>
      <p:sp>
        <p:nvSpPr>
          <p:cNvPr id="338" name="Google Shape;338;p32"/>
          <p:cNvSpPr txBox="1"/>
          <p:nvPr/>
        </p:nvSpPr>
        <p:spPr>
          <a:xfrm>
            <a:off x="385400" y="771775"/>
            <a:ext cx="166350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Insights &amp; Recommendations</a:t>
            </a:r>
            <a:endParaRPr sz="6000"/>
          </a:p>
        </p:txBody>
      </p:sp>
      <p:sp>
        <p:nvSpPr>
          <p:cNvPr id="339" name="Google Shape;339;p32"/>
          <p:cNvSpPr/>
          <p:nvPr/>
        </p:nvSpPr>
        <p:spPr>
          <a:xfrm>
            <a:off x="368100" y="352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4">
              <a:alphaModFix/>
            </a:blip>
            <a:stretch>
              <a:fillRect b="0" l="0" r="0" t="0"/>
            </a:stretch>
          </a:blipFill>
          <a:ln>
            <a:noFill/>
          </a:ln>
        </p:spPr>
      </p:sp>
      <p:sp>
        <p:nvSpPr>
          <p:cNvPr id="340" name="Google Shape;340;p32"/>
          <p:cNvSpPr txBox="1"/>
          <p:nvPr/>
        </p:nvSpPr>
        <p:spPr>
          <a:xfrm>
            <a:off x="905619" y="431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341" name="Google Shape;341;p32">
            <a:hlinkClick r:id="rId5"/>
          </p:cNvPr>
          <p:cNvSpPr txBox="1"/>
          <p:nvPr/>
        </p:nvSpPr>
        <p:spPr>
          <a:xfrm>
            <a:off x="368100" y="9825300"/>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6"/>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3"/>
          <p:cNvSpPr/>
          <p:nvPr/>
        </p:nvSpPr>
        <p:spPr>
          <a:xfrm>
            <a:off x="8999665" y="1028700"/>
            <a:ext cx="8259635" cy="8229600"/>
          </a:xfrm>
          <a:custGeom>
            <a:rect b="b" l="l" r="r" t="t"/>
            <a:pathLst>
              <a:path extrusionOk="0" h="8229600" w="8259635">
                <a:moveTo>
                  <a:pt x="0" y="0"/>
                </a:moveTo>
                <a:lnTo>
                  <a:pt x="8259635" y="0"/>
                </a:lnTo>
                <a:lnTo>
                  <a:pt x="8259635" y="8229600"/>
                </a:lnTo>
                <a:lnTo>
                  <a:pt x="0" y="8229600"/>
                </a:lnTo>
                <a:lnTo>
                  <a:pt x="0" y="0"/>
                </a:lnTo>
                <a:close/>
              </a:path>
            </a:pathLst>
          </a:custGeom>
          <a:blipFill rotWithShape="1">
            <a:blip r:embed="rId3">
              <a:alphaModFix/>
            </a:blip>
            <a:stretch>
              <a:fillRect b="0" l="0" r="0" t="0"/>
            </a:stretch>
          </a:blipFill>
          <a:ln>
            <a:noFill/>
          </a:ln>
        </p:spPr>
      </p:sp>
      <p:sp>
        <p:nvSpPr>
          <p:cNvPr id="347" name="Google Shape;347;p33"/>
          <p:cNvSpPr txBox="1"/>
          <p:nvPr/>
        </p:nvSpPr>
        <p:spPr>
          <a:xfrm>
            <a:off x="1028700" y="4000357"/>
            <a:ext cx="8332616" cy="1745348"/>
          </a:xfrm>
          <a:prstGeom prst="rect">
            <a:avLst/>
          </a:prstGeom>
          <a:noFill/>
          <a:ln>
            <a:noFill/>
          </a:ln>
        </p:spPr>
        <p:txBody>
          <a:bodyPr anchorCtr="0" anchor="t" bIns="0" lIns="0" spcFirstLastPara="1" rIns="0" wrap="square" tIns="0">
            <a:spAutoFit/>
          </a:bodyPr>
          <a:lstStyle/>
          <a:p>
            <a:pPr indent="0" lvl="0" marL="0" marR="0" rtl="0" algn="l">
              <a:lnSpc>
                <a:spcPct val="87002"/>
              </a:lnSpc>
              <a:spcBef>
                <a:spcPts val="0"/>
              </a:spcBef>
              <a:spcAft>
                <a:spcPts val="0"/>
              </a:spcAft>
              <a:buNone/>
            </a:pPr>
            <a:r>
              <a:rPr b="0" i="0" lang="en-US" sz="14395" u="none" cap="none" strike="noStrike">
                <a:solidFill>
                  <a:srgbClr val="000000"/>
                </a:solidFill>
                <a:latin typeface="Inter"/>
                <a:ea typeface="Inter"/>
                <a:cs typeface="Inter"/>
                <a:sym typeface="Inter"/>
              </a:rPr>
              <a:t>Thank You</a:t>
            </a:r>
            <a:endParaRPr/>
          </a:p>
        </p:txBody>
      </p:sp>
      <p:sp>
        <p:nvSpPr>
          <p:cNvPr id="348" name="Google Shape;348;p33"/>
          <p:cNvSpPr/>
          <p:nvPr/>
        </p:nvSpPr>
        <p:spPr>
          <a:xfrm>
            <a:off x="385400" y="442225"/>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4">
              <a:alphaModFix/>
            </a:blip>
            <a:stretch>
              <a:fillRect b="0" l="0" r="0" t="0"/>
            </a:stretch>
          </a:blipFill>
          <a:ln>
            <a:noFill/>
          </a:ln>
        </p:spPr>
      </p:sp>
      <p:sp>
        <p:nvSpPr>
          <p:cNvPr id="349" name="Google Shape;349;p33"/>
          <p:cNvSpPr txBox="1"/>
          <p:nvPr/>
        </p:nvSpPr>
        <p:spPr>
          <a:xfrm>
            <a:off x="922919" y="521787"/>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sp>
        <p:nvSpPr>
          <p:cNvPr id="350" name="Google Shape;350;p33">
            <a:hlinkClick r:id="rId5"/>
          </p:cNvPr>
          <p:cNvSpPr txBox="1"/>
          <p:nvPr/>
        </p:nvSpPr>
        <p:spPr>
          <a:xfrm>
            <a:off x="1178025" y="7974300"/>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6"/>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283100" y="2947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3">
              <a:alphaModFix/>
            </a:blip>
            <a:stretch>
              <a:fillRect b="0" l="0" r="0" t="0"/>
            </a:stretch>
          </a:blipFill>
          <a:ln>
            <a:noFill/>
          </a:ln>
        </p:spPr>
      </p:sp>
      <p:sp>
        <p:nvSpPr>
          <p:cNvPr id="107" name="Google Shape;107;p15"/>
          <p:cNvSpPr/>
          <p:nvPr/>
        </p:nvSpPr>
        <p:spPr>
          <a:xfrm>
            <a:off x="10629974" y="3147267"/>
            <a:ext cx="6629326" cy="6111033"/>
          </a:xfrm>
          <a:custGeom>
            <a:rect b="b" l="l" r="r" t="t"/>
            <a:pathLst>
              <a:path extrusionOk="0" h="6111033" w="6629326">
                <a:moveTo>
                  <a:pt x="0" y="0"/>
                </a:moveTo>
                <a:lnTo>
                  <a:pt x="6629326" y="0"/>
                </a:lnTo>
                <a:lnTo>
                  <a:pt x="6629326" y="6111033"/>
                </a:lnTo>
                <a:lnTo>
                  <a:pt x="0" y="6111033"/>
                </a:lnTo>
                <a:lnTo>
                  <a:pt x="0" y="0"/>
                </a:lnTo>
                <a:close/>
              </a:path>
            </a:pathLst>
          </a:custGeom>
          <a:blipFill rotWithShape="1">
            <a:blip r:embed="rId4">
              <a:alphaModFix/>
            </a:blip>
            <a:stretch>
              <a:fillRect b="0" l="0" r="0" t="0"/>
            </a:stretch>
          </a:blipFill>
          <a:ln>
            <a:noFill/>
          </a:ln>
        </p:spPr>
      </p:sp>
      <p:sp>
        <p:nvSpPr>
          <p:cNvPr id="108" name="Google Shape;108;p15"/>
          <p:cNvSpPr/>
          <p:nvPr/>
        </p:nvSpPr>
        <p:spPr>
          <a:xfrm rot="-5400000">
            <a:off x="12130731" y="-184836"/>
            <a:ext cx="969594" cy="3396666"/>
          </a:xfrm>
          <a:custGeom>
            <a:rect b="b" l="l" r="r" t="t"/>
            <a:pathLst>
              <a:path extrusionOk="0" h="3396666" w="969594">
                <a:moveTo>
                  <a:pt x="0" y="0"/>
                </a:moveTo>
                <a:lnTo>
                  <a:pt x="969594" y="0"/>
                </a:lnTo>
                <a:lnTo>
                  <a:pt x="969594" y="3396666"/>
                </a:lnTo>
                <a:lnTo>
                  <a:pt x="0" y="3396666"/>
                </a:lnTo>
                <a:lnTo>
                  <a:pt x="0" y="0"/>
                </a:lnTo>
                <a:close/>
              </a:path>
            </a:pathLst>
          </a:custGeom>
          <a:blipFill rotWithShape="1">
            <a:blip r:embed="rId5">
              <a:alphaModFix/>
            </a:blip>
            <a:stretch>
              <a:fillRect b="0" l="0" r="0" t="0"/>
            </a:stretch>
          </a:blipFill>
          <a:ln>
            <a:noFill/>
          </a:ln>
        </p:spPr>
      </p:sp>
      <p:sp>
        <p:nvSpPr>
          <p:cNvPr id="109" name="Google Shape;109;p15"/>
          <p:cNvSpPr txBox="1"/>
          <p:nvPr/>
        </p:nvSpPr>
        <p:spPr>
          <a:xfrm>
            <a:off x="1028700" y="2152350"/>
            <a:ext cx="7999200" cy="1607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b="0" i="0" lang="en-US" sz="6000" u="none" cap="none" strike="noStrike">
                <a:solidFill>
                  <a:srgbClr val="000000"/>
                </a:solidFill>
                <a:latin typeface="Inter"/>
                <a:ea typeface="Inter"/>
                <a:cs typeface="Inter"/>
                <a:sym typeface="Inter"/>
              </a:rPr>
              <a:t>Key Responsibilities of </a:t>
            </a:r>
            <a:r>
              <a:rPr lang="en-US" sz="6000">
                <a:latin typeface="Inter"/>
                <a:ea typeface="Inter"/>
                <a:cs typeface="Inter"/>
                <a:sym typeface="Inter"/>
              </a:rPr>
              <a:t>the Dashboard</a:t>
            </a:r>
            <a:endParaRPr sz="6000"/>
          </a:p>
        </p:txBody>
      </p:sp>
      <p:sp>
        <p:nvSpPr>
          <p:cNvPr id="110" name="Google Shape;110;p15"/>
          <p:cNvSpPr txBox="1"/>
          <p:nvPr/>
        </p:nvSpPr>
        <p:spPr>
          <a:xfrm>
            <a:off x="820619" y="3743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111" name="Google Shape;111;p15"/>
          <p:cNvSpPr txBox="1"/>
          <p:nvPr/>
        </p:nvSpPr>
        <p:spPr>
          <a:xfrm>
            <a:off x="3037275" y="4687149"/>
            <a:ext cx="41805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700">
                <a:latin typeface="Inter"/>
                <a:ea typeface="Inter"/>
                <a:cs typeface="Inter"/>
                <a:sym typeface="Inter"/>
              </a:rPr>
              <a:t>Mr. Ronaldinho (CEO)</a:t>
            </a:r>
            <a:endParaRPr/>
          </a:p>
        </p:txBody>
      </p:sp>
      <p:sp>
        <p:nvSpPr>
          <p:cNvPr id="112" name="Google Shape;112;p15"/>
          <p:cNvSpPr/>
          <p:nvPr/>
        </p:nvSpPr>
        <p:spPr>
          <a:xfrm>
            <a:off x="1028703" y="4599559"/>
            <a:ext cx="1912800" cy="436800"/>
          </a:xfrm>
          <a:prstGeom prst="roundRect">
            <a:avLst>
              <a:gd fmla="val 16667" name="adj"/>
            </a:avLst>
          </a:prstGeom>
          <a:solidFill>
            <a:srgbClr val="1C458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rgbClr val="FFFFFF"/>
                </a:solidFill>
              </a:rPr>
              <a:t>Decider</a:t>
            </a:r>
            <a:endParaRPr b="1" sz="1500">
              <a:solidFill>
                <a:srgbClr val="FFFFFF"/>
              </a:solidFill>
            </a:endParaRPr>
          </a:p>
        </p:txBody>
      </p:sp>
      <p:sp>
        <p:nvSpPr>
          <p:cNvPr id="113" name="Google Shape;113;p15"/>
          <p:cNvSpPr/>
          <p:nvPr/>
        </p:nvSpPr>
        <p:spPr>
          <a:xfrm>
            <a:off x="1028700" y="5175884"/>
            <a:ext cx="1912800" cy="436800"/>
          </a:xfrm>
          <a:prstGeom prst="roundRect">
            <a:avLst>
              <a:gd fmla="val 16667" name="adj"/>
            </a:avLst>
          </a:prstGeom>
          <a:solidFill>
            <a:srgbClr val="1155CC"/>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rgbClr val="FFFFFF"/>
                </a:solidFill>
              </a:rPr>
              <a:t>Accountable</a:t>
            </a:r>
            <a:endParaRPr b="1" sz="1500">
              <a:solidFill>
                <a:srgbClr val="FFFFFF"/>
              </a:solidFill>
            </a:endParaRPr>
          </a:p>
        </p:txBody>
      </p:sp>
      <p:sp>
        <p:nvSpPr>
          <p:cNvPr id="114" name="Google Shape;114;p15"/>
          <p:cNvSpPr/>
          <p:nvPr/>
        </p:nvSpPr>
        <p:spPr>
          <a:xfrm>
            <a:off x="1028703" y="5775021"/>
            <a:ext cx="1912800" cy="436800"/>
          </a:xfrm>
          <a:prstGeom prst="roundRect">
            <a:avLst>
              <a:gd fmla="val 16667" name="adj"/>
            </a:avLst>
          </a:prstGeom>
          <a:solidFill>
            <a:srgbClr val="3C78D8"/>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rgbClr val="FFFFFF"/>
                </a:solidFill>
              </a:rPr>
              <a:t>Responsible</a:t>
            </a:r>
            <a:endParaRPr b="1" sz="1500">
              <a:solidFill>
                <a:srgbClr val="FFFFFF"/>
              </a:solidFill>
            </a:endParaRPr>
          </a:p>
        </p:txBody>
      </p:sp>
      <p:sp>
        <p:nvSpPr>
          <p:cNvPr id="115" name="Google Shape;115;p15"/>
          <p:cNvSpPr/>
          <p:nvPr/>
        </p:nvSpPr>
        <p:spPr>
          <a:xfrm>
            <a:off x="1028700" y="6386013"/>
            <a:ext cx="1912800" cy="378900"/>
          </a:xfrm>
          <a:prstGeom prst="roundRect">
            <a:avLst>
              <a:gd fmla="val 16667" name="adj"/>
            </a:avLst>
          </a:prstGeom>
          <a:solidFill>
            <a:srgbClr val="6D9EEB"/>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lt1"/>
                </a:solidFill>
              </a:rPr>
              <a:t>Consulted</a:t>
            </a:r>
            <a:endParaRPr b="1" sz="1500">
              <a:solidFill>
                <a:schemeClr val="lt1"/>
              </a:solidFill>
            </a:endParaRPr>
          </a:p>
        </p:txBody>
      </p:sp>
      <p:sp>
        <p:nvSpPr>
          <p:cNvPr id="116" name="Google Shape;116;p15"/>
          <p:cNvSpPr/>
          <p:nvPr/>
        </p:nvSpPr>
        <p:spPr>
          <a:xfrm>
            <a:off x="1028700" y="6939133"/>
            <a:ext cx="1912800" cy="378900"/>
          </a:xfrm>
          <a:prstGeom prst="roundRect">
            <a:avLst>
              <a:gd fmla="val 16667" name="adj"/>
            </a:avLst>
          </a:prstGeom>
          <a:solidFill>
            <a:srgbClr val="A4C2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500">
                <a:solidFill>
                  <a:schemeClr val="lt1"/>
                </a:solidFill>
              </a:rPr>
              <a:t>Informed</a:t>
            </a:r>
            <a:endParaRPr b="1" sz="1500">
              <a:solidFill>
                <a:schemeClr val="lt1"/>
              </a:solidFill>
            </a:endParaRPr>
          </a:p>
        </p:txBody>
      </p:sp>
      <p:sp>
        <p:nvSpPr>
          <p:cNvPr id="117" name="Google Shape;117;p15"/>
          <p:cNvSpPr txBox="1"/>
          <p:nvPr/>
        </p:nvSpPr>
        <p:spPr>
          <a:xfrm>
            <a:off x="3037275" y="5263474"/>
            <a:ext cx="41805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700">
                <a:latin typeface="Inter"/>
                <a:ea typeface="Inter"/>
                <a:cs typeface="Inter"/>
                <a:sym typeface="Inter"/>
              </a:rPr>
              <a:t>Mr. Neymar (Head of Data)</a:t>
            </a:r>
            <a:endParaRPr/>
          </a:p>
        </p:txBody>
      </p:sp>
      <p:sp>
        <p:nvSpPr>
          <p:cNvPr id="118" name="Google Shape;118;p15"/>
          <p:cNvSpPr txBox="1"/>
          <p:nvPr/>
        </p:nvSpPr>
        <p:spPr>
          <a:xfrm>
            <a:off x="3037275" y="5854061"/>
            <a:ext cx="41805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700">
                <a:latin typeface="Inter"/>
                <a:ea typeface="Inter"/>
                <a:cs typeface="Inter"/>
                <a:sym typeface="Inter"/>
              </a:rPr>
              <a:t>Data Analyst</a:t>
            </a:r>
            <a:endParaRPr/>
          </a:p>
        </p:txBody>
      </p:sp>
      <p:sp>
        <p:nvSpPr>
          <p:cNvPr id="119" name="Google Shape;119;p15"/>
          <p:cNvSpPr txBox="1"/>
          <p:nvPr/>
        </p:nvSpPr>
        <p:spPr>
          <a:xfrm>
            <a:off x="3037275" y="6440386"/>
            <a:ext cx="41805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700">
                <a:latin typeface="Inter"/>
                <a:ea typeface="Inter"/>
                <a:cs typeface="Inter"/>
                <a:sym typeface="Inter"/>
              </a:rPr>
              <a:t>Sales  &amp; Marketing team </a:t>
            </a:r>
            <a:endParaRPr/>
          </a:p>
        </p:txBody>
      </p:sp>
      <p:sp>
        <p:nvSpPr>
          <p:cNvPr id="120" name="Google Shape;120;p15"/>
          <p:cNvSpPr txBox="1"/>
          <p:nvPr/>
        </p:nvSpPr>
        <p:spPr>
          <a:xfrm>
            <a:off x="3037275" y="7026699"/>
            <a:ext cx="4180500" cy="2616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700">
                <a:latin typeface="Inter"/>
                <a:ea typeface="Inter"/>
                <a:cs typeface="Inter"/>
                <a:sym typeface="Inter"/>
              </a:rPr>
              <a:t>All team</a:t>
            </a:r>
            <a:endParaRPr/>
          </a:p>
        </p:txBody>
      </p:sp>
      <p:sp>
        <p:nvSpPr>
          <p:cNvPr id="121" name="Google Shape;121;p15">
            <a:hlinkClick r:id="rId6"/>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7"/>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6"/>
          <p:cNvSpPr/>
          <p:nvPr/>
        </p:nvSpPr>
        <p:spPr>
          <a:xfrm>
            <a:off x="259800" y="28310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3">
              <a:alphaModFix/>
            </a:blip>
            <a:stretch>
              <a:fillRect b="0" l="0" r="0" t="0"/>
            </a:stretch>
          </a:blipFill>
          <a:ln>
            <a:noFill/>
          </a:ln>
        </p:spPr>
      </p:sp>
      <p:sp>
        <p:nvSpPr>
          <p:cNvPr id="127" name="Google Shape;127;p16"/>
          <p:cNvSpPr/>
          <p:nvPr/>
        </p:nvSpPr>
        <p:spPr>
          <a:xfrm>
            <a:off x="1028700" y="3506416"/>
            <a:ext cx="6730928" cy="5751884"/>
          </a:xfrm>
          <a:custGeom>
            <a:rect b="b" l="l" r="r" t="t"/>
            <a:pathLst>
              <a:path extrusionOk="0" h="5751884" w="6730928">
                <a:moveTo>
                  <a:pt x="0" y="0"/>
                </a:moveTo>
                <a:lnTo>
                  <a:pt x="6730928" y="0"/>
                </a:lnTo>
                <a:lnTo>
                  <a:pt x="6730928" y="5751884"/>
                </a:lnTo>
                <a:lnTo>
                  <a:pt x="0" y="5751884"/>
                </a:lnTo>
                <a:lnTo>
                  <a:pt x="0" y="0"/>
                </a:lnTo>
                <a:close/>
              </a:path>
            </a:pathLst>
          </a:custGeom>
          <a:blipFill rotWithShape="1">
            <a:blip r:embed="rId4">
              <a:alphaModFix/>
            </a:blip>
            <a:stretch>
              <a:fillRect b="0" l="0" r="0" t="0"/>
            </a:stretch>
          </a:blipFill>
          <a:ln>
            <a:noFill/>
          </a:ln>
        </p:spPr>
      </p:sp>
      <p:sp>
        <p:nvSpPr>
          <p:cNvPr id="128" name="Google Shape;128;p16"/>
          <p:cNvSpPr/>
          <p:nvPr/>
        </p:nvSpPr>
        <p:spPr>
          <a:xfrm>
            <a:off x="9856775" y="1996062"/>
            <a:ext cx="729305" cy="566206"/>
          </a:xfrm>
          <a:custGeom>
            <a:rect b="b" l="l" r="r" t="t"/>
            <a:pathLst>
              <a:path extrusionOk="0" h="566206" w="729305">
                <a:moveTo>
                  <a:pt x="0" y="0"/>
                </a:moveTo>
                <a:lnTo>
                  <a:pt x="729305" y="0"/>
                </a:lnTo>
                <a:lnTo>
                  <a:pt x="729305" y="566207"/>
                </a:lnTo>
                <a:lnTo>
                  <a:pt x="0" y="566207"/>
                </a:lnTo>
                <a:lnTo>
                  <a:pt x="0" y="0"/>
                </a:lnTo>
                <a:close/>
              </a:path>
            </a:pathLst>
          </a:custGeom>
          <a:blipFill rotWithShape="1">
            <a:blip r:embed="rId5">
              <a:alphaModFix/>
            </a:blip>
            <a:stretch>
              <a:fillRect b="0" l="0" r="0" t="0"/>
            </a:stretch>
          </a:blipFill>
          <a:ln>
            <a:noFill/>
          </a:ln>
        </p:spPr>
      </p:sp>
      <p:sp>
        <p:nvSpPr>
          <p:cNvPr id="129" name="Google Shape;129;p16"/>
          <p:cNvSpPr txBox="1"/>
          <p:nvPr/>
        </p:nvSpPr>
        <p:spPr>
          <a:xfrm>
            <a:off x="10271374" y="1378875"/>
            <a:ext cx="58509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Objectives</a:t>
            </a:r>
            <a:endParaRPr sz="6000"/>
          </a:p>
        </p:txBody>
      </p:sp>
      <p:sp>
        <p:nvSpPr>
          <p:cNvPr id="130" name="Google Shape;130;p16"/>
          <p:cNvSpPr txBox="1"/>
          <p:nvPr/>
        </p:nvSpPr>
        <p:spPr>
          <a:xfrm>
            <a:off x="797319" y="36266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131" name="Google Shape;131;p16"/>
          <p:cNvSpPr txBox="1"/>
          <p:nvPr/>
        </p:nvSpPr>
        <p:spPr>
          <a:xfrm>
            <a:off x="9961625" y="4410850"/>
            <a:ext cx="7443600" cy="6651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lang="en-US" sz="1800">
                <a:latin typeface="Inter"/>
                <a:ea typeface="Inter"/>
                <a:cs typeface="Inter"/>
                <a:sym typeface="Inter"/>
              </a:rPr>
              <a:t>How to create</a:t>
            </a:r>
            <a:r>
              <a:rPr lang="en-US" sz="1800">
                <a:solidFill>
                  <a:srgbClr val="3779E3"/>
                </a:solidFill>
                <a:latin typeface="Inter"/>
                <a:ea typeface="Inter"/>
                <a:cs typeface="Inter"/>
                <a:sym typeface="Inter"/>
              </a:rPr>
              <a:t> </a:t>
            </a:r>
            <a:r>
              <a:rPr lang="en-US" sz="1800">
                <a:solidFill>
                  <a:srgbClr val="449864"/>
                </a:solidFill>
                <a:latin typeface="Inter"/>
                <a:ea typeface="Inter"/>
                <a:cs typeface="Inter"/>
                <a:sym typeface="Inter"/>
              </a:rPr>
              <a:t>dashboard about sales performances &amp; getting to know our customers</a:t>
            </a:r>
            <a:r>
              <a:rPr lang="en-US" sz="1800">
                <a:solidFill>
                  <a:schemeClr val="dk1"/>
                </a:solidFill>
                <a:latin typeface="Inter"/>
                <a:ea typeface="Inter"/>
                <a:cs typeface="Inter"/>
                <a:sym typeface="Inter"/>
              </a:rPr>
              <a:t> within 3 months?</a:t>
            </a:r>
            <a:endParaRPr sz="1800">
              <a:latin typeface="Inter"/>
              <a:ea typeface="Inter"/>
              <a:cs typeface="Inter"/>
              <a:sym typeface="Inter"/>
            </a:endParaRPr>
          </a:p>
        </p:txBody>
      </p:sp>
      <p:sp>
        <p:nvSpPr>
          <p:cNvPr id="132" name="Google Shape;132;p16"/>
          <p:cNvSpPr/>
          <p:nvPr/>
        </p:nvSpPr>
        <p:spPr>
          <a:xfrm rot="10800000">
            <a:off x="14009119" y="1241350"/>
            <a:ext cx="436681" cy="339023"/>
          </a:xfrm>
          <a:custGeom>
            <a:rect b="b" l="l" r="r" t="t"/>
            <a:pathLst>
              <a:path extrusionOk="0" h="339023" w="436681">
                <a:moveTo>
                  <a:pt x="436681" y="339023"/>
                </a:moveTo>
                <a:lnTo>
                  <a:pt x="0" y="339023"/>
                </a:lnTo>
                <a:lnTo>
                  <a:pt x="0" y="0"/>
                </a:lnTo>
                <a:lnTo>
                  <a:pt x="436681" y="0"/>
                </a:lnTo>
                <a:lnTo>
                  <a:pt x="436681" y="339023"/>
                </a:lnTo>
                <a:close/>
              </a:path>
            </a:pathLst>
          </a:custGeom>
          <a:blipFill rotWithShape="1">
            <a:blip r:embed="rId6">
              <a:alphaModFix/>
            </a:blip>
            <a:stretch>
              <a:fillRect b="0" l="0" r="0" t="0"/>
            </a:stretch>
          </a:blipFill>
          <a:ln>
            <a:noFill/>
          </a:ln>
        </p:spPr>
      </p:sp>
      <p:sp>
        <p:nvSpPr>
          <p:cNvPr id="133" name="Google Shape;133;p16"/>
          <p:cNvSpPr txBox="1"/>
          <p:nvPr/>
        </p:nvSpPr>
        <p:spPr>
          <a:xfrm>
            <a:off x="9961625" y="6461075"/>
            <a:ext cx="7443600" cy="1440600"/>
          </a:xfrm>
          <a:prstGeom prst="rect">
            <a:avLst/>
          </a:prstGeom>
          <a:noFill/>
          <a:ln>
            <a:noFill/>
          </a:ln>
        </p:spPr>
        <p:txBody>
          <a:bodyPr anchorCtr="0" anchor="t" bIns="0" lIns="0" spcFirstLastPara="1" rIns="0" wrap="square" tIns="0">
            <a:spAutoFit/>
          </a:bodyPr>
          <a:lstStyle/>
          <a:p>
            <a:pPr indent="-342900" lvl="0" marL="457200" marR="0" rtl="0" algn="l">
              <a:lnSpc>
                <a:spcPct val="140000"/>
              </a:lnSpc>
              <a:spcBef>
                <a:spcPts val="0"/>
              </a:spcBef>
              <a:spcAft>
                <a:spcPts val="0"/>
              </a:spcAft>
              <a:buClr>
                <a:schemeClr val="dk1"/>
              </a:buClr>
              <a:buSzPts val="1800"/>
              <a:buFont typeface="Inter"/>
              <a:buChar char="➔"/>
            </a:pPr>
            <a:r>
              <a:rPr lang="en-US" sz="1800">
                <a:solidFill>
                  <a:schemeClr val="dk1"/>
                </a:solidFill>
                <a:highlight>
                  <a:srgbClr val="FFFFFF"/>
                </a:highlight>
                <a:latin typeface="Inter"/>
                <a:ea typeface="Inter"/>
                <a:cs typeface="Inter"/>
                <a:sym typeface="Inter"/>
              </a:rPr>
              <a:t>Gain </a:t>
            </a:r>
            <a:r>
              <a:rPr lang="en-US" sz="1800">
                <a:solidFill>
                  <a:srgbClr val="449864"/>
                </a:solidFill>
                <a:highlight>
                  <a:srgbClr val="FFFFFF"/>
                </a:highlight>
                <a:latin typeface="Inter"/>
                <a:ea typeface="Inter"/>
                <a:cs typeface="Inter"/>
                <a:sym typeface="Inter"/>
              </a:rPr>
              <a:t>insights</a:t>
            </a:r>
            <a:r>
              <a:rPr lang="en-US" sz="1800">
                <a:solidFill>
                  <a:schemeClr val="dk1"/>
                </a:solidFill>
                <a:highlight>
                  <a:srgbClr val="FFFFFF"/>
                </a:highlight>
                <a:latin typeface="Inter"/>
                <a:ea typeface="Inter"/>
                <a:cs typeface="Inter"/>
                <a:sym typeface="Inter"/>
              </a:rPr>
              <a:t> into overall business performance</a:t>
            </a:r>
            <a:endParaRPr sz="1800">
              <a:solidFill>
                <a:schemeClr val="dk1"/>
              </a:solidFill>
              <a:latin typeface="Inter"/>
              <a:ea typeface="Inter"/>
              <a:cs typeface="Inter"/>
              <a:sym typeface="Inter"/>
            </a:endParaRPr>
          </a:p>
          <a:p>
            <a:pPr indent="-342900" lvl="0" marL="457200" marR="0" rtl="0" algn="l">
              <a:lnSpc>
                <a:spcPct val="140000"/>
              </a:lnSpc>
              <a:spcBef>
                <a:spcPts val="0"/>
              </a:spcBef>
              <a:spcAft>
                <a:spcPts val="0"/>
              </a:spcAft>
              <a:buSzPts val="1800"/>
              <a:buFont typeface="Inter"/>
              <a:buChar char="➔"/>
            </a:pPr>
            <a:r>
              <a:rPr lang="en-US" sz="1800">
                <a:solidFill>
                  <a:schemeClr val="dk1"/>
                </a:solidFill>
                <a:latin typeface="Inter"/>
                <a:ea typeface="Inter"/>
                <a:cs typeface="Inter"/>
                <a:sym typeface="Inter"/>
              </a:rPr>
              <a:t>Understand </a:t>
            </a:r>
            <a:r>
              <a:rPr lang="en-US" sz="1800">
                <a:solidFill>
                  <a:srgbClr val="449864"/>
                </a:solidFill>
                <a:latin typeface="Inter"/>
                <a:ea typeface="Inter"/>
                <a:cs typeface="Inter"/>
                <a:sym typeface="Inter"/>
              </a:rPr>
              <a:t>sales trends</a:t>
            </a:r>
            <a:r>
              <a:rPr lang="en-US" sz="1800">
                <a:solidFill>
                  <a:schemeClr val="dk1"/>
                </a:solidFill>
                <a:latin typeface="Inter"/>
                <a:ea typeface="Inter"/>
                <a:cs typeface="Inter"/>
                <a:sym typeface="Inter"/>
              </a:rPr>
              <a:t> and </a:t>
            </a:r>
            <a:r>
              <a:rPr lang="en-US" sz="1800">
                <a:solidFill>
                  <a:srgbClr val="449864"/>
                </a:solidFill>
                <a:latin typeface="Inter"/>
                <a:ea typeface="Inter"/>
                <a:cs typeface="Inter"/>
                <a:sym typeface="Inter"/>
              </a:rPr>
              <a:t>customer behavior</a:t>
            </a:r>
            <a:endParaRPr sz="1800">
              <a:solidFill>
                <a:srgbClr val="449864"/>
              </a:solidFill>
              <a:latin typeface="Inter"/>
              <a:ea typeface="Inter"/>
              <a:cs typeface="Inter"/>
              <a:sym typeface="Inter"/>
            </a:endParaRPr>
          </a:p>
          <a:p>
            <a:pPr indent="-342900" lvl="0" marL="457200" marR="0" rtl="0" algn="l">
              <a:lnSpc>
                <a:spcPct val="140000"/>
              </a:lnSpc>
              <a:spcBef>
                <a:spcPts val="0"/>
              </a:spcBef>
              <a:spcAft>
                <a:spcPts val="0"/>
              </a:spcAft>
              <a:buSzPts val="1800"/>
              <a:buFont typeface="Inter"/>
              <a:buChar char="➔"/>
            </a:pPr>
            <a:r>
              <a:rPr lang="en-US" sz="1800">
                <a:solidFill>
                  <a:schemeClr val="dk1"/>
                </a:solidFill>
                <a:latin typeface="Inter"/>
                <a:ea typeface="Inter"/>
                <a:cs typeface="Inter"/>
                <a:sym typeface="Inter"/>
              </a:rPr>
              <a:t>Support </a:t>
            </a:r>
            <a:r>
              <a:rPr lang="en-US" sz="1800">
                <a:solidFill>
                  <a:srgbClr val="449864"/>
                </a:solidFill>
                <a:latin typeface="Inter"/>
                <a:ea typeface="Inter"/>
                <a:cs typeface="Inter"/>
                <a:sym typeface="Inter"/>
              </a:rPr>
              <a:t>data-driven strategic decisions </a:t>
            </a:r>
            <a:r>
              <a:rPr lang="en-US" sz="1800">
                <a:solidFill>
                  <a:schemeClr val="dk1"/>
                </a:solidFill>
                <a:latin typeface="Inter"/>
                <a:ea typeface="Inter"/>
                <a:cs typeface="Inter"/>
                <a:sym typeface="Inter"/>
              </a:rPr>
              <a:t>and optimize </a:t>
            </a:r>
            <a:r>
              <a:rPr lang="en-US" sz="1800">
                <a:solidFill>
                  <a:srgbClr val="449864"/>
                </a:solidFill>
                <a:latin typeface="Inter"/>
                <a:ea typeface="Inter"/>
                <a:cs typeface="Inter"/>
                <a:sym typeface="Inter"/>
              </a:rPr>
              <a:t>marketing efforts</a:t>
            </a:r>
            <a:r>
              <a:rPr lang="en-US" sz="1800">
                <a:solidFill>
                  <a:srgbClr val="3779E3"/>
                </a:solidFill>
                <a:latin typeface="Inter"/>
                <a:ea typeface="Inter"/>
                <a:cs typeface="Inter"/>
                <a:sym typeface="Inter"/>
              </a:rPr>
              <a:t>.</a:t>
            </a:r>
            <a:endParaRPr sz="1800">
              <a:solidFill>
                <a:srgbClr val="3779E3"/>
              </a:solidFill>
              <a:latin typeface="Inter"/>
              <a:ea typeface="Inter"/>
              <a:cs typeface="Inter"/>
              <a:sym typeface="Inter"/>
            </a:endParaRPr>
          </a:p>
        </p:txBody>
      </p:sp>
      <p:sp>
        <p:nvSpPr>
          <p:cNvPr id="134" name="Google Shape;134;p16"/>
          <p:cNvSpPr txBox="1"/>
          <p:nvPr/>
        </p:nvSpPr>
        <p:spPr>
          <a:xfrm>
            <a:off x="9856775" y="3759500"/>
            <a:ext cx="3791400" cy="461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US" sz="1800">
                <a:solidFill>
                  <a:schemeClr val="dk1"/>
                </a:solidFill>
                <a:latin typeface="Inter"/>
                <a:ea typeface="Inter"/>
                <a:cs typeface="Inter"/>
                <a:sym typeface="Inter"/>
              </a:rPr>
              <a:t>Problem Statement</a:t>
            </a:r>
            <a:endParaRPr sz="1800">
              <a:solidFill>
                <a:schemeClr val="dk1"/>
              </a:solidFill>
            </a:endParaRPr>
          </a:p>
        </p:txBody>
      </p:sp>
      <p:sp>
        <p:nvSpPr>
          <p:cNvPr id="135" name="Google Shape;135;p16"/>
          <p:cNvSpPr txBox="1"/>
          <p:nvPr/>
        </p:nvSpPr>
        <p:spPr>
          <a:xfrm>
            <a:off x="9856775" y="5844825"/>
            <a:ext cx="3000000" cy="461700"/>
          </a:xfrm>
          <a:prstGeom prst="rect">
            <a:avLst/>
          </a:prstGeom>
          <a:noFill/>
          <a:ln>
            <a:noFill/>
          </a:ln>
        </p:spPr>
        <p:txBody>
          <a:bodyPr anchorCtr="0" anchor="t" bIns="91425" lIns="91425" spcFirstLastPara="1" rIns="91425" wrap="square" tIns="91425">
            <a:spAutoFit/>
          </a:bodyPr>
          <a:lstStyle/>
          <a:p>
            <a:pPr indent="0" lvl="0" marL="0" rtl="0" algn="l">
              <a:lnSpc>
                <a:spcPct val="140000"/>
              </a:lnSpc>
              <a:spcBef>
                <a:spcPts val="0"/>
              </a:spcBef>
              <a:spcAft>
                <a:spcPts val="0"/>
              </a:spcAft>
              <a:buNone/>
            </a:pPr>
            <a:r>
              <a:rPr lang="en-US" sz="1800">
                <a:solidFill>
                  <a:schemeClr val="dk1"/>
                </a:solidFill>
                <a:latin typeface="Inter"/>
                <a:ea typeface="Inter"/>
                <a:cs typeface="Inter"/>
                <a:sym typeface="Inter"/>
              </a:rPr>
              <a:t>Objectives</a:t>
            </a:r>
            <a:endParaRPr sz="1800">
              <a:solidFill>
                <a:schemeClr val="dk1"/>
              </a:solidFill>
              <a:latin typeface="Inter"/>
              <a:ea typeface="Inter"/>
              <a:cs typeface="Inter"/>
              <a:sym typeface="Inter"/>
            </a:endParaRPr>
          </a:p>
        </p:txBody>
      </p:sp>
      <p:sp>
        <p:nvSpPr>
          <p:cNvPr id="136" name="Google Shape;136;p16"/>
          <p:cNvSpPr/>
          <p:nvPr/>
        </p:nvSpPr>
        <p:spPr>
          <a:xfrm>
            <a:off x="9856000" y="3766900"/>
            <a:ext cx="314700" cy="174900"/>
          </a:xfrm>
          <a:prstGeom prst="halfFrame">
            <a:avLst>
              <a:gd fmla="val 33333" name="adj1"/>
              <a:gd fmla="val 33333" name="adj2"/>
            </a:avLst>
          </a:prstGeom>
          <a:solidFill>
            <a:srgbClr val="3779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37" name="Google Shape;137;p16"/>
          <p:cNvSpPr/>
          <p:nvPr/>
        </p:nvSpPr>
        <p:spPr>
          <a:xfrm>
            <a:off x="9856000" y="5844825"/>
            <a:ext cx="314700" cy="174900"/>
          </a:xfrm>
          <a:prstGeom prst="halfFrame">
            <a:avLst>
              <a:gd fmla="val 33333" name="adj1"/>
              <a:gd fmla="val 33333" name="adj2"/>
            </a:avLst>
          </a:prstGeom>
          <a:solidFill>
            <a:srgbClr val="3779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38" name="Google Shape;138;p16"/>
          <p:cNvSpPr/>
          <p:nvPr/>
        </p:nvSpPr>
        <p:spPr>
          <a:xfrm rot="-10796723">
            <a:off x="12018392" y="4077052"/>
            <a:ext cx="314700" cy="174900"/>
          </a:xfrm>
          <a:prstGeom prst="halfFrame">
            <a:avLst>
              <a:gd fmla="val 33333" name="adj1"/>
              <a:gd fmla="val 20550" name="adj2"/>
            </a:avLst>
          </a:prstGeom>
          <a:solidFill>
            <a:srgbClr val="4498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39" name="Google Shape;139;p16"/>
          <p:cNvSpPr/>
          <p:nvPr/>
        </p:nvSpPr>
        <p:spPr>
          <a:xfrm rot="-10796723">
            <a:off x="11093692" y="6162377"/>
            <a:ext cx="314700" cy="174900"/>
          </a:xfrm>
          <a:prstGeom prst="halfFrame">
            <a:avLst>
              <a:gd fmla="val 33333" name="adj1"/>
              <a:gd fmla="val 20550" name="adj2"/>
            </a:avLst>
          </a:prstGeom>
          <a:solidFill>
            <a:srgbClr val="44986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800">
              <a:latin typeface="Calibri"/>
              <a:ea typeface="Calibri"/>
              <a:cs typeface="Calibri"/>
              <a:sym typeface="Calibri"/>
            </a:endParaRPr>
          </a:p>
        </p:txBody>
      </p:sp>
      <p:sp>
        <p:nvSpPr>
          <p:cNvPr id="140" name="Google Shape;140;p16">
            <a:hlinkClick r:id="rId7"/>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8"/>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7"/>
          <p:cNvSpPr txBox="1"/>
          <p:nvPr/>
        </p:nvSpPr>
        <p:spPr>
          <a:xfrm>
            <a:off x="975300" y="1636765"/>
            <a:ext cx="71934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Sales Metrics</a:t>
            </a:r>
            <a:endParaRPr sz="6000"/>
          </a:p>
        </p:txBody>
      </p:sp>
      <p:sp>
        <p:nvSpPr>
          <p:cNvPr id="146" name="Google Shape;146;p17"/>
          <p:cNvSpPr/>
          <p:nvPr/>
        </p:nvSpPr>
        <p:spPr>
          <a:xfrm>
            <a:off x="12314800" y="283100"/>
            <a:ext cx="5504303" cy="3515476"/>
          </a:xfrm>
          <a:custGeom>
            <a:rect b="b" l="l" r="r" t="t"/>
            <a:pathLst>
              <a:path extrusionOk="0" h="4185090" w="7148446">
                <a:moveTo>
                  <a:pt x="0" y="0"/>
                </a:moveTo>
                <a:lnTo>
                  <a:pt x="7148446" y="0"/>
                </a:lnTo>
                <a:lnTo>
                  <a:pt x="7148446" y="4185090"/>
                </a:lnTo>
                <a:lnTo>
                  <a:pt x="0" y="4185090"/>
                </a:lnTo>
                <a:lnTo>
                  <a:pt x="0" y="0"/>
                </a:lnTo>
                <a:close/>
              </a:path>
            </a:pathLst>
          </a:custGeom>
          <a:blipFill rotWithShape="1">
            <a:blip r:embed="rId3">
              <a:alphaModFix/>
            </a:blip>
            <a:stretch>
              <a:fillRect b="0" l="0" r="0" t="0"/>
            </a:stretch>
          </a:blipFill>
          <a:ln>
            <a:noFill/>
          </a:ln>
        </p:spPr>
      </p:sp>
      <p:sp>
        <p:nvSpPr>
          <p:cNvPr id="147" name="Google Shape;147;p17"/>
          <p:cNvSpPr/>
          <p:nvPr/>
        </p:nvSpPr>
        <p:spPr>
          <a:xfrm>
            <a:off x="952500" y="3696400"/>
            <a:ext cx="2924100" cy="617400"/>
          </a:xfrm>
          <a:prstGeom prst="roundRect">
            <a:avLst>
              <a:gd fmla="val 16667" name="adj"/>
            </a:avLst>
          </a:prstGeom>
          <a:solidFill>
            <a:srgbClr val="4498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Inter"/>
                <a:ea typeface="Inter"/>
                <a:cs typeface="Inter"/>
                <a:sym typeface="Inter"/>
              </a:rPr>
              <a:t>Metrics</a:t>
            </a:r>
            <a:endParaRPr sz="1800">
              <a:solidFill>
                <a:schemeClr val="lt1"/>
              </a:solidFill>
              <a:latin typeface="Inter"/>
              <a:ea typeface="Inter"/>
              <a:cs typeface="Inter"/>
              <a:sym typeface="Inter"/>
            </a:endParaRPr>
          </a:p>
        </p:txBody>
      </p:sp>
      <p:sp>
        <p:nvSpPr>
          <p:cNvPr id="148" name="Google Shape;148;p17"/>
          <p:cNvSpPr/>
          <p:nvPr/>
        </p:nvSpPr>
        <p:spPr>
          <a:xfrm>
            <a:off x="4023075" y="3696400"/>
            <a:ext cx="7886100" cy="617400"/>
          </a:xfrm>
          <a:prstGeom prst="roundRect">
            <a:avLst>
              <a:gd fmla="val 16667" name="adj"/>
            </a:avLst>
          </a:prstGeom>
          <a:solidFill>
            <a:srgbClr val="44986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sz="1800">
                <a:solidFill>
                  <a:schemeClr val="lt1"/>
                </a:solidFill>
                <a:latin typeface="Inter"/>
                <a:ea typeface="Inter"/>
                <a:cs typeface="Inter"/>
                <a:sym typeface="Inter"/>
              </a:rPr>
              <a:t>Definition</a:t>
            </a:r>
            <a:endParaRPr sz="1800">
              <a:solidFill>
                <a:schemeClr val="lt1"/>
              </a:solidFill>
              <a:latin typeface="Inter"/>
              <a:ea typeface="Inter"/>
              <a:cs typeface="Inter"/>
              <a:sym typeface="Inter"/>
            </a:endParaRPr>
          </a:p>
        </p:txBody>
      </p:sp>
      <p:sp>
        <p:nvSpPr>
          <p:cNvPr id="149" name="Google Shape;149;p17"/>
          <p:cNvSpPr/>
          <p:nvPr/>
        </p:nvSpPr>
        <p:spPr>
          <a:xfrm>
            <a:off x="952500" y="4489425"/>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US">
                <a:solidFill>
                  <a:schemeClr val="dk1"/>
                </a:solidFill>
                <a:latin typeface="Inter"/>
                <a:ea typeface="Inter"/>
                <a:cs typeface="Inter"/>
                <a:sym typeface="Inter"/>
              </a:rPr>
              <a:t>Sales Success</a:t>
            </a:r>
            <a:endParaRPr>
              <a:solidFill>
                <a:schemeClr val="dk1"/>
              </a:solidFill>
              <a:latin typeface="Inter"/>
              <a:ea typeface="Inter"/>
              <a:cs typeface="Inter"/>
              <a:sym typeface="Inter"/>
            </a:endParaRPr>
          </a:p>
        </p:txBody>
      </p:sp>
      <p:sp>
        <p:nvSpPr>
          <p:cNvPr id="150" name="Google Shape;150;p17"/>
          <p:cNvSpPr/>
          <p:nvPr/>
        </p:nvSpPr>
        <p:spPr>
          <a:xfrm>
            <a:off x="4023075" y="4489425"/>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sum sales with Order Confirmation="TRUE" and OrderReturn="FALSE" and sales from</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Price*Quantity</a:t>
            </a:r>
            <a:endParaRPr>
              <a:solidFill>
                <a:schemeClr val="dk1"/>
              </a:solidFill>
              <a:latin typeface="Inter"/>
              <a:ea typeface="Inter"/>
              <a:cs typeface="Inter"/>
              <a:sym typeface="Inter"/>
            </a:endParaRPr>
          </a:p>
        </p:txBody>
      </p:sp>
      <p:sp>
        <p:nvSpPr>
          <p:cNvPr id="151" name="Google Shape;151;p17"/>
          <p:cNvSpPr/>
          <p:nvPr/>
        </p:nvSpPr>
        <p:spPr>
          <a:xfrm>
            <a:off x="952500" y="5281506"/>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Abandoned Sales</a:t>
            </a:r>
            <a:endParaRPr>
              <a:solidFill>
                <a:schemeClr val="dk1"/>
              </a:solidFill>
              <a:latin typeface="Inter"/>
              <a:ea typeface="Inter"/>
              <a:cs typeface="Inter"/>
              <a:sym typeface="Inter"/>
            </a:endParaRPr>
          </a:p>
        </p:txBody>
      </p:sp>
      <p:sp>
        <p:nvSpPr>
          <p:cNvPr id="152" name="Google Shape;152;p17"/>
          <p:cNvSpPr/>
          <p:nvPr/>
        </p:nvSpPr>
        <p:spPr>
          <a:xfrm>
            <a:off x="4023075" y="5281506"/>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sum sales with OrderConfirmation="FALSE" and sales from Price*Quantity</a:t>
            </a:r>
            <a:endParaRPr>
              <a:solidFill>
                <a:schemeClr val="dk1"/>
              </a:solidFill>
              <a:latin typeface="Inter"/>
              <a:ea typeface="Inter"/>
              <a:cs typeface="Inter"/>
              <a:sym typeface="Inter"/>
            </a:endParaRPr>
          </a:p>
        </p:txBody>
      </p:sp>
      <p:sp>
        <p:nvSpPr>
          <p:cNvPr id="153" name="Google Shape;153;p17"/>
          <p:cNvSpPr/>
          <p:nvPr/>
        </p:nvSpPr>
        <p:spPr>
          <a:xfrm>
            <a:off x="952500" y="6073587"/>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dk1"/>
                </a:solidFill>
                <a:latin typeface="Inter"/>
                <a:ea typeface="Inter"/>
                <a:cs typeface="Inter"/>
                <a:sym typeface="Inter"/>
              </a:rPr>
              <a:t>Return Sales</a:t>
            </a:r>
            <a:endParaRPr>
              <a:solidFill>
                <a:schemeClr val="dk1"/>
              </a:solidFill>
              <a:latin typeface="Inter"/>
              <a:ea typeface="Inter"/>
              <a:cs typeface="Inter"/>
              <a:sym typeface="Inter"/>
            </a:endParaRPr>
          </a:p>
        </p:txBody>
      </p:sp>
      <p:sp>
        <p:nvSpPr>
          <p:cNvPr id="154" name="Google Shape;154;p17"/>
          <p:cNvSpPr/>
          <p:nvPr/>
        </p:nvSpPr>
        <p:spPr>
          <a:xfrm>
            <a:off x="4023075" y="6073587"/>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latin typeface="Inter"/>
                <a:ea typeface="Inter"/>
                <a:cs typeface="Inter"/>
                <a:sym typeface="Inter"/>
              </a:rPr>
              <a:t>sum sales with OrderReturn="TRUE" and sales from Price*Quantity</a:t>
            </a:r>
            <a:endParaRPr>
              <a:solidFill>
                <a:schemeClr val="dk1"/>
              </a:solidFill>
              <a:latin typeface="Inter"/>
              <a:ea typeface="Inter"/>
              <a:cs typeface="Inter"/>
              <a:sym typeface="Inter"/>
            </a:endParaRPr>
          </a:p>
        </p:txBody>
      </p:sp>
      <p:sp>
        <p:nvSpPr>
          <p:cNvPr id="155" name="Google Shape;155;p17"/>
          <p:cNvSpPr/>
          <p:nvPr/>
        </p:nvSpPr>
        <p:spPr>
          <a:xfrm>
            <a:off x="952500" y="6865668"/>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dk1"/>
                </a:solidFill>
                <a:latin typeface="Inter"/>
                <a:ea typeface="Inter"/>
                <a:cs typeface="Inter"/>
                <a:sym typeface="Inter"/>
              </a:rPr>
              <a:t>Purchase Order per Month</a:t>
            </a:r>
            <a:endParaRPr>
              <a:solidFill>
                <a:schemeClr val="dk1"/>
              </a:solidFill>
              <a:latin typeface="Inter"/>
              <a:ea typeface="Inter"/>
              <a:cs typeface="Inter"/>
              <a:sym typeface="Inter"/>
            </a:endParaRPr>
          </a:p>
        </p:txBody>
      </p:sp>
      <p:sp>
        <p:nvSpPr>
          <p:cNvPr id="156" name="Google Shape;156;p17"/>
          <p:cNvSpPr/>
          <p:nvPr/>
        </p:nvSpPr>
        <p:spPr>
          <a:xfrm>
            <a:off x="4023075" y="6865668"/>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latin typeface="Inter"/>
                <a:ea typeface="Inter"/>
                <a:cs typeface="Inter"/>
                <a:sym typeface="Inter"/>
              </a:rPr>
              <a:t>sum success sales and divide Counts the number of unique months in your data based on the Session Start dates (using COUNTD &amp; DATETRUNC).</a:t>
            </a:r>
            <a:endParaRPr>
              <a:solidFill>
                <a:schemeClr val="dk1"/>
              </a:solidFill>
              <a:latin typeface="Inter"/>
              <a:ea typeface="Inter"/>
              <a:cs typeface="Inter"/>
              <a:sym typeface="Inter"/>
            </a:endParaRPr>
          </a:p>
        </p:txBody>
      </p:sp>
      <p:sp>
        <p:nvSpPr>
          <p:cNvPr id="157" name="Google Shape;157;p17"/>
          <p:cNvSpPr/>
          <p:nvPr/>
        </p:nvSpPr>
        <p:spPr>
          <a:xfrm>
            <a:off x="952500" y="7657746"/>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dk1"/>
                </a:solidFill>
                <a:latin typeface="Inter"/>
                <a:ea typeface="Inter"/>
                <a:cs typeface="Inter"/>
                <a:sym typeface="Inter"/>
              </a:rPr>
              <a:t>Session Duration per Customer</a:t>
            </a:r>
            <a:endParaRPr>
              <a:solidFill>
                <a:schemeClr val="dk1"/>
              </a:solidFill>
              <a:latin typeface="Inter"/>
              <a:ea typeface="Inter"/>
              <a:cs typeface="Inter"/>
              <a:sym typeface="Inter"/>
            </a:endParaRPr>
          </a:p>
        </p:txBody>
      </p:sp>
      <p:sp>
        <p:nvSpPr>
          <p:cNvPr id="158" name="Google Shape;158;p17"/>
          <p:cNvSpPr/>
          <p:nvPr/>
        </p:nvSpPr>
        <p:spPr>
          <a:xfrm>
            <a:off x="4023075" y="7657746"/>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US">
                <a:solidFill>
                  <a:schemeClr val="dk1"/>
                </a:solidFill>
                <a:latin typeface="Inter"/>
                <a:ea typeface="Inter"/>
                <a:cs typeface="Inter"/>
                <a:sym typeface="Inter"/>
              </a:rPr>
              <a:t>Find time difference, measured in hours or minutes between session end and session start (by hour/minutes), and summarized it make it average by customer using LOD</a:t>
            </a:r>
            <a:endParaRPr>
              <a:solidFill>
                <a:schemeClr val="dk1"/>
              </a:solidFill>
              <a:latin typeface="Inter"/>
              <a:ea typeface="Inter"/>
              <a:cs typeface="Inter"/>
              <a:sym typeface="Inter"/>
            </a:endParaRPr>
          </a:p>
        </p:txBody>
      </p:sp>
      <p:sp>
        <p:nvSpPr>
          <p:cNvPr id="159" name="Google Shape;159;p17"/>
          <p:cNvSpPr/>
          <p:nvPr/>
        </p:nvSpPr>
        <p:spPr>
          <a:xfrm>
            <a:off x="952500" y="8449827"/>
            <a:ext cx="2924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US">
                <a:solidFill>
                  <a:schemeClr val="dk1"/>
                </a:solidFill>
                <a:latin typeface="Inter"/>
                <a:ea typeface="Inter"/>
                <a:cs typeface="Inter"/>
                <a:sym typeface="Inter"/>
              </a:rPr>
              <a:t>Company Profit</a:t>
            </a:r>
            <a:endParaRPr>
              <a:solidFill>
                <a:schemeClr val="dk1"/>
              </a:solidFill>
              <a:latin typeface="Inter"/>
              <a:ea typeface="Inter"/>
              <a:cs typeface="Inter"/>
              <a:sym typeface="Inter"/>
            </a:endParaRPr>
          </a:p>
        </p:txBody>
      </p:sp>
      <p:sp>
        <p:nvSpPr>
          <p:cNvPr id="160" name="Google Shape;160;p17"/>
          <p:cNvSpPr/>
          <p:nvPr/>
        </p:nvSpPr>
        <p:spPr>
          <a:xfrm>
            <a:off x="4023075" y="8449827"/>
            <a:ext cx="7886100" cy="702000"/>
          </a:xfrm>
          <a:prstGeom prst="roundRect">
            <a:avLst>
              <a:gd fmla="val 16667" name="adj"/>
            </a:avLst>
          </a:prstGeom>
          <a:solidFill>
            <a:srgbClr val="DDF6E6"/>
          </a:solid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US">
                <a:solidFill>
                  <a:schemeClr val="dk1"/>
                </a:solidFill>
                <a:latin typeface="Inter"/>
                <a:ea typeface="Inter"/>
                <a:cs typeface="Inter"/>
                <a:sym typeface="Inter"/>
              </a:rPr>
              <a:t>PROFIT = SALES - COST</a:t>
            </a:r>
            <a:endParaRPr>
              <a:solidFill>
                <a:schemeClr val="dk1"/>
              </a:solidFill>
              <a:latin typeface="Inter"/>
              <a:ea typeface="Inter"/>
              <a:cs typeface="Inter"/>
              <a:sym typeface="Inter"/>
            </a:endParaRPr>
          </a:p>
          <a:p>
            <a:pPr indent="0" lvl="0" marL="0" rtl="0" algn="l">
              <a:lnSpc>
                <a:spcPct val="115000"/>
              </a:lnSpc>
              <a:spcBef>
                <a:spcPts val="0"/>
              </a:spcBef>
              <a:spcAft>
                <a:spcPts val="0"/>
              </a:spcAft>
              <a:buNone/>
            </a:pPr>
            <a:r>
              <a:rPr lang="en-US">
                <a:solidFill>
                  <a:schemeClr val="dk1"/>
                </a:solidFill>
                <a:latin typeface="Inter"/>
                <a:ea typeface="Inter"/>
                <a:cs typeface="Inter"/>
                <a:sym typeface="Inter"/>
              </a:rPr>
              <a:t>(from succes sales only)</a:t>
            </a:r>
            <a:endParaRPr>
              <a:solidFill>
                <a:schemeClr val="dk1"/>
              </a:solidFill>
              <a:latin typeface="Inter"/>
              <a:ea typeface="Inter"/>
              <a:cs typeface="Inter"/>
              <a:sym typeface="Inter"/>
            </a:endParaRPr>
          </a:p>
        </p:txBody>
      </p:sp>
      <p:sp>
        <p:nvSpPr>
          <p:cNvPr id="161" name="Google Shape;161;p17">
            <a:hlinkClick r:id="rId4"/>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5"/>
              </a:rPr>
              <a:t>Sales Performance Dashboard</a:t>
            </a:r>
            <a:endParaRPr sz="1800">
              <a:solidFill>
                <a:srgbClr val="3779E3"/>
              </a:solidFill>
              <a:latin typeface="Inter"/>
              <a:ea typeface="Inter"/>
              <a:cs typeface="Inter"/>
              <a:sym typeface="Inter"/>
            </a:endParaRPr>
          </a:p>
        </p:txBody>
      </p:sp>
      <p:sp>
        <p:nvSpPr>
          <p:cNvPr id="162" name="Google Shape;162;p17"/>
          <p:cNvSpPr/>
          <p:nvPr/>
        </p:nvSpPr>
        <p:spPr>
          <a:xfrm>
            <a:off x="271450" y="3180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163" name="Google Shape;163;p17"/>
          <p:cNvSpPr txBox="1"/>
          <p:nvPr/>
        </p:nvSpPr>
        <p:spPr>
          <a:xfrm>
            <a:off x="808969" y="3976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p:nvPr/>
        </p:nvSpPr>
        <p:spPr>
          <a:xfrm>
            <a:off x="15117350" y="7977875"/>
            <a:ext cx="3164260" cy="2309135"/>
          </a:xfrm>
          <a:custGeom>
            <a:rect b="b" l="l" r="r" t="t"/>
            <a:pathLst>
              <a:path extrusionOk="0" h="4550020" w="5779471">
                <a:moveTo>
                  <a:pt x="0" y="0"/>
                </a:moveTo>
                <a:lnTo>
                  <a:pt x="5779471" y="0"/>
                </a:lnTo>
                <a:lnTo>
                  <a:pt x="5779471" y="4550020"/>
                </a:lnTo>
                <a:lnTo>
                  <a:pt x="0" y="4550020"/>
                </a:lnTo>
                <a:lnTo>
                  <a:pt x="0" y="0"/>
                </a:lnTo>
                <a:close/>
              </a:path>
            </a:pathLst>
          </a:custGeom>
          <a:blipFill rotWithShape="1">
            <a:blip r:embed="rId3">
              <a:alphaModFix/>
            </a:blip>
            <a:stretch>
              <a:fillRect b="0" l="0" r="0" t="0"/>
            </a:stretch>
          </a:blipFill>
          <a:ln>
            <a:noFill/>
          </a:ln>
        </p:spPr>
      </p:sp>
      <p:sp>
        <p:nvSpPr>
          <p:cNvPr id="169" name="Google Shape;169;p18"/>
          <p:cNvSpPr/>
          <p:nvPr/>
        </p:nvSpPr>
        <p:spPr>
          <a:xfrm rot="-5400000">
            <a:off x="15407148" y="1215556"/>
            <a:ext cx="848395" cy="2606941"/>
          </a:xfrm>
          <a:custGeom>
            <a:rect b="b" l="l" r="r" t="t"/>
            <a:pathLst>
              <a:path extrusionOk="0" h="3396666" w="969594">
                <a:moveTo>
                  <a:pt x="0" y="0"/>
                </a:moveTo>
                <a:lnTo>
                  <a:pt x="969594" y="0"/>
                </a:lnTo>
                <a:lnTo>
                  <a:pt x="969594" y="3396666"/>
                </a:lnTo>
                <a:lnTo>
                  <a:pt x="0" y="3396666"/>
                </a:lnTo>
                <a:lnTo>
                  <a:pt x="0" y="0"/>
                </a:lnTo>
                <a:close/>
              </a:path>
            </a:pathLst>
          </a:custGeom>
          <a:blipFill rotWithShape="1">
            <a:blip r:embed="rId4">
              <a:alphaModFix/>
            </a:blip>
            <a:stretch>
              <a:fillRect b="0" l="0" r="0" t="0"/>
            </a:stretch>
          </a:blipFill>
          <a:ln>
            <a:noFill/>
          </a:ln>
        </p:spPr>
      </p:sp>
      <p:pic>
        <p:nvPicPr>
          <p:cNvPr id="170" name="Google Shape;170;p18" title="data visualization erd.drawio.png"/>
          <p:cNvPicPr preferRelativeResize="0"/>
          <p:nvPr/>
        </p:nvPicPr>
        <p:blipFill>
          <a:blip r:embed="rId5">
            <a:alphaModFix/>
          </a:blip>
          <a:stretch>
            <a:fillRect/>
          </a:stretch>
        </p:blipFill>
        <p:spPr>
          <a:xfrm>
            <a:off x="516000" y="1998115"/>
            <a:ext cx="8298399" cy="6894256"/>
          </a:xfrm>
          <a:prstGeom prst="rect">
            <a:avLst/>
          </a:prstGeom>
          <a:noFill/>
          <a:ln>
            <a:noFill/>
          </a:ln>
        </p:spPr>
      </p:pic>
      <p:sp>
        <p:nvSpPr>
          <p:cNvPr id="171" name="Google Shape;171;p18"/>
          <p:cNvSpPr txBox="1"/>
          <p:nvPr/>
        </p:nvSpPr>
        <p:spPr>
          <a:xfrm>
            <a:off x="3207650" y="1680900"/>
            <a:ext cx="3067500" cy="2409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1800">
                <a:latin typeface="Inter"/>
                <a:ea typeface="Inter"/>
                <a:cs typeface="Inter"/>
                <a:sym typeface="Inter"/>
              </a:rPr>
              <a:t>ERD WishfulBazaar Dataset</a:t>
            </a:r>
            <a:endParaRPr sz="1800"/>
          </a:p>
        </p:txBody>
      </p:sp>
      <p:sp>
        <p:nvSpPr>
          <p:cNvPr id="172" name="Google Shape;172;p18"/>
          <p:cNvSpPr txBox="1"/>
          <p:nvPr/>
        </p:nvSpPr>
        <p:spPr>
          <a:xfrm>
            <a:off x="9603600" y="5981025"/>
            <a:ext cx="7879200" cy="1708500"/>
          </a:xfrm>
          <a:prstGeom prst="rect">
            <a:avLst/>
          </a:prstGeom>
          <a:noFill/>
          <a:ln>
            <a:noFill/>
          </a:ln>
        </p:spPr>
        <p:txBody>
          <a:bodyPr anchorCtr="0" anchor="t" bIns="91425" lIns="91425" spcFirstLastPara="1" rIns="91425" wrap="square" tIns="91425">
            <a:spAutoFit/>
          </a:bodyPr>
          <a:lstStyle/>
          <a:p>
            <a:pPr indent="0" lvl="0" marL="0" rtl="0" algn="just">
              <a:lnSpc>
                <a:spcPct val="150000"/>
              </a:lnSpc>
              <a:spcBef>
                <a:spcPts val="1200"/>
              </a:spcBef>
              <a:spcAft>
                <a:spcPts val="1200"/>
              </a:spcAft>
              <a:buNone/>
            </a:pPr>
            <a:r>
              <a:rPr b="1" lang="en-US" sz="1800">
                <a:solidFill>
                  <a:schemeClr val="dk1"/>
                </a:solidFill>
                <a:latin typeface="Inter"/>
                <a:ea typeface="Inter"/>
                <a:cs typeface="Inter"/>
                <a:sym typeface="Inter"/>
              </a:rPr>
              <a:t>To a</a:t>
            </a:r>
            <a:r>
              <a:rPr b="1" lang="en-US" sz="1800">
                <a:solidFill>
                  <a:schemeClr val="dk1"/>
                </a:solidFill>
                <a:latin typeface="Inter"/>
                <a:ea typeface="Inter"/>
                <a:cs typeface="Inter"/>
                <a:sym typeface="Inter"/>
              </a:rPr>
              <a:t>nalyze sales performance based on customer demographics such as country and age</a:t>
            </a:r>
            <a:r>
              <a:rPr lang="en-US" sz="1800">
                <a:solidFill>
                  <a:schemeClr val="dk1"/>
                </a:solidFill>
                <a:latin typeface="Inter"/>
                <a:ea typeface="Inter"/>
                <a:cs typeface="Inter"/>
                <a:sym typeface="Inter"/>
              </a:rPr>
              <a:t>, which requires customer location from the </a:t>
            </a:r>
            <a:r>
              <a:rPr lang="en-US" sz="1800">
                <a:solidFill>
                  <a:srgbClr val="188038"/>
                </a:solidFill>
                <a:latin typeface="Inter"/>
                <a:ea typeface="Inter"/>
                <a:cs typeface="Inter"/>
                <a:sym typeface="Inter"/>
              </a:rPr>
              <a:t>Customer</a:t>
            </a:r>
            <a:r>
              <a:rPr lang="en-US" sz="1800">
                <a:solidFill>
                  <a:schemeClr val="dk1"/>
                </a:solidFill>
                <a:latin typeface="Inter"/>
                <a:ea typeface="Inter"/>
                <a:cs typeface="Inter"/>
                <a:sym typeface="Inter"/>
              </a:rPr>
              <a:t> table and sales data from the </a:t>
            </a:r>
            <a:r>
              <a:rPr lang="en-US" sz="1800">
                <a:solidFill>
                  <a:srgbClr val="188038"/>
                </a:solidFill>
                <a:latin typeface="Inter"/>
                <a:ea typeface="Inter"/>
                <a:cs typeface="Inter"/>
                <a:sym typeface="Inter"/>
              </a:rPr>
              <a:t>OrderData</a:t>
            </a:r>
            <a:r>
              <a:rPr lang="en-US" sz="1800">
                <a:solidFill>
                  <a:schemeClr val="dk1"/>
                </a:solidFill>
                <a:latin typeface="Inter"/>
                <a:ea typeface="Inter"/>
                <a:cs typeface="Inter"/>
                <a:sym typeface="Inter"/>
              </a:rPr>
              <a:t> table </a:t>
            </a:r>
            <a:r>
              <a:rPr lang="en-US" sz="1800">
                <a:solidFill>
                  <a:schemeClr val="dk1"/>
                </a:solidFill>
                <a:latin typeface="Inter"/>
                <a:ea typeface="Inter"/>
                <a:cs typeface="Inter"/>
                <a:sym typeface="Inter"/>
              </a:rPr>
              <a:t>using the </a:t>
            </a:r>
            <a:r>
              <a:rPr lang="en-US" sz="1800">
                <a:solidFill>
                  <a:srgbClr val="188038"/>
                </a:solidFill>
                <a:latin typeface="Inter"/>
                <a:ea typeface="Inter"/>
                <a:cs typeface="Inter"/>
                <a:sym typeface="Inter"/>
              </a:rPr>
              <a:t>CustomerID</a:t>
            </a:r>
            <a:r>
              <a:rPr lang="en-US" sz="1800">
                <a:solidFill>
                  <a:schemeClr val="dk1"/>
                </a:solidFill>
                <a:latin typeface="Inter"/>
                <a:ea typeface="Inter"/>
                <a:cs typeface="Inter"/>
                <a:sym typeface="Inter"/>
              </a:rPr>
              <a:t> as primary key.</a:t>
            </a:r>
            <a:endParaRPr sz="1800">
              <a:solidFill>
                <a:schemeClr val="dk1"/>
              </a:solidFill>
              <a:latin typeface="Inter"/>
              <a:ea typeface="Inter"/>
              <a:cs typeface="Inter"/>
              <a:sym typeface="Inter"/>
            </a:endParaRPr>
          </a:p>
        </p:txBody>
      </p:sp>
      <p:sp>
        <p:nvSpPr>
          <p:cNvPr id="173" name="Google Shape;173;p18"/>
          <p:cNvSpPr txBox="1"/>
          <p:nvPr/>
        </p:nvSpPr>
        <p:spPr>
          <a:xfrm>
            <a:off x="9467700" y="2287150"/>
            <a:ext cx="8015100" cy="323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US" sz="6000">
                <a:solidFill>
                  <a:schemeClr val="dk1"/>
                </a:solidFill>
                <a:latin typeface="Inter"/>
                <a:ea typeface="Inter"/>
                <a:cs typeface="Inter"/>
                <a:sym typeface="Inter"/>
              </a:rPr>
              <a:t>Why Joining the Datasets is Necessary?</a:t>
            </a:r>
            <a:endParaRPr sz="6000">
              <a:latin typeface="Inter"/>
              <a:ea typeface="Inter"/>
              <a:cs typeface="Inter"/>
              <a:sym typeface="Inter"/>
            </a:endParaRPr>
          </a:p>
        </p:txBody>
      </p:sp>
      <p:sp>
        <p:nvSpPr>
          <p:cNvPr id="174" name="Google Shape;174;p18">
            <a:hlinkClick r:id="rId6"/>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7"/>
              </a:rPr>
              <a:t>Sales Performance Dashboard</a:t>
            </a:r>
            <a:endParaRPr sz="1800">
              <a:solidFill>
                <a:srgbClr val="3779E3"/>
              </a:solidFill>
              <a:latin typeface="Inter"/>
              <a:ea typeface="Inter"/>
              <a:cs typeface="Inter"/>
              <a:sym typeface="Inter"/>
            </a:endParaRPr>
          </a:p>
        </p:txBody>
      </p:sp>
      <p:sp>
        <p:nvSpPr>
          <p:cNvPr id="175" name="Google Shape;175;p18"/>
          <p:cNvSpPr/>
          <p:nvPr/>
        </p:nvSpPr>
        <p:spPr>
          <a:xfrm>
            <a:off x="283100" y="2947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8">
              <a:alphaModFix/>
            </a:blip>
            <a:stretch>
              <a:fillRect b="0" l="0" r="0" t="0"/>
            </a:stretch>
          </a:blipFill>
          <a:ln>
            <a:noFill/>
          </a:ln>
        </p:spPr>
      </p:sp>
      <p:sp>
        <p:nvSpPr>
          <p:cNvPr id="176" name="Google Shape;176;p18"/>
          <p:cNvSpPr txBox="1"/>
          <p:nvPr/>
        </p:nvSpPr>
        <p:spPr>
          <a:xfrm>
            <a:off x="820619" y="3743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19"/>
          <p:cNvSpPr txBox="1"/>
          <p:nvPr/>
        </p:nvSpPr>
        <p:spPr>
          <a:xfrm>
            <a:off x="797325" y="1675440"/>
            <a:ext cx="71934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Font &amp; Color</a:t>
            </a:r>
            <a:endParaRPr sz="6000"/>
          </a:p>
        </p:txBody>
      </p:sp>
      <p:sp>
        <p:nvSpPr>
          <p:cNvPr id="182" name="Google Shape;182;p19"/>
          <p:cNvSpPr/>
          <p:nvPr/>
        </p:nvSpPr>
        <p:spPr>
          <a:xfrm>
            <a:off x="12314800" y="283100"/>
            <a:ext cx="5504303" cy="3515476"/>
          </a:xfrm>
          <a:custGeom>
            <a:rect b="b" l="l" r="r" t="t"/>
            <a:pathLst>
              <a:path extrusionOk="0" h="4185090" w="7148446">
                <a:moveTo>
                  <a:pt x="0" y="0"/>
                </a:moveTo>
                <a:lnTo>
                  <a:pt x="7148446" y="0"/>
                </a:lnTo>
                <a:lnTo>
                  <a:pt x="7148446" y="4185090"/>
                </a:lnTo>
                <a:lnTo>
                  <a:pt x="0" y="4185090"/>
                </a:lnTo>
                <a:lnTo>
                  <a:pt x="0" y="0"/>
                </a:lnTo>
                <a:close/>
              </a:path>
            </a:pathLst>
          </a:custGeom>
          <a:blipFill rotWithShape="1">
            <a:blip r:embed="rId3">
              <a:alphaModFix/>
            </a:blip>
            <a:stretch>
              <a:fillRect b="0" l="0" r="0" t="0"/>
            </a:stretch>
          </a:blipFill>
          <a:ln>
            <a:noFill/>
          </a:ln>
        </p:spPr>
      </p:sp>
      <p:sp>
        <p:nvSpPr>
          <p:cNvPr id="183" name="Google Shape;183;p19"/>
          <p:cNvSpPr txBox="1"/>
          <p:nvPr/>
        </p:nvSpPr>
        <p:spPr>
          <a:xfrm>
            <a:off x="805276" y="3268350"/>
            <a:ext cx="9405000" cy="3213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2400">
                <a:latin typeface="Inter"/>
                <a:ea typeface="Inter"/>
                <a:cs typeface="Inter"/>
                <a:sym typeface="Inter"/>
              </a:rPr>
              <a:t> Font: Tableau Light</a:t>
            </a:r>
            <a:endParaRPr sz="2400"/>
          </a:p>
        </p:txBody>
      </p:sp>
      <p:sp>
        <p:nvSpPr>
          <p:cNvPr id="184" name="Google Shape;184;p19"/>
          <p:cNvSpPr/>
          <p:nvPr/>
        </p:nvSpPr>
        <p:spPr>
          <a:xfrm>
            <a:off x="4793950" y="4607963"/>
            <a:ext cx="2779200" cy="2772300"/>
          </a:xfrm>
          <a:prstGeom prst="roundRect">
            <a:avLst>
              <a:gd fmla="val 16667" name="adj"/>
            </a:avLst>
          </a:prstGeom>
          <a:solidFill>
            <a:srgbClr val="3779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5" name="Google Shape;185;p19"/>
          <p:cNvSpPr txBox="1"/>
          <p:nvPr/>
        </p:nvSpPr>
        <p:spPr>
          <a:xfrm>
            <a:off x="4793950" y="7721600"/>
            <a:ext cx="3031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t>#3779e3</a:t>
            </a:r>
            <a:endParaRPr sz="2700"/>
          </a:p>
        </p:txBody>
      </p:sp>
      <p:sp>
        <p:nvSpPr>
          <p:cNvPr id="186" name="Google Shape;186;p19"/>
          <p:cNvSpPr/>
          <p:nvPr/>
        </p:nvSpPr>
        <p:spPr>
          <a:xfrm>
            <a:off x="10588562" y="4607975"/>
            <a:ext cx="2779200" cy="2772300"/>
          </a:xfrm>
          <a:prstGeom prst="roundRect">
            <a:avLst>
              <a:gd fmla="val 16667" name="adj"/>
            </a:avLst>
          </a:prstGeom>
          <a:solidFill>
            <a:srgbClr val="E9984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87" name="Google Shape;187;p19"/>
          <p:cNvSpPr txBox="1"/>
          <p:nvPr/>
        </p:nvSpPr>
        <p:spPr>
          <a:xfrm>
            <a:off x="10462250" y="7630125"/>
            <a:ext cx="3031800" cy="600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700"/>
              <a:t>#e99842</a:t>
            </a:r>
            <a:endParaRPr sz="2700"/>
          </a:p>
        </p:txBody>
      </p:sp>
      <p:sp>
        <p:nvSpPr>
          <p:cNvPr id="188" name="Google Shape;188;p19">
            <a:hlinkClick r:id="rId4"/>
          </p:cNvPr>
          <p:cNvSpPr txBox="1"/>
          <p:nvPr/>
        </p:nvSpPr>
        <p:spPr>
          <a:xfrm>
            <a:off x="385400" y="950152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5"/>
              </a:rPr>
              <a:t>Sales Performance Dashboard</a:t>
            </a:r>
            <a:endParaRPr sz="1800">
              <a:solidFill>
                <a:srgbClr val="3779E3"/>
              </a:solidFill>
              <a:latin typeface="Inter"/>
              <a:ea typeface="Inter"/>
              <a:cs typeface="Inter"/>
              <a:sym typeface="Inter"/>
            </a:endParaRPr>
          </a:p>
        </p:txBody>
      </p:sp>
      <p:sp>
        <p:nvSpPr>
          <p:cNvPr id="189" name="Google Shape;189;p19"/>
          <p:cNvSpPr/>
          <p:nvPr/>
        </p:nvSpPr>
        <p:spPr>
          <a:xfrm>
            <a:off x="259800" y="28310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190" name="Google Shape;190;p19"/>
          <p:cNvSpPr txBox="1"/>
          <p:nvPr/>
        </p:nvSpPr>
        <p:spPr>
          <a:xfrm>
            <a:off x="797319" y="36266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0"/>
          <p:cNvSpPr txBox="1"/>
          <p:nvPr/>
        </p:nvSpPr>
        <p:spPr>
          <a:xfrm>
            <a:off x="1616475" y="4295100"/>
            <a:ext cx="6375000" cy="16071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Dashboard Interface</a:t>
            </a:r>
            <a:endParaRPr sz="6000"/>
          </a:p>
        </p:txBody>
      </p:sp>
      <p:sp>
        <p:nvSpPr>
          <p:cNvPr id="196" name="Google Shape;196;p20">
            <a:hlinkClick r:id="rId3"/>
          </p:cNvPr>
          <p:cNvSpPr txBox="1"/>
          <p:nvPr/>
        </p:nvSpPr>
        <p:spPr>
          <a:xfrm>
            <a:off x="1616475" y="6079775"/>
            <a:ext cx="4009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4"/>
              </a:rPr>
              <a:t>Sales Performance Dashboard</a:t>
            </a:r>
            <a:endParaRPr sz="1800">
              <a:solidFill>
                <a:srgbClr val="3779E3"/>
              </a:solidFill>
              <a:latin typeface="Inter"/>
              <a:ea typeface="Inter"/>
              <a:cs typeface="Inter"/>
              <a:sym typeface="Inter"/>
            </a:endParaRPr>
          </a:p>
        </p:txBody>
      </p:sp>
      <p:sp>
        <p:nvSpPr>
          <p:cNvPr id="197" name="Google Shape;197;p20"/>
          <p:cNvSpPr/>
          <p:nvPr/>
        </p:nvSpPr>
        <p:spPr>
          <a:xfrm>
            <a:off x="385400" y="335125"/>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5">
              <a:alphaModFix/>
            </a:blip>
            <a:stretch>
              <a:fillRect b="0" l="0" r="0" t="0"/>
            </a:stretch>
          </a:blipFill>
          <a:ln>
            <a:noFill/>
          </a:ln>
        </p:spPr>
      </p:sp>
      <p:sp>
        <p:nvSpPr>
          <p:cNvPr id="198" name="Google Shape;198;p20"/>
          <p:cNvSpPr txBox="1"/>
          <p:nvPr/>
        </p:nvSpPr>
        <p:spPr>
          <a:xfrm>
            <a:off x="922919" y="414687"/>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None/>
            </a:pPr>
            <a:r>
              <a:rPr lang="en-US" sz="2100">
                <a:solidFill>
                  <a:schemeClr val="dk1"/>
                </a:solidFill>
                <a:latin typeface="Inter"/>
                <a:ea typeface="Inter"/>
                <a:cs typeface="Inter"/>
                <a:sym typeface="Inter"/>
              </a:rPr>
              <a:t>WishfulBazaar</a:t>
            </a:r>
            <a:endParaRPr sz="2100">
              <a:latin typeface="Inter"/>
              <a:ea typeface="Inter"/>
              <a:cs typeface="Inter"/>
              <a:sym typeface="Inter"/>
            </a:endParaRPr>
          </a:p>
        </p:txBody>
      </p:sp>
      <p:pic>
        <p:nvPicPr>
          <p:cNvPr id="199" name="Google Shape;199;p20"/>
          <p:cNvPicPr preferRelativeResize="0"/>
          <p:nvPr/>
        </p:nvPicPr>
        <p:blipFill>
          <a:blip r:embed="rId6">
            <a:alphaModFix/>
          </a:blip>
          <a:stretch>
            <a:fillRect/>
          </a:stretch>
        </p:blipFill>
        <p:spPr>
          <a:xfrm>
            <a:off x="7887600" y="107550"/>
            <a:ext cx="8554085" cy="998220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1"/>
          <p:cNvSpPr/>
          <p:nvPr/>
        </p:nvSpPr>
        <p:spPr>
          <a:xfrm>
            <a:off x="16610539" y="6274307"/>
            <a:ext cx="735454" cy="437261"/>
          </a:xfrm>
          <a:custGeom>
            <a:rect b="b" l="l" r="r" t="t"/>
            <a:pathLst>
              <a:path extrusionOk="0" h="437261" w="735454">
                <a:moveTo>
                  <a:pt x="0" y="0"/>
                </a:moveTo>
                <a:lnTo>
                  <a:pt x="735454" y="0"/>
                </a:lnTo>
                <a:lnTo>
                  <a:pt x="735454" y="437261"/>
                </a:lnTo>
                <a:lnTo>
                  <a:pt x="0" y="437261"/>
                </a:lnTo>
                <a:lnTo>
                  <a:pt x="0" y="0"/>
                </a:lnTo>
                <a:close/>
              </a:path>
            </a:pathLst>
          </a:custGeom>
          <a:blipFill rotWithShape="1">
            <a:blip r:embed="rId3">
              <a:alphaModFix/>
            </a:blip>
            <a:stretch>
              <a:fillRect b="0" l="0" r="0" t="0"/>
            </a:stretch>
          </a:blipFill>
          <a:ln>
            <a:noFill/>
          </a:ln>
        </p:spPr>
      </p:sp>
      <p:sp>
        <p:nvSpPr>
          <p:cNvPr id="205" name="Google Shape;205;p21"/>
          <p:cNvSpPr txBox="1"/>
          <p:nvPr/>
        </p:nvSpPr>
        <p:spPr>
          <a:xfrm>
            <a:off x="908925" y="915575"/>
            <a:ext cx="8424600" cy="803400"/>
          </a:xfrm>
          <a:prstGeom prst="rect">
            <a:avLst/>
          </a:prstGeom>
          <a:noFill/>
          <a:ln>
            <a:noFill/>
          </a:ln>
        </p:spPr>
        <p:txBody>
          <a:bodyPr anchorCtr="0" anchor="t" bIns="0" lIns="0" spcFirstLastPara="1" rIns="0" wrap="square" tIns="0">
            <a:spAutoFit/>
          </a:bodyPr>
          <a:lstStyle/>
          <a:p>
            <a:pPr indent="0" lvl="0" marL="0" marR="0" rtl="0" algn="l">
              <a:lnSpc>
                <a:spcPct val="87000"/>
              </a:lnSpc>
              <a:spcBef>
                <a:spcPts val="0"/>
              </a:spcBef>
              <a:spcAft>
                <a:spcPts val="0"/>
              </a:spcAft>
              <a:buNone/>
            </a:pPr>
            <a:r>
              <a:rPr lang="en-US" sz="6000">
                <a:latin typeface="Inter"/>
                <a:ea typeface="Inter"/>
                <a:cs typeface="Inter"/>
                <a:sym typeface="Inter"/>
              </a:rPr>
              <a:t>Success Sales</a:t>
            </a:r>
            <a:endParaRPr sz="6000"/>
          </a:p>
        </p:txBody>
      </p:sp>
      <p:sp>
        <p:nvSpPr>
          <p:cNvPr id="206" name="Google Shape;206;p21"/>
          <p:cNvSpPr txBox="1"/>
          <p:nvPr/>
        </p:nvSpPr>
        <p:spPr>
          <a:xfrm>
            <a:off x="932050" y="7120613"/>
            <a:ext cx="16261500" cy="1644000"/>
          </a:xfrm>
          <a:prstGeom prst="rect">
            <a:avLst/>
          </a:prstGeom>
          <a:noFill/>
          <a:ln>
            <a:noFill/>
          </a:ln>
        </p:spPr>
        <p:txBody>
          <a:bodyPr anchorCtr="0" anchor="t" bIns="0" lIns="0" spcFirstLastPara="1" rIns="0" wrap="square" tIns="0">
            <a:spAutoFit/>
          </a:bodyPr>
          <a:lstStyle/>
          <a:p>
            <a:pPr indent="-381000" lvl="0" marL="457200" rtl="0" algn="l">
              <a:lnSpc>
                <a:spcPct val="115000"/>
              </a:lnSpc>
              <a:spcBef>
                <a:spcPts val="1200"/>
              </a:spcBef>
              <a:spcAft>
                <a:spcPts val="0"/>
              </a:spcAft>
              <a:buClr>
                <a:schemeClr val="dk1"/>
              </a:buClr>
              <a:buSzPts val="2400"/>
              <a:buFont typeface="Inter"/>
              <a:buChar char="●"/>
            </a:pPr>
            <a:r>
              <a:rPr lang="en-US" sz="2400">
                <a:solidFill>
                  <a:schemeClr val="dk1"/>
                </a:solidFill>
                <a:latin typeface="Inter"/>
                <a:ea typeface="Inter"/>
                <a:cs typeface="Inter"/>
                <a:sym typeface="Inter"/>
              </a:rPr>
              <a:t>Total Success Sales from </a:t>
            </a:r>
            <a:r>
              <a:rPr b="1" lang="en-US" sz="2400">
                <a:solidFill>
                  <a:schemeClr val="dk1"/>
                </a:solidFill>
                <a:latin typeface="Inter"/>
                <a:ea typeface="Inter"/>
                <a:cs typeface="Inter"/>
                <a:sym typeface="Inter"/>
              </a:rPr>
              <a:t>2019–2023</a:t>
            </a:r>
            <a:r>
              <a:rPr lang="en-US" sz="2400">
                <a:solidFill>
                  <a:schemeClr val="dk1"/>
                </a:solidFill>
                <a:latin typeface="Inter"/>
                <a:ea typeface="Inter"/>
                <a:cs typeface="Inter"/>
                <a:sym typeface="Inter"/>
              </a:rPr>
              <a:t> amounted to </a:t>
            </a:r>
            <a:r>
              <a:rPr b="1" lang="en-US" sz="2400">
                <a:solidFill>
                  <a:schemeClr val="dk1"/>
                </a:solidFill>
                <a:latin typeface="Inter"/>
                <a:ea typeface="Inter"/>
                <a:cs typeface="Inter"/>
                <a:sym typeface="Inter"/>
              </a:rPr>
              <a:t>$1,133K,</a:t>
            </a:r>
            <a:r>
              <a:rPr lang="en-US" sz="2400">
                <a:solidFill>
                  <a:schemeClr val="dk1"/>
                </a:solidFill>
                <a:latin typeface="Inter"/>
                <a:ea typeface="Inter"/>
                <a:cs typeface="Inter"/>
                <a:sym typeface="Inter"/>
              </a:rPr>
              <a:t> representing the </a:t>
            </a:r>
            <a:r>
              <a:rPr b="1" lang="en-US" sz="2400">
                <a:solidFill>
                  <a:schemeClr val="dk1"/>
                </a:solidFill>
                <a:latin typeface="Inter"/>
                <a:ea typeface="Inter"/>
                <a:cs typeface="Inter"/>
                <a:sym typeface="Inter"/>
              </a:rPr>
              <a:t>gross sales value </a:t>
            </a:r>
            <a:r>
              <a:rPr lang="en-US" sz="2400">
                <a:solidFill>
                  <a:schemeClr val="dk1"/>
                </a:solidFill>
                <a:latin typeface="Inter"/>
                <a:ea typeface="Inter"/>
                <a:cs typeface="Inter"/>
                <a:sym typeface="Inter"/>
              </a:rPr>
              <a:t>(confirmed orders with no returns) before deducting costs.</a:t>
            </a:r>
            <a:endParaRPr sz="2400">
              <a:solidFill>
                <a:schemeClr val="dk1"/>
              </a:solidFill>
              <a:latin typeface="Inter"/>
              <a:ea typeface="Inter"/>
              <a:cs typeface="Inter"/>
              <a:sym typeface="Inter"/>
            </a:endParaRPr>
          </a:p>
          <a:p>
            <a:pPr indent="-381000" lvl="0" marL="457200" rtl="0" algn="l">
              <a:lnSpc>
                <a:spcPct val="115000"/>
              </a:lnSpc>
              <a:spcBef>
                <a:spcPts val="0"/>
              </a:spcBef>
              <a:spcAft>
                <a:spcPts val="0"/>
              </a:spcAft>
              <a:buClr>
                <a:schemeClr val="dk1"/>
              </a:buClr>
              <a:buSzPts val="2400"/>
              <a:buFont typeface="Inter"/>
              <a:buChar char="●"/>
            </a:pPr>
            <a:r>
              <a:rPr lang="en-US" sz="2400">
                <a:solidFill>
                  <a:schemeClr val="dk1"/>
                </a:solidFill>
                <a:latin typeface="Inter"/>
                <a:ea typeface="Inter"/>
                <a:cs typeface="Inter"/>
                <a:sym typeface="Inter"/>
              </a:rPr>
              <a:t>It reflects the gross revenue generated from product sales </a:t>
            </a:r>
            <a:r>
              <a:rPr b="1" lang="en-US" sz="2400">
                <a:solidFill>
                  <a:schemeClr val="dk1"/>
                </a:solidFill>
                <a:latin typeface="Inter"/>
                <a:ea typeface="Inter"/>
                <a:cs typeface="Inter"/>
                <a:sym typeface="Inter"/>
              </a:rPr>
              <a:t>based on confirmed order status without any returns.</a:t>
            </a:r>
            <a:endParaRPr b="1" sz="2400">
              <a:solidFill>
                <a:schemeClr val="dk1"/>
              </a:solidFill>
              <a:latin typeface="Inter"/>
              <a:ea typeface="Inter"/>
              <a:cs typeface="Inter"/>
              <a:sym typeface="Inter"/>
            </a:endParaRPr>
          </a:p>
        </p:txBody>
      </p:sp>
      <p:pic>
        <p:nvPicPr>
          <p:cNvPr id="207" name="Google Shape;207;p21"/>
          <p:cNvPicPr preferRelativeResize="0"/>
          <p:nvPr/>
        </p:nvPicPr>
        <p:blipFill rotWithShape="1">
          <a:blip r:embed="rId4">
            <a:alphaModFix/>
          </a:blip>
          <a:srcRect b="0" l="42165" r="42162" t="0"/>
          <a:stretch/>
        </p:blipFill>
        <p:spPr>
          <a:xfrm>
            <a:off x="11236036" y="3443392"/>
            <a:ext cx="5849700" cy="3156600"/>
          </a:xfrm>
          <a:prstGeom prst="rect">
            <a:avLst/>
          </a:prstGeom>
          <a:noFill/>
          <a:ln cap="flat" cmpd="sng" w="9525">
            <a:solidFill>
              <a:srgbClr val="888888"/>
            </a:solidFill>
            <a:prstDash val="solid"/>
            <a:round/>
            <a:headEnd len="sm" w="sm" type="none"/>
            <a:tailEnd len="sm" w="sm" type="none"/>
          </a:ln>
        </p:spPr>
      </p:pic>
      <p:pic>
        <p:nvPicPr>
          <p:cNvPr id="208" name="Google Shape;208;p21"/>
          <p:cNvPicPr preferRelativeResize="0"/>
          <p:nvPr/>
        </p:nvPicPr>
        <p:blipFill rotWithShape="1">
          <a:blip r:embed="rId5">
            <a:alphaModFix/>
          </a:blip>
          <a:srcRect b="48851" l="0" r="0" t="0"/>
          <a:stretch/>
        </p:blipFill>
        <p:spPr>
          <a:xfrm>
            <a:off x="932050" y="3429000"/>
            <a:ext cx="9455681" cy="3185500"/>
          </a:xfrm>
          <a:prstGeom prst="rect">
            <a:avLst/>
          </a:prstGeom>
          <a:noFill/>
          <a:ln cap="flat" cmpd="sng" w="9525">
            <a:solidFill>
              <a:srgbClr val="888888"/>
            </a:solidFill>
            <a:prstDash val="solid"/>
            <a:round/>
            <a:headEnd len="sm" w="sm" type="none"/>
            <a:tailEnd len="sm" w="sm" type="none"/>
          </a:ln>
        </p:spPr>
      </p:pic>
      <p:sp>
        <p:nvSpPr>
          <p:cNvPr id="209" name="Google Shape;209;p21"/>
          <p:cNvSpPr/>
          <p:nvPr/>
        </p:nvSpPr>
        <p:spPr>
          <a:xfrm>
            <a:off x="908925" y="2756525"/>
            <a:ext cx="94851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Clr>
                <a:schemeClr val="dk1"/>
              </a:buClr>
              <a:buFont typeface="Arial"/>
              <a:buNone/>
            </a:pPr>
            <a:r>
              <a:rPr lang="en-US" sz="2400">
                <a:solidFill>
                  <a:srgbClr val="3779E3"/>
                </a:solidFill>
                <a:latin typeface="Inter"/>
                <a:ea typeface="Inter"/>
                <a:cs typeface="Inter"/>
                <a:sym typeface="Inter"/>
              </a:rPr>
              <a:t>Calculation</a:t>
            </a:r>
            <a:endParaRPr>
              <a:latin typeface="Calibri"/>
              <a:ea typeface="Calibri"/>
              <a:cs typeface="Calibri"/>
              <a:sym typeface="Calibri"/>
            </a:endParaRPr>
          </a:p>
        </p:txBody>
      </p:sp>
      <p:sp>
        <p:nvSpPr>
          <p:cNvPr id="210" name="Google Shape;210;p21"/>
          <p:cNvSpPr/>
          <p:nvPr/>
        </p:nvSpPr>
        <p:spPr>
          <a:xfrm>
            <a:off x="11253974" y="2756525"/>
            <a:ext cx="5831700" cy="437400"/>
          </a:xfrm>
          <a:prstGeom prst="round1Rect">
            <a:avLst>
              <a:gd fmla="val 16667" name="adj"/>
            </a:avLst>
          </a:prstGeom>
          <a:solidFill>
            <a:srgbClr val="DDF6E6"/>
          </a:solidFill>
          <a:ln cap="flat" cmpd="sng" w="9525">
            <a:solidFill>
              <a:srgbClr val="3779E3"/>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87000"/>
              </a:lnSpc>
              <a:spcBef>
                <a:spcPts val="0"/>
              </a:spcBef>
              <a:spcAft>
                <a:spcPts val="0"/>
              </a:spcAft>
              <a:buNone/>
            </a:pPr>
            <a:r>
              <a:rPr lang="en-US" sz="2400">
                <a:solidFill>
                  <a:srgbClr val="3779E3"/>
                </a:solidFill>
                <a:latin typeface="Inter"/>
                <a:ea typeface="Inter"/>
                <a:cs typeface="Inter"/>
                <a:sym typeface="Inter"/>
              </a:rPr>
              <a:t>Visualization</a:t>
            </a:r>
            <a:endParaRPr sz="2400">
              <a:solidFill>
                <a:srgbClr val="3779E3"/>
              </a:solidFill>
              <a:latin typeface="Inter"/>
              <a:ea typeface="Inter"/>
              <a:cs typeface="Inter"/>
              <a:sym typeface="Inter"/>
            </a:endParaRPr>
          </a:p>
        </p:txBody>
      </p:sp>
      <p:sp>
        <p:nvSpPr>
          <p:cNvPr id="211" name="Google Shape;211;p21"/>
          <p:cNvSpPr/>
          <p:nvPr/>
        </p:nvSpPr>
        <p:spPr>
          <a:xfrm>
            <a:off x="435500" y="447150"/>
            <a:ext cx="361435" cy="361435"/>
          </a:xfrm>
          <a:custGeom>
            <a:rect b="b" l="l" r="r" t="t"/>
            <a:pathLst>
              <a:path extrusionOk="0" h="361435" w="361435">
                <a:moveTo>
                  <a:pt x="0" y="0"/>
                </a:moveTo>
                <a:lnTo>
                  <a:pt x="361435" y="0"/>
                </a:lnTo>
                <a:lnTo>
                  <a:pt x="361435" y="361435"/>
                </a:lnTo>
                <a:lnTo>
                  <a:pt x="0" y="361435"/>
                </a:lnTo>
                <a:lnTo>
                  <a:pt x="0" y="0"/>
                </a:lnTo>
                <a:close/>
              </a:path>
            </a:pathLst>
          </a:custGeom>
          <a:blipFill rotWithShape="1">
            <a:blip r:embed="rId6">
              <a:alphaModFix/>
            </a:blip>
            <a:stretch>
              <a:fillRect b="0" l="0" r="0" t="0"/>
            </a:stretch>
          </a:blipFill>
          <a:ln>
            <a:noFill/>
          </a:ln>
        </p:spPr>
      </p:sp>
      <p:sp>
        <p:nvSpPr>
          <p:cNvPr id="212" name="Google Shape;212;p21"/>
          <p:cNvSpPr txBox="1"/>
          <p:nvPr/>
        </p:nvSpPr>
        <p:spPr>
          <a:xfrm>
            <a:off x="973019" y="526712"/>
            <a:ext cx="2033400" cy="281100"/>
          </a:xfrm>
          <a:prstGeom prst="rect">
            <a:avLst/>
          </a:prstGeom>
          <a:noFill/>
          <a:ln>
            <a:noFill/>
          </a:ln>
        </p:spPr>
        <p:txBody>
          <a:bodyPr anchorCtr="0" anchor="t" bIns="0" lIns="0" spcFirstLastPara="1" rIns="0" wrap="square" tIns="0">
            <a:spAutoFit/>
          </a:bodyPr>
          <a:lstStyle/>
          <a:p>
            <a:pPr indent="0" lvl="0" marL="0" rtl="0" algn="l">
              <a:lnSpc>
                <a:spcPct val="87000"/>
              </a:lnSpc>
              <a:spcBef>
                <a:spcPts val="0"/>
              </a:spcBef>
              <a:spcAft>
                <a:spcPts val="0"/>
              </a:spcAft>
              <a:buClr>
                <a:schemeClr val="dk1"/>
              </a:buClr>
              <a:buFont typeface="Arial"/>
              <a:buNone/>
            </a:pPr>
            <a:r>
              <a:rPr lang="en-US" sz="2100">
                <a:solidFill>
                  <a:schemeClr val="dk1"/>
                </a:solidFill>
                <a:latin typeface="Inter"/>
                <a:ea typeface="Inter"/>
                <a:cs typeface="Inter"/>
                <a:sym typeface="Inter"/>
              </a:rPr>
              <a:t>WishfulBazaar</a:t>
            </a:r>
            <a:endParaRPr/>
          </a:p>
        </p:txBody>
      </p:sp>
      <p:sp>
        <p:nvSpPr>
          <p:cNvPr id="213" name="Google Shape;213;p21">
            <a:hlinkClick r:id="rId7"/>
          </p:cNvPr>
          <p:cNvSpPr txBox="1"/>
          <p:nvPr/>
        </p:nvSpPr>
        <p:spPr>
          <a:xfrm>
            <a:off x="413788" y="9540175"/>
            <a:ext cx="10492200" cy="461700"/>
          </a:xfrm>
          <a:prstGeom prst="rect">
            <a:avLst/>
          </a:prstGeom>
          <a:noFill/>
          <a:ln>
            <a:noFill/>
          </a:ln>
        </p:spPr>
        <p:txBody>
          <a:bodyPr anchorCtr="0" anchor="t" bIns="91425" lIns="91425" spcFirstLastPara="1" rIns="91425" wrap="square" tIns="91425">
            <a:spAutoFit/>
          </a:bodyPr>
          <a:lstStyle/>
          <a:p>
            <a:pPr indent="0" lvl="0" marL="0" rtl="0" algn="l">
              <a:lnSpc>
                <a:spcPct val="139995"/>
              </a:lnSpc>
              <a:spcBef>
                <a:spcPts val="0"/>
              </a:spcBef>
              <a:spcAft>
                <a:spcPts val="0"/>
              </a:spcAft>
              <a:buNone/>
            </a:pPr>
            <a:r>
              <a:rPr lang="en-US" sz="1800" u="sng">
                <a:solidFill>
                  <a:schemeClr val="hlink"/>
                </a:solidFill>
                <a:latin typeface="Inter"/>
                <a:ea typeface="Inter"/>
                <a:cs typeface="Inter"/>
                <a:sym typeface="Inter"/>
                <a:hlinkClick r:id="rId8"/>
              </a:rPr>
              <a:t>Sales Performance Dashboard</a:t>
            </a:r>
            <a:endParaRPr sz="1800">
              <a:solidFill>
                <a:srgbClr val="3779E3"/>
              </a:solidFill>
              <a:latin typeface="Inter"/>
              <a:ea typeface="Inter"/>
              <a:cs typeface="Inter"/>
              <a:sym typeface="Int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