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83aa91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83aa9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15b9a11d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15b9a11d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15b9a11d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15b9a11d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5b9a11d7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15b9a11d7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15b9a11d7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15b9a11d7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83aa9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83aa9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83aa9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83aa9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83aa9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83aa9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15b9a11d7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15b9a11d7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15b9a11d7_0_2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15b9a11d7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15b9a11d7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15b9a11d7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15b9a11d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15b9a11d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thinkhdi.com/library/supportworld/2013/knowledge-service.aspx#:~:text=Like%20SaaS%2C%20PaaS%2C%20and%20IaaS,solutions%20to%20a%20third%20party.&amp;text=They%20also%20may%20not%20know,or%20needs%20to%20be%20updated." TargetMode="External"/><Relationship Id="rId4" Type="http://schemas.openxmlformats.org/officeDocument/2006/relationships/hyperlink" Target="https://www.digitalistmag.com/future-of-work/2019/03/20/knowledge-as-service-embracing-disruptors-to-drive-revenues-06197109" TargetMode="External"/><Relationship Id="rId5" Type="http://schemas.openxmlformats.org/officeDocument/2006/relationships/hyperlink" Target="https://towardsdatascience.com/knowledge-graphs-and-machine-learning-3939b504c7bc" TargetMode="External"/><Relationship Id="rId6" Type="http://schemas.openxmlformats.org/officeDocument/2006/relationships/hyperlink" Target="http://knowledgemanagementdepot.com/2018/05/15/delivering-knowledge-as-a-service-kaas/" TargetMode="External"/><Relationship Id="rId7" Type="http://schemas.openxmlformats.org/officeDocument/2006/relationships/hyperlink" Target="https://books.google.es/books?id=1l4gBAAAQBAJ&amp;pg=PA351&amp;lpg=PA351&amp;dq=kaas+cloud+computing&amp;source=bl&amp;ots=WQNDCaUI6l&amp;sig=ACfU3U1g1Szb9nEzf7BLPF3sPfrn0c1S3w&amp;hl=es&amp;sa=X&amp;ved=2ahUKEwiQ3aabwZfoAhVU8eAKHX3TAsEQ6AEwDXoECAoQAQ#v=onepage&amp;q=kaas%20cloud%20computing&amp;f=false" TargetMode="External"/><Relationship Id="rId8" Type="http://schemas.openxmlformats.org/officeDocument/2006/relationships/hyperlink" Target="https://www.academia.edu/1492603/A_Model_of_Knowledge_Management_System_for_Facilitating_Knowledge_as_a_Service_KaaS_in_Cloud_Computing_Environmen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268175" y="1831350"/>
            <a:ext cx="2879100" cy="14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Knowledge as a Service (KaaS)</a:t>
            </a:r>
            <a:endParaRPr sz="3000"/>
          </a:p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311700" y="4445325"/>
            <a:ext cx="31491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Lidia Sánchez Mérida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0" l="17891" r="17891" t="0"/>
          <a:stretch/>
        </p:blipFill>
        <p:spPr>
          <a:xfrm>
            <a:off x="3579300" y="0"/>
            <a:ext cx="55651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Servicios </a:t>
            </a:r>
            <a:endParaRPr sz="3000"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505700"/>
            <a:ext cx="8520600" cy="3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Administración del conocimiento.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s" sz="2000"/>
              <a:t>Sistema de gestión del conocimiento </a:t>
            </a:r>
            <a:r>
              <a:rPr b="1" i="1" lang="es" sz="2000"/>
              <a:t>(KMS)</a:t>
            </a:r>
            <a:r>
              <a:rPr b="1" lang="es" sz="2000"/>
              <a:t>.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s" sz="2000"/>
              <a:t>Acceso al servicio </a:t>
            </a:r>
            <a:r>
              <a:rPr i="1" lang="es" sz="2000"/>
              <a:t>Kaas</a:t>
            </a:r>
            <a:r>
              <a:rPr lang="es" sz="2000"/>
              <a:t>.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s" sz="2000"/>
              <a:t>Gestión del conocimiento almacenado.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s" sz="2000"/>
              <a:t>Acceso autorizado al conocimiento.</a:t>
            </a:r>
            <a:endParaRPr sz="2000"/>
          </a:p>
          <a:p>
            <a:pPr indent="-355600" lvl="3" marL="18288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s" sz="2000"/>
              <a:t>Intranet</a:t>
            </a:r>
            <a:r>
              <a:rPr lang="es" sz="2000"/>
              <a:t>. Acceso desde una red local privada (LAN).</a:t>
            </a:r>
            <a:endParaRPr sz="2000"/>
          </a:p>
          <a:p>
            <a:pPr indent="-355600" lvl="3" marL="18288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s" sz="2000"/>
              <a:t>Internet</a:t>
            </a:r>
            <a:r>
              <a:rPr lang="es" sz="2000"/>
              <a:t>. Acceso desde una red pública (WAN).</a:t>
            </a:r>
            <a:endParaRPr sz="2000"/>
          </a:p>
          <a:p>
            <a:pPr indent="-355600" lvl="3" marL="18288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s" sz="2000"/>
              <a:t>Extranet</a:t>
            </a:r>
            <a:r>
              <a:rPr lang="es" sz="2000"/>
              <a:t>. Acceso local y remoto.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183275" y="207375"/>
            <a:ext cx="3451500" cy="47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500"/>
              <a:t>K-PaaS</a:t>
            </a:r>
            <a:endParaRPr i="1"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/>
              <a:t>Proporciona recursos hardware y software.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s" sz="1500"/>
              <a:t>K-IaaS</a:t>
            </a:r>
            <a:r>
              <a:rPr i="1" lang="es" sz="1500"/>
              <a:t> </a:t>
            </a:r>
            <a:endParaRPr i="1"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/>
              <a:t>Infraestructura para soportar el </a:t>
            </a:r>
            <a:r>
              <a:rPr i="1" lang="es" sz="1500"/>
              <a:t>KMS </a:t>
            </a:r>
            <a:r>
              <a:rPr lang="es" sz="1500"/>
              <a:t>y difundir el conocimiento.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s" sz="1500"/>
              <a:t>K-DaaS</a:t>
            </a:r>
            <a:r>
              <a:rPr i="1" lang="es" sz="1500"/>
              <a:t> </a:t>
            </a:r>
            <a:endParaRPr i="1"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/>
              <a:t>Almacenamiento del conocimiento obtenido desde/para el </a:t>
            </a:r>
            <a:r>
              <a:rPr i="1" lang="es" sz="1500"/>
              <a:t>KMS</a:t>
            </a:r>
            <a:r>
              <a:rPr lang="es" sz="1500"/>
              <a:t>.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s" sz="1500"/>
              <a:t>K-SaaS</a:t>
            </a:r>
            <a:r>
              <a:rPr i="1" lang="es" sz="1500"/>
              <a:t> </a:t>
            </a:r>
            <a:endParaRPr i="1"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500"/>
              <a:t>Desarrollo y validación del KMS.</a:t>
            </a:r>
            <a:endParaRPr sz="1500"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5092" y="2054150"/>
            <a:ext cx="2375159" cy="14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6225" y="207375"/>
            <a:ext cx="2611075" cy="167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6225" y="3635499"/>
            <a:ext cx="3106076" cy="14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2950" y="1962750"/>
            <a:ext cx="2512251" cy="16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400775"/>
            <a:ext cx="8634000" cy="35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s" sz="2000">
                <a:solidFill>
                  <a:srgbClr val="FFFFFF"/>
                </a:solidFill>
              </a:rPr>
              <a:t>Permite conocer la información de la que disponemos.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s" sz="2000">
                <a:solidFill>
                  <a:srgbClr val="FFFFFF"/>
                </a:solidFill>
              </a:rPr>
              <a:t>Aplicable a grandes y medianas organizaciones.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s" sz="2000">
                <a:solidFill>
                  <a:srgbClr val="FFFFFF"/>
                </a:solidFill>
              </a:rPr>
              <a:t>Creación, almacenamiento, gestión y difusión corre a cargo del proveedor.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s" sz="2000">
                <a:solidFill>
                  <a:srgbClr val="FFFFFF"/>
                </a:solidFill>
              </a:rPr>
              <a:t>El conocimiento es accesible por los usuarios finales.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s" sz="2000">
                <a:solidFill>
                  <a:srgbClr val="FFFFFF"/>
                </a:solidFill>
              </a:rPr>
              <a:t>La Inteligencia Artificial es fundamental para la mejora de este paradigma.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s" sz="2000">
                <a:solidFill>
                  <a:srgbClr val="FFFFFF"/>
                </a:solidFill>
              </a:rPr>
              <a:t>Combinación con otros modelos </a:t>
            </a:r>
            <a:r>
              <a:rPr i="1" lang="es" sz="2000">
                <a:solidFill>
                  <a:srgbClr val="FFFFFF"/>
                </a:solidFill>
              </a:rPr>
              <a:t>cloud</a:t>
            </a:r>
            <a:r>
              <a:rPr lang="es" sz="2000">
                <a:solidFill>
                  <a:srgbClr val="FFFFFF"/>
                </a:solidFill>
              </a:rPr>
              <a:t>.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569575"/>
            <a:ext cx="2764500" cy="6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Conclusiones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539725"/>
            <a:ext cx="30636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Bibliografía</a:t>
            </a:r>
            <a:endParaRPr sz="3000"/>
          </a:p>
        </p:txBody>
      </p:sp>
      <p:sp>
        <p:nvSpPr>
          <p:cNvPr id="149" name="Google Shape;149;p25"/>
          <p:cNvSpPr txBox="1"/>
          <p:nvPr/>
        </p:nvSpPr>
        <p:spPr>
          <a:xfrm>
            <a:off x="341250" y="1337275"/>
            <a:ext cx="84615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s" sz="1500" u="sng">
                <a:solidFill>
                  <a:schemeClr val="hlink"/>
                </a:solidFill>
                <a:hlinkClick r:id="rId3"/>
              </a:rPr>
              <a:t>HDI, Simon Yelsky, Leveraging Knowledge as a Service to Build a Knowledge Culture in Your Organization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s" sz="1500" u="sng">
                <a:solidFill>
                  <a:schemeClr val="hlink"/>
                </a:solidFill>
                <a:hlinkClick r:id="rId4"/>
              </a:rPr>
              <a:t>Michael Brenner, Knowledge As A Service: Embracing Disruptors To Drive Revenues, 2019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s" sz="1500" u="sng">
                <a:solidFill>
                  <a:schemeClr val="hlink"/>
                </a:solidFill>
                <a:hlinkClick r:id="rId5"/>
              </a:rPr>
              <a:t>towards data sciencie, Nicola Rohrseitz, Knowledge Graphs and Machine Learning, 2019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s" sz="1500" u="sng">
                <a:solidFill>
                  <a:schemeClr val="hlink"/>
                </a:solidFill>
                <a:hlinkClick r:id="rId6"/>
              </a:rPr>
              <a:t>The Knowledge Management (KM) Depot, Delivering Knowledge As a Service - KaaS, 2018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s" sz="1500" u="sng">
                <a:solidFill>
                  <a:schemeClr val="hlink"/>
                </a:solidFill>
                <a:hlinkClick r:id="rId7"/>
              </a:rPr>
              <a:t>Continued Rise of the Cloud: Advances and Trends in Cloud Computing, Zaigham Mahmood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s" sz="1500" u="sng">
                <a:solidFill>
                  <a:schemeClr val="hlink"/>
                </a:solidFill>
                <a:hlinkClick r:id="rId8"/>
              </a:rPr>
              <a:t>Amir Mohamed, Rusli Abdullah,  Rodziah Atan, Zeti Eri, Masrah Azrifah Azmi Murad, Management System for Facilitating Knowledge as a Service (KaaS) in Cloud Computing Environment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539725"/>
            <a:ext cx="19323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Índice</a:t>
            </a:r>
            <a:endParaRPr sz="3000"/>
          </a:p>
        </p:txBody>
      </p:sp>
      <p:sp>
        <p:nvSpPr>
          <p:cNvPr id="72" name="Google Shape;72;p14"/>
          <p:cNvSpPr txBox="1"/>
          <p:nvPr/>
        </p:nvSpPr>
        <p:spPr>
          <a:xfrm>
            <a:off x="341250" y="1337275"/>
            <a:ext cx="84615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❏"/>
            </a:pPr>
            <a:r>
              <a:rPr lang="es" sz="2500">
                <a:latin typeface="Roboto"/>
                <a:ea typeface="Roboto"/>
                <a:cs typeface="Roboto"/>
                <a:sym typeface="Roboto"/>
              </a:rPr>
              <a:t>Introducción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❏"/>
            </a:pPr>
            <a:r>
              <a:rPr lang="es" sz="2500">
                <a:latin typeface="Roboto"/>
                <a:ea typeface="Roboto"/>
                <a:cs typeface="Roboto"/>
                <a:sym typeface="Roboto"/>
              </a:rPr>
              <a:t>Origen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❏"/>
            </a:pPr>
            <a:r>
              <a:rPr lang="es" sz="2500">
                <a:latin typeface="Roboto"/>
                <a:ea typeface="Roboto"/>
                <a:cs typeface="Roboto"/>
                <a:sym typeface="Roboto"/>
              </a:rPr>
              <a:t>Inteligencia Artificial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❏"/>
            </a:pPr>
            <a:r>
              <a:rPr lang="es" sz="2500">
                <a:latin typeface="Roboto"/>
                <a:ea typeface="Roboto"/>
                <a:cs typeface="Roboto"/>
                <a:sym typeface="Roboto"/>
              </a:rPr>
              <a:t>Servicios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❏"/>
            </a:pPr>
            <a:r>
              <a:rPr lang="es" sz="2500">
                <a:latin typeface="Roboto"/>
                <a:ea typeface="Roboto"/>
                <a:cs typeface="Roboto"/>
                <a:sym typeface="Roboto"/>
              </a:rPr>
              <a:t>Conclusiones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❏"/>
            </a:pPr>
            <a:r>
              <a:rPr lang="es" sz="2500">
                <a:latin typeface="Roboto"/>
                <a:ea typeface="Roboto"/>
                <a:cs typeface="Roboto"/>
                <a:sym typeface="Roboto"/>
              </a:rPr>
              <a:t>Bibliografía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Introducción</a:t>
            </a:r>
            <a:endParaRPr sz="3000"/>
          </a:p>
        </p:txBody>
      </p:sp>
      <p:sp>
        <p:nvSpPr>
          <p:cNvPr id="78" name="Google Shape;78;p15"/>
          <p:cNvSpPr txBox="1"/>
          <p:nvPr>
            <p:ph idx="4294967295" type="subTitle"/>
          </p:nvPr>
        </p:nvSpPr>
        <p:spPr>
          <a:xfrm>
            <a:off x="264900" y="1459701"/>
            <a:ext cx="8614200" cy="3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Ser conscientes del conocimiento detrás de los datos.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Desarrollo de una cultura del conocimiento general a la entidad.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Identificar la información relevante.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Garantizar su completitud y actualización.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El principal problema reside en crear conocimiento de calidad.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Falta de personal cualificado.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Falta de recursos.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Dificultad en la gestión del conocimiento.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13173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000"/>
              <a:t>Knowledge as a Service</a:t>
            </a:r>
            <a:endParaRPr i="1" sz="3000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Experiencia en obtener conocimiento a partir de datos.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Evaluar la demanda de conocimiento.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Conocimiento personalizado.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Almacenamiento, gestión y visualización del conocimiento.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representativo de </a:t>
            </a:r>
            <a:r>
              <a:rPr i="1" lang="es"/>
              <a:t>Kaas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921487"/>
            <a:ext cx="1388975" cy="232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2700" y="2420125"/>
            <a:ext cx="2357025" cy="133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1725" y="2597091"/>
            <a:ext cx="976725" cy="9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49000" y="2509375"/>
            <a:ext cx="1152150" cy="115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/>
          <p:nvPr/>
        </p:nvSpPr>
        <p:spPr>
          <a:xfrm rot="-5400000">
            <a:off x="1729200" y="2819650"/>
            <a:ext cx="474600" cy="531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 rot="-5400000">
            <a:off x="5198625" y="2819663"/>
            <a:ext cx="474600" cy="531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 rot="-5400000">
            <a:off x="6826413" y="2819675"/>
            <a:ext cx="474600" cy="531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Origen</a:t>
            </a:r>
            <a:endParaRPr sz="3000"/>
          </a:p>
        </p:txBody>
      </p:sp>
      <p:sp>
        <p:nvSpPr>
          <p:cNvPr id="102" name="Google Shape;102;p18"/>
          <p:cNvSpPr txBox="1"/>
          <p:nvPr/>
        </p:nvSpPr>
        <p:spPr>
          <a:xfrm>
            <a:off x="398375" y="1490950"/>
            <a:ext cx="84339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-"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Idea de crear conocimiento dinámicamente y su evolución a lo largo del tiempo.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-"/>
            </a:pPr>
            <a:r>
              <a:rPr b="1" lang="es" sz="2000">
                <a:latin typeface="Roboto"/>
                <a:ea typeface="Roboto"/>
                <a:cs typeface="Roboto"/>
                <a:sym typeface="Roboto"/>
              </a:rPr>
              <a:t>Grafos de conocimiento</a:t>
            </a:r>
            <a:r>
              <a:rPr lang="es" sz="2000">
                <a:latin typeface="Roboto"/>
                <a:ea typeface="Roboto"/>
                <a:cs typeface="Roboto"/>
                <a:sym typeface="Roboto"/>
              </a:rPr>
              <a:t>. Establecen relaciones entre un conjunto de datos generando conocimiento para después resolver cuestiones relacionadas con el ámbito de la información.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-"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Análisis y filtrado de los datos originales.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-"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Calcular cómo se relacionan entre sí.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-"/>
            </a:pPr>
            <a:r>
              <a:rPr lang="es" sz="2000">
                <a:latin typeface="Roboto"/>
                <a:ea typeface="Roboto"/>
                <a:cs typeface="Roboto"/>
                <a:sym typeface="Roboto"/>
              </a:rPr>
              <a:t>Evaluar y delimitar los participantes de cada relación.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33075" y="158150"/>
            <a:ext cx="33405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Grafos de conocimiento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3200" r="3210" t="0"/>
          <a:stretch/>
        </p:blipFill>
        <p:spPr>
          <a:xfrm>
            <a:off x="3579300" y="0"/>
            <a:ext cx="55651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95125" y="1822950"/>
            <a:ext cx="33783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ML-generated Knowledge Graph</a:t>
            </a:r>
            <a:r>
              <a:rPr lang="e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-"/>
            </a:pPr>
            <a:r>
              <a:rPr lang="e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Análisis más rápido y detallado de los datos originales.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-"/>
            </a:pPr>
            <a:r>
              <a:rPr lang="e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Mayor control sobre los componentes de las relaciones.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-"/>
            </a:pPr>
            <a:r>
              <a:rPr lang="e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Mejor calidad de las relaciones.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-"/>
            </a:pPr>
            <a:r>
              <a:rPr lang="e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Identificación y clasificación del conocimiento en diferentes áreas.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1585025" y="1291500"/>
            <a:ext cx="474600" cy="531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Inteligencia Artificial en </a:t>
            </a:r>
            <a:r>
              <a:rPr i="1" lang="es" sz="3000"/>
              <a:t>KaaS</a:t>
            </a:r>
            <a:endParaRPr i="1" sz="3000"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Analizar e identificar las demandas de conocimiento actuales.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Proporcionar el conocimiento necesario a los usuarios en tiempo real.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Personalizar y detallar el conocimiento.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Identificar los horarios adecuados para emitir cada tipo de conocimiento.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Programas con capacidad de procesamiento del lenguaje natural.</a:t>
            </a:r>
            <a:endParaRPr i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i="1" lang="es" sz="2000"/>
              <a:t>Chatbots</a:t>
            </a:r>
            <a:r>
              <a:rPr lang="es" sz="2000"/>
              <a:t>.</a:t>
            </a:r>
            <a:endParaRPr sz="20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Servicios </a:t>
            </a:r>
            <a:endParaRPr sz="3000"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Extraer conocimiento a partir de la información del cliente.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Bases de conocimiento pre-construidas para diferentes ámbitos.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Sistema de traducción del conocimiento a múltiples idiomas.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Almacenamiento.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Seguridad: control de acceso, privacidad, mecanismos de protección contra intrusos y ataques.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Calidad: personal cualificado.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Sistemas de almacenamiento del conocimiento y puntos de acceso.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