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Economica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21D072-FC29-46DA-A1BE-BB05447B6576}">
  <a:tblStyle styleId="{8321D072-FC29-46DA-A1BE-BB05447B65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bold.fntdata"/><Relationship Id="rId47" Type="http://schemas.openxmlformats.org/officeDocument/2006/relationships/font" Target="fonts/Economica-regular.fntdata"/><Relationship Id="rId49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font" Target="fonts/Economica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55" Type="http://schemas.openxmlformats.org/officeDocument/2006/relationships/font" Target="fonts/OpenSans-regular.fntdata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57" Type="http://schemas.openxmlformats.org/officeDocument/2006/relationships/font" Target="fonts/OpenSans-italic.fntdata"/><Relationship Id="rId12" Type="http://schemas.openxmlformats.org/officeDocument/2006/relationships/slide" Target="slides/slide6.xml"/><Relationship Id="rId56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3fc4c461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3fc4c461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3fc4c461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3fc4c461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8f26db7c_7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8f26db7c_7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02b1e6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902b1e6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000d6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000d6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02b1e6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02b1e6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000d6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000d6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3fc4c4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3fc4c4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d8f26db7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d8f26db7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4a1aa3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e4a1aa3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4a1aa3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e4a1aa3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e6ae28f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e6ae28f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4a1aa3b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e4a1aa3b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e4a1aa3b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e4a1aa3b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e4a1aa3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e4a1aa3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e4a1aa3b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e4a1aa3b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e3fc4c43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e3fc4c4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e4a1aa3b1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e4a1aa3b1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4a1aa3b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4a1aa3b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4a1aa3b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e4a1aa3b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e4a1aa3b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e4a1aa3b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e4a1aa3b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e4a1aa3b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6ae28f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6ae28f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e4a1aa3b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e4a1aa3b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e4a1aa3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e4a1aa3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59d51e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59d51e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e59d51e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e59d51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e59d51e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e59d51e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e59d51e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e59d51e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e59d51e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e59d51e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e59d51e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e59d51e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59d51e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e59d51e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e59d51e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e59d51e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6ae28f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6ae28f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02b1e6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902b1e6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f26db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f26db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f26db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f26db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f26db7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f26db7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f26db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f26db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8f26db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8f26db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radoposgrado2122.ugr.es/user/view.php?id=7335&amp;course=12051" TargetMode="External"/><Relationship Id="rId4" Type="http://schemas.openxmlformats.org/officeDocument/2006/relationships/hyperlink" Target="https://pradoposgrado2122.ugr.es/user/view.php?id=4701&amp;course=12051" TargetMode="External"/><Relationship Id="rId5" Type="http://schemas.openxmlformats.org/officeDocument/2006/relationships/hyperlink" Target="https://pradoposgrado2122.ugr.es/user/view.php?id=12481&amp;course=12051" TargetMode="External"/><Relationship Id="rId6" Type="http://schemas.openxmlformats.org/officeDocument/2006/relationships/hyperlink" Target="https://pradoposgrado2122.ugr.es/user/view.php?id=12481&amp;course=12051" TargetMode="External"/><Relationship Id="rId7" Type="http://schemas.openxmlformats.org/officeDocument/2006/relationships/hyperlink" Target="https://pradoposgrado2122.ugr.es/user/view.php?id=12481&amp;course=1205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49025" y="9881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Minería de datos: preprocesamiento y clasificación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556475" y="2751000"/>
            <a:ext cx="5875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       </a:t>
            </a:r>
            <a:r>
              <a:rPr b="1" lang="es" sz="1150">
                <a:solidFill>
                  <a:srgbClr val="327C6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LAURA ANTEQUERA PÉREZ </a:t>
            </a: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: NAIVE- BAYES</a:t>
            </a:r>
            <a:endParaRPr sz="19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        </a:t>
            </a:r>
            <a:r>
              <a:rPr b="1" lang="es" sz="1150">
                <a:solidFill>
                  <a:srgbClr val="327C6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JAVIER MARTINEZ PORTELLANO</a:t>
            </a: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: ÁRBOL DE CLASIFICACIÓN  C4.5/J4.8</a:t>
            </a:r>
            <a:endParaRPr sz="19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50">
                <a:solidFill>
                  <a:srgbClr val="327C6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         DAVID MURCIA GOMEZ</a:t>
            </a: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: k-NN</a:t>
            </a:r>
            <a:endParaRPr sz="19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        </a:t>
            </a:r>
            <a:r>
              <a:rPr b="1" lang="es" sz="1150">
                <a:solidFill>
                  <a:srgbClr val="327C6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ALEJANDRO PÉREZ LARA</a:t>
            </a: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: ÁRBOL DE CLASIFICACIÓN CART/RPART</a:t>
            </a:r>
            <a:endParaRPr sz="19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</a:t>
            </a:r>
            <a:r>
              <a:rPr b="1" lang="es" sz="1150">
                <a:solidFill>
                  <a:srgbClr val="327C6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LIDIA SÁNCHEZ MÉRIDA</a:t>
            </a:r>
            <a:r>
              <a:rPr lang="es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: ALGORITMO DE REGLAS RIPPER/JRip</a:t>
            </a:r>
            <a:endParaRPr sz="19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Naive-Bayes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48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Algoritmos de preprocesamiento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50675" y="1266350"/>
            <a:ext cx="82947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-3447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Imputación de valores perdidos con el paquete </a:t>
            </a:r>
            <a:r>
              <a:rPr i="1" lang="es"/>
              <a:t>missForest</a:t>
            </a:r>
            <a:r>
              <a:rPr i="1" lang="es"/>
              <a:t> </a:t>
            </a:r>
            <a:r>
              <a:rPr lang="es"/>
              <a:t>y </a:t>
            </a:r>
            <a:r>
              <a:rPr i="1" lang="es"/>
              <a:t>mice</a:t>
            </a:r>
            <a:r>
              <a:rPr i="1" lang="es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"/>
              <a:t>Predictive Mean Matching, m=5, maxit = 5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"/>
              <a:t>Modelo Logístico Multinomial, m=5, maxit = 5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"/>
              <a:t>Árboles, m=5, maxit = 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Balanceado de las clases para la etiqueta </a:t>
            </a:r>
            <a:r>
              <a:rPr i="1" lang="es"/>
              <a:t>h1n1 </a:t>
            </a:r>
            <a:r>
              <a:rPr lang="es"/>
              <a:t>con las técnicas </a:t>
            </a:r>
            <a:r>
              <a:rPr i="1" lang="es"/>
              <a:t>downsampling, upsampling</a:t>
            </a:r>
            <a:r>
              <a:rPr lang="es"/>
              <a:t>, combinación de ambas y uso de</a:t>
            </a:r>
            <a:r>
              <a:rPr i="1" lang="es"/>
              <a:t> Random Over-Sampling Examples (ROSE).</a:t>
            </a:r>
            <a:endParaRPr i="1"/>
          </a:p>
          <a:p>
            <a:pPr indent="-3447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Eliminación de aquellas instancias con + 1NA / +2NA o atributos con más de un 40% de valores perdidos.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01350" y="342900"/>
            <a:ext cx="85413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Eliminación de ruido con el algoritmo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Iterative Partitioning Filter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implementado en el paquete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NoiseFiltersR: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i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p=0.01, s=2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de características mediante métodos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filters,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wrappers y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medidas de asociación para escalas nominales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Chi-cuadrado.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Medida de Goodman y Kruskal.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Ganancia de información.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i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Relief 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i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neighbours.count = 5, sample.size = 20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Recursive feature elimination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Naive-Bayes, cv=5, size=4:10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Forest, cv=5, size=4:10</a:t>
            </a:r>
            <a:endParaRPr i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44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0"/>
              <a:t>Técnicas usadas para la clasificación multi-etiqueta</a:t>
            </a:r>
            <a:endParaRPr sz="375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50675" y="1041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¿Cuál nos ofrece un mejor rendimiento según Naive-Bayes?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-104670" l="-21699" r="21700" t="104670"/>
          <a:stretch/>
        </p:blipFill>
        <p:spPr>
          <a:xfrm>
            <a:off x="608225" y="3149175"/>
            <a:ext cx="2537676" cy="13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4970475" y="1758950"/>
            <a:ext cx="3861900" cy="25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388025" y="1758950"/>
            <a:ext cx="4079100" cy="25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-3909" l="0" r="0" t="3909"/>
          <a:stretch/>
        </p:blipFill>
        <p:spPr>
          <a:xfrm>
            <a:off x="5212113" y="2004113"/>
            <a:ext cx="3378624" cy="20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863" y="2004125"/>
            <a:ext cx="3721422" cy="201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1223525" y="1075450"/>
            <a:ext cx="7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59800" y="304200"/>
            <a:ext cx="8408700" cy="5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Ensemble: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i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 Relevance.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alcanza una tasa de acierto de 0.82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i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Label-Powerset.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alcanza una tasa de acierto de 0.808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Ensemble: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 Relevance</a:t>
            </a:r>
            <a:endParaRPr i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aleatoria de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6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atributos entre los 35 disponibles con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50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clasificadores.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Tasa de acierto de 0.77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aleatoria de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atributos entre una selección reducida de 17 atributos para </a:t>
            </a: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seasonal_vaccine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18 atributos para </a:t>
            </a: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h1n1_vaccine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clasificadores.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aleatoria de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atributos entre una selección reducida de 17 atributos para </a:t>
            </a: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seasonal_vaccine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18 atributos para </a:t>
            </a: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h1n1_vaccine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clasificadores.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aleatoria de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atributos entre una selección reducida de 17 atributos para </a:t>
            </a: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seasonal_vaccine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18 atributos para </a:t>
            </a:r>
            <a:r>
              <a:rPr i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h1n1_vaccine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b="1"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500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clasificadores.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Tasas de acierto entre 0.80 y 0.81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21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la clasificación con mejor resultado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9625" y="857250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60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507"/>
              <a:t>Usamos la técnica </a:t>
            </a:r>
            <a:r>
              <a:rPr i="1" lang="es" sz="5507"/>
              <a:t>Binary Relevance. </a:t>
            </a:r>
            <a:r>
              <a:rPr lang="es" sz="5507"/>
              <a:t>Por tanto, realizaremos paralelamente dos preprocesamientos (uno para cada etiqueta).</a:t>
            </a:r>
            <a:endParaRPr sz="5507"/>
          </a:p>
          <a:p>
            <a:pPr indent="-3160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507"/>
              <a:t>Selección de 7 características para cada una de las etiquetas. Dada la hipótesis exigida por Naive-Bayes, eliminamos aquellas variables predictoras que no sean independientes con el resto. Además, eliminamos aquellas variables estadísticamente no significativas con su respectiva etiqueta. </a:t>
            </a:r>
            <a:endParaRPr sz="5507"/>
          </a:p>
          <a:p>
            <a:pPr indent="-3160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507"/>
              <a:t>Suavizado de Laplace igual a 1 y CV con 10 folds para entrenar el modelo.</a:t>
            </a:r>
            <a:endParaRPr sz="5507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8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753475" y="2353550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749850" y="2993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{8321D072-FC29-46DA-A1BE-BB05447B6576}</a:tableStyleId>
              </a:tblPr>
              <a:tblGrid>
                <a:gridCol w="3907875"/>
                <a:gridCol w="3892275"/>
              </a:tblGrid>
              <a:tr h="423750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h1n1_vaccine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seasonal_vaccine</a:t>
                      </a:r>
                      <a:endParaRPr i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13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doctor_recc_h1n1, opinion_h1n1_risk,    opinion_h1n1_vacc_effective, employment_industry, h1n1_concern, h1n1_knowledge, health_insurance </a:t>
                      </a:r>
                      <a:endParaRPr i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doctor_recc_seasonal,</a:t>
                      </a:r>
                      <a:r>
                        <a:rPr i="1" lang="es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  <a:r>
                        <a:rPr i="1" lang="es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opinion_seas_risk </a:t>
                      </a:r>
                      <a:r>
                        <a:rPr i="1" lang="es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opinion_seas_vacc_effective,      </a:t>
                      </a:r>
                      <a:endParaRPr i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employment_industry, </a:t>
                      </a:r>
                      <a:r>
                        <a:rPr i="1" lang="es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age_group,         chronic_med_condition, </a:t>
                      </a:r>
                      <a:r>
                        <a:rPr i="1" lang="es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health_insurance</a:t>
                      </a:r>
                      <a:endParaRPr i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/>
        </p:nvSpPr>
        <p:spPr>
          <a:xfrm>
            <a:off x="2883450" y="21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8"/>
          <p:cNvCxnSpPr>
            <a:stCxn id="160" idx="2"/>
            <a:endCxn id="161" idx="1"/>
          </p:cNvCxnSpPr>
          <p:nvPr/>
        </p:nvCxnSpPr>
        <p:spPr>
          <a:xfrm>
            <a:off x="2242650" y="2571750"/>
            <a:ext cx="983700" cy="1120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8"/>
          <p:cNvCxnSpPr>
            <a:stCxn id="160" idx="2"/>
            <a:endCxn id="163" idx="1"/>
          </p:cNvCxnSpPr>
          <p:nvPr/>
        </p:nvCxnSpPr>
        <p:spPr>
          <a:xfrm flipH="1" rot="10800000">
            <a:off x="2242650" y="1675950"/>
            <a:ext cx="983700" cy="895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8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TASA DE ACIERTO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3226375" y="1413175"/>
            <a:ext cx="16464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MEJORA SI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3226375" y="3429400"/>
            <a:ext cx="16464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MEJORA SI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5406150" y="99000"/>
            <a:ext cx="2441700" cy="4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Eliminamos variables correlacionadas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5406150" y="1923900"/>
            <a:ext cx="24417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Balanceamos la clases de la etiqueta </a:t>
            </a:r>
            <a:r>
              <a:rPr i="1"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h1n1</a:t>
            </a:r>
            <a:endParaRPr i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406150" y="2657675"/>
            <a:ext cx="2441700" cy="3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Tratamos los valores perdidos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5406150" y="4137050"/>
            <a:ext cx="2441700" cy="3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Usamos la técnica Label-Powerset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8"/>
          <p:cNvCxnSpPr>
            <a:stCxn id="163" idx="3"/>
            <a:endCxn id="164" idx="1"/>
          </p:cNvCxnSpPr>
          <p:nvPr/>
        </p:nvCxnSpPr>
        <p:spPr>
          <a:xfrm flipH="1" rot="10800000">
            <a:off x="4872775" y="344425"/>
            <a:ext cx="533400" cy="1331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8"/>
          <p:cNvCxnSpPr>
            <a:stCxn id="163" idx="3"/>
            <a:endCxn id="165" idx="1"/>
          </p:cNvCxnSpPr>
          <p:nvPr/>
        </p:nvCxnSpPr>
        <p:spPr>
          <a:xfrm>
            <a:off x="4872775" y="1675825"/>
            <a:ext cx="533400" cy="51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8"/>
          <p:cNvCxnSpPr>
            <a:stCxn id="166" idx="1"/>
            <a:endCxn id="161" idx="3"/>
          </p:cNvCxnSpPr>
          <p:nvPr/>
        </p:nvCxnSpPr>
        <p:spPr>
          <a:xfrm flipH="1">
            <a:off x="4872750" y="2830025"/>
            <a:ext cx="533400" cy="861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8"/>
          <p:cNvCxnSpPr>
            <a:stCxn id="167" idx="1"/>
            <a:endCxn id="161" idx="3"/>
          </p:cNvCxnSpPr>
          <p:nvPr/>
        </p:nvCxnSpPr>
        <p:spPr>
          <a:xfrm rot="10800000">
            <a:off x="4872750" y="3692000"/>
            <a:ext cx="533400" cy="617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8"/>
          <p:cNvSpPr/>
          <p:nvPr/>
        </p:nvSpPr>
        <p:spPr>
          <a:xfrm>
            <a:off x="5406150" y="693975"/>
            <a:ext cx="2441700" cy="4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Seleccionamos un conjunto reducido de las características más relevantes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406150" y="1284075"/>
            <a:ext cx="24417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Tratamos el problema de las “cero observaciones”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5406150" y="3150800"/>
            <a:ext cx="2441700" cy="3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Aplicamos métodos ensemble (sel. aleatoria de características)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406150" y="3643925"/>
            <a:ext cx="2441700" cy="3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Hyper-parameters tuning 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Resultados con Naïve-Bayes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81850" y="1253775"/>
            <a:ext cx="85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5" y="1215725"/>
            <a:ext cx="8660350" cy="36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975" y="3114650"/>
            <a:ext cx="4379332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764500" y="857250"/>
            <a:ext cx="2423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8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Subidas totales: 45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Preprocesamientos empleados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Imputación con mice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Eliminación de NA’s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Creación de variables dummy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Transformar todas las variables categóricas en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Balanceo de clases probando SMOTE y finalmente usando oversampling+undersampling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Escalados estándar y MinMax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Selección de 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Tuneado de parámetros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comunes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 de las técnicas de balanceo empleadas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1075"/>
            <a:ext cx="4400800" cy="30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75" y="1287000"/>
            <a:ext cx="4237901" cy="2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11700" y="4579225"/>
            <a:ext cx="34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Visualización t-SNE antes del balanceo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713800" y="4661825"/>
            <a:ext cx="41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Visualización t-SNE con  los datos balanceados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selección de características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1- Aplicamos el modelo a un dataframe con una característica.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2- Mientras queden características, repetir el bucle: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2.1- Añadimos una característica al dataframe, si mejora el score, mantenemos esa nueva característica, en caso contrario la retiramos.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Así, vamos añadiendo características que mejoran el modelo.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Configuraciones de parámetros probadas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k=5,p=2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k= 101, p=1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k=1, p=1 score de 0.9 en entrenamiento pero 0.57 en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k=3, p=1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k=3,p=13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k=51, p=1 mejor configuración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k=51, p=2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k=51,p=3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k=7, p=5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score obtenido: 0.8220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Imputación mice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Balanceo de clases para la etiqueta h1n1_vaccine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Escalado MinMax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Selección de 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"/>
              <a:t>Ensemble junto con una selección aleatoria de características con 100 iteraciones, seleccionando 16 variables en cada iteración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065825" y="895275"/>
            <a:ext cx="31455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80"/>
              <a:t>Subidas totales: 27</a:t>
            </a:r>
            <a:endParaRPr sz="3080"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295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0" y="376350"/>
            <a:ext cx="5200425" cy="10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28" y="1624150"/>
            <a:ext cx="7904323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693425" y="763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Resumen de los resultados obtenidos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RIPPER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preprocesamiento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225225"/>
            <a:ext cx="85206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Tratamiento de valores perdidos.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Eliminar variables con más de un 30% de valores faltantes.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Imputar valores perdidos con KNN.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Número de vecinos más cercanos: 10.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Sin escalar los valores.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Imputar valores perdidos con MissForest.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Número máximo de iteraciones: 10.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Número máximo de árboles: 100.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Imputar valores perdidos con información y MissForest.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Para MissForest se utilizaron los mismos parámetros anteriores.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Información sobre ciertas variables.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Censo de la población por departamento.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Estado laboral.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Disponibilidad de un seguro médico privado.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Rentas económicas.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preprocesamiento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22522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Balanceado de las clases para la variable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h1n1_vaccine</a:t>
            </a:r>
            <a:r>
              <a:rPr lang="e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Undersampling aleatorio.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Undersampling y oversampling aleatorio.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SMOTE.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Porcentaje de datos para oversampling: 200, para generar hasta el doble de ejemplos para la clase minoritaria.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Porcentaje de datos para undersampling: 200, para reducir el número de muestras  de la clase mayoritaria a la mitad.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Número de vecinos: 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Adaptive Neighbor SMOTE (ANS)</a:t>
            </a:r>
            <a:r>
              <a:rPr lang="es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dupSize=0</a:t>
            </a:r>
            <a:r>
              <a:rPr lang="es"/>
              <a:t> para balancear el número de muestras de ambas clases.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Density-based SMOTE (DBSMOTE).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dupSize=0</a:t>
            </a:r>
            <a:r>
              <a:rPr lang="es"/>
              <a:t> para balancear el número de muestras de ambas clases.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selección de características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22522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Principal Component Analysis (PCA).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27% de explicabilidad en la primera dimensión con valores perdidos.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&gt; 41% de explicabilidad en la primera dimensión imputando los valores perdidos.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Multiple Correspondence Analysis (MCA).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5% de explicabilidad en la primera dimensión con valores perdidos.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Ganancia de la información.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Mayoría de variables relativas a la recomendación de los doctores para la vacunación y a las opiniones de los pacientes.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Ratio de la ganancia de información.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Tendencia similar a la anterior aunque incluyendo otra información como la edad y medidas higiénicas (mascarilla, higiene de manos).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Incertidumbre simétrica.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Tendencia similar a la ganancia de información incluyendo más datos como la edad, la disponibilidad de seguro médico privado o el estado laboral.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Ensembles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2522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aleatoria de 6, 16 y 18 columnas con 100 y 200 clasificadores basados en reglas para cada variable independiente.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Utilizando KNN, MissForest y MissForest con información para imputar los valores perdidos.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Utilizando oversampling+undersampling aleatorio y SMOTE para balancear las clases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h1n1_vaccine</a:t>
            </a:r>
            <a:r>
              <a:rPr lang="e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Utilizando PCA para realizar combinaciones lineales entre variables que aumenten la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aleatoria de 16 columnas, 50 clasificadores basados en reglas y 50 basados en árboles de decisión (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RPART</a:t>
            </a:r>
            <a:r>
              <a:rPr lang="es"/>
              <a:t> y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J48</a:t>
            </a:r>
            <a:r>
              <a:rPr lang="es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Utilizando KNN para imputar los valores perdidos.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Utilizando oversampling+undersampling aleatorio para balancear las clases de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h1n1_vaccine.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y preprocesamientos comunes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Técnicas para imputar valores perdidos.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Eliminar variables con más de un 30% de valores perdidos.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Utilizar algoritmos más sofisticados para imputar los valores perdidos.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Técnicas para balancear las clases de la variable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h1n1_vaccine</a:t>
            </a:r>
            <a:r>
              <a:rPr lang="e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Algoritmos aleatorios, como undersampling y oversampling.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Entrenamiento y validación de un clasificador para cada variable a predecir.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del mejor resultado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068700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s" sz="1595"/>
              <a:t>Imputación de valores perdidos con KNN.</a:t>
            </a:r>
            <a:endParaRPr sz="1595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Número de vecinos más cercanos: 10.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Sin escalar los valores.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95"/>
              <a:t>Este algoritmo es el que </a:t>
            </a:r>
            <a:r>
              <a:rPr lang="es" sz="1595"/>
              <a:t>mejor relación calidad~tiempo ha proporcionado para </a:t>
            </a:r>
            <a:r>
              <a:rPr lang="es" sz="1595"/>
              <a:t>reemplazar</a:t>
            </a:r>
            <a:r>
              <a:rPr lang="es" sz="1595"/>
              <a:t> los valores perdidos.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AutoNum type="arabicPeriod"/>
            </a:pPr>
            <a:r>
              <a:rPr lang="es" sz="1595"/>
              <a:t>Balanceado de las clases de la variable </a:t>
            </a:r>
            <a:r>
              <a:rPr lang="es" sz="1595">
                <a:latin typeface="Courier New"/>
                <a:ea typeface="Courier New"/>
                <a:cs typeface="Courier New"/>
                <a:sym typeface="Courier New"/>
              </a:rPr>
              <a:t>h1n1_vaccine</a:t>
            </a:r>
            <a:r>
              <a:rPr lang="es" sz="1595"/>
              <a:t> utilizando oversampling+undersampling aleatorio. </a:t>
            </a:r>
            <a:endParaRPr sz="159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95"/>
              <a:t>La combinación de ambas técnicas es con la que se han obtenido modelos con precisiones mayores sin utilizar ningún preprocesamiento adicional.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AutoNum type="arabicPeriod"/>
            </a:pPr>
            <a:r>
              <a:rPr lang="es" sz="1595"/>
              <a:t>Ensemble seleccionando 24 columnas aleatoriamente con 100 clasificadores para cada variable independiente. Así cada modelo se centra en aprender únicamente un subconjunto de datos para luego combinar sus predicciones.</a:t>
            </a:r>
            <a:endParaRPr sz="1595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con </a:t>
            </a:r>
            <a:r>
              <a:rPr lang="es"/>
              <a:t>RIPPER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5832300" y="2242350"/>
            <a:ext cx="3000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8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Subidas totales: 27</a:t>
            </a:r>
            <a:endParaRPr sz="308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0" y="1147225"/>
            <a:ext cx="5539650" cy="34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074" y="4172850"/>
            <a:ext cx="3759925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 CART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árbol de clasificación CART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Eliminación de variables con más de un 30% de valores perdidos e imputación de valores perdidos con MICE (método pmm).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Imputación parcial de valores perdidos de forma manual utilizando datos de la CDC e imputando el resto con missForest (maxiter=10, ntree = 100).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Eliminación de columnas relacionadas con </a:t>
            </a:r>
            <a:r>
              <a:rPr i="1" lang="es"/>
              <a:t>h1n1</a:t>
            </a:r>
            <a:r>
              <a:rPr lang="es"/>
              <a:t> para predecir la variable </a:t>
            </a:r>
            <a:r>
              <a:rPr i="1" lang="es"/>
              <a:t>seasonal_vaccine</a:t>
            </a:r>
            <a:r>
              <a:rPr lang="es"/>
              <a:t> y viceversa.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Balanceo de la clase </a:t>
            </a:r>
            <a:r>
              <a:rPr i="1" lang="es"/>
              <a:t>h1n1_vaccine </a:t>
            </a:r>
            <a:r>
              <a:rPr lang="es"/>
              <a:t>mediante upsampling y downsampling.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de instancias para crear un subconjunto de datos balanceado tanto para la clase </a:t>
            </a:r>
            <a:r>
              <a:rPr i="1" lang="es"/>
              <a:t>h1n1_vaccine </a:t>
            </a:r>
            <a:r>
              <a:rPr lang="es"/>
              <a:t>como para la clase </a:t>
            </a:r>
            <a:r>
              <a:rPr i="1" lang="es"/>
              <a:t>seasonal_vaccine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 rpart básico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del hiperparámetro </a:t>
            </a:r>
            <a:r>
              <a:rPr i="1" lang="es"/>
              <a:t>cp </a:t>
            </a:r>
            <a:r>
              <a:rPr lang="es"/>
              <a:t>para establecer la complejidad de la poda</a:t>
            </a:r>
            <a:r>
              <a:rPr i="1" lang="es"/>
              <a:t> </a:t>
            </a:r>
            <a:r>
              <a:rPr lang="es"/>
              <a:t>por medio de validación cruzada. Precisión en función de </a:t>
            </a:r>
            <a:r>
              <a:rPr i="1" lang="es"/>
              <a:t>cp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0" l="-119247" r="133359" t="18659"/>
          <a:stretch/>
        </p:blipFill>
        <p:spPr>
          <a:xfrm>
            <a:off x="482200" y="2019225"/>
            <a:ext cx="3053950" cy="2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46" y="1956225"/>
            <a:ext cx="2892379" cy="2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3316" y="1956225"/>
            <a:ext cx="2971584" cy="23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6700" y="1987725"/>
            <a:ext cx="2892400" cy="23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/>
          <p:nvPr/>
        </p:nvSpPr>
        <p:spPr>
          <a:xfrm>
            <a:off x="872125" y="4159000"/>
            <a:ext cx="2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10 parámetros cp (10-cv)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3716975" y="4159000"/>
            <a:ext cx="24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20 parámetros cp 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(10-cv)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6509750" y="4159000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50 parámetros cp 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(10-cv)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877225" y="4579225"/>
            <a:ext cx="24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Precisión: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0.77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Forests 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utilizados: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Número de árboles generados: 100, 2000, </a:t>
            </a:r>
            <a:r>
              <a:rPr b="1" lang="es"/>
              <a:t>8000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aleatoria de columnas: 6, </a:t>
            </a:r>
            <a:r>
              <a:rPr b="1" lang="es"/>
              <a:t>18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Bagging creando otro dataset de forma aleatoria a partir del original (utilizando reemplazamiento).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instancias para que las clases a predecir se encuentren equilibradas: 4000, </a:t>
            </a:r>
            <a:r>
              <a:rPr b="1" lang="es"/>
              <a:t>2000</a:t>
            </a:r>
            <a:r>
              <a:rPr lang="es"/>
              <a:t>, 1000 instancias en total.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Mejor resultado: </a:t>
            </a:r>
            <a:r>
              <a:rPr b="1" lang="es"/>
              <a:t>0.8239 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GradientBoost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Profundidad de los árboles: 2, </a:t>
            </a:r>
            <a:r>
              <a:rPr b="1" lang="es"/>
              <a:t>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Ratio de aprendizaje: 0.2, </a:t>
            </a:r>
            <a:r>
              <a:rPr b="1" lang="es"/>
              <a:t>0.1</a:t>
            </a:r>
            <a:r>
              <a:rPr lang="es"/>
              <a:t>, 0.08, 0.05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Cantidad de árboles: 400, 200, 100, </a:t>
            </a:r>
            <a:r>
              <a:rPr b="1" lang="es"/>
              <a:t>50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Añadiendo Random Forest y selección de filas: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Random Forest seleccionando </a:t>
            </a:r>
            <a:r>
              <a:rPr b="1" lang="es"/>
              <a:t>18</a:t>
            </a:r>
            <a:r>
              <a:rPr lang="es"/>
              <a:t> columnas y entre 200 y </a:t>
            </a:r>
            <a:r>
              <a:rPr b="1" lang="es"/>
              <a:t>2000</a:t>
            </a:r>
            <a:r>
              <a:rPr lang="es"/>
              <a:t> iteraciones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balanceada de: 2000, 1000, </a:t>
            </a:r>
            <a:r>
              <a:rPr b="1" lang="es"/>
              <a:t>100</a:t>
            </a:r>
            <a:r>
              <a:rPr lang="es"/>
              <a:t> instancias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Mejor resultado: </a:t>
            </a:r>
            <a:r>
              <a:rPr b="1" lang="es"/>
              <a:t>0.8259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estrategia: AdaBoost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Imputación de valores perdidos de forma manual + MissForest.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Seleccionamos </a:t>
            </a:r>
            <a:r>
              <a:rPr b="1" lang="es"/>
              <a:t>2000</a:t>
            </a:r>
            <a:r>
              <a:rPr lang="es"/>
              <a:t> instancias de forma aleatoria (1000 con vacuna y 1000 sin vacuna) para que </a:t>
            </a:r>
            <a:r>
              <a:rPr lang="es"/>
              <a:t>estén</a:t>
            </a:r>
            <a:r>
              <a:rPr lang="es"/>
              <a:t> balanceadas.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Seleccionamos </a:t>
            </a:r>
            <a:r>
              <a:rPr b="1" lang="es"/>
              <a:t>18</a:t>
            </a:r>
            <a:r>
              <a:rPr lang="es"/>
              <a:t> columnas de forma aleatoria.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Aplicamos AdaBoosting generando </a:t>
            </a:r>
            <a:r>
              <a:rPr b="1" lang="es"/>
              <a:t>1000</a:t>
            </a:r>
            <a:r>
              <a:rPr lang="es"/>
              <a:t> árboles con una profundidad máxima de </a:t>
            </a:r>
            <a:r>
              <a:rPr b="1" lang="es"/>
              <a:t>2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Repetimos el proceso anterior </a:t>
            </a:r>
            <a:r>
              <a:rPr b="1" lang="es"/>
              <a:t>600</a:t>
            </a:r>
            <a:r>
              <a:rPr lang="es"/>
              <a:t> veces y hacemos la media.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Realizamos este proceso para las dos etiquetas (</a:t>
            </a:r>
            <a:r>
              <a:rPr i="1" lang="es"/>
              <a:t>h1n1_vaccine y seasonal_vaccine</a:t>
            </a:r>
            <a:r>
              <a:rPr lang="es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Puntuacion</a:t>
            </a:r>
            <a:r>
              <a:rPr lang="es"/>
              <a:t>: </a:t>
            </a:r>
            <a:r>
              <a:rPr b="1" lang="es"/>
              <a:t>0.8298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285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árboles de decisión CART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los resultados de precisión queda demostrado que utilizar un único árbol no es la mejor opción debido a que está muy sujeto a la variabilidad de los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mejor método de preprocesamiento ha sido la selección aleatoria de </a:t>
            </a:r>
            <a:r>
              <a:rPr lang="es"/>
              <a:t>instancias</a:t>
            </a:r>
            <a:r>
              <a:rPr lang="es"/>
              <a:t> de modo que estas se encuentren balanceadas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Gracias a la selección de instancias y a aplicar Random Forest reducimos la variabilidad y hacemos que el modelo generalice mejor.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mejores resultados (pero no por mucha diferencia) se han obtenido al añadir un método de boosting a la selección de instancias y a la aplicación de Random Forest.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con CART</a:t>
            </a:r>
            <a:endParaRPr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5" y="1056825"/>
            <a:ext cx="8699725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1"/>
          <p:cNvSpPr txBox="1"/>
          <p:nvPr/>
        </p:nvSpPr>
        <p:spPr>
          <a:xfrm>
            <a:off x="663025" y="4010625"/>
            <a:ext cx="3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25" y="0"/>
            <a:ext cx="4098139" cy="12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 txBox="1"/>
          <p:nvPr/>
        </p:nvSpPr>
        <p:spPr>
          <a:xfrm>
            <a:off x="1115100" y="4048500"/>
            <a:ext cx="4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1014550" y="3964850"/>
            <a:ext cx="402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Economica"/>
                <a:ea typeface="Economica"/>
                <a:cs typeface="Economica"/>
                <a:sym typeface="Economica"/>
              </a:rPr>
              <a:t>Subidas totales: 31</a:t>
            </a:r>
            <a:endParaRPr sz="33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 C4.5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preprocesamiento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Mice para la eliminación de missing values(pmmc)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Tanto upsampling como downsampling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de características mediante PCA (hasta 10 columnas)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Eliminación de columnas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resultado obtenido = 0.8281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Mice con pmmc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Upsampling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eliminación de 3 columnas por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Todas las componentes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aleatoria de 16 columnas con 1000 iteraciones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encontradas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obtiene un mejor funcionamiento del clasificador cuando se balancean las clases hacia arriba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Rweka no permite mucha configuración de parametros en el clasificador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</a:t>
            </a:r>
            <a:r>
              <a:rPr lang="es"/>
              <a:t>número</a:t>
            </a:r>
            <a:r>
              <a:rPr lang="es"/>
              <a:t> de iteraciones en el ensemble no afecta mucho, sin embargo, si lo hace la cantidad de columnas seleccionadas en cada iteración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era de esperar se obtiene un modelo de una mayor calidad con el ensemble.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 del proceso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Limpiar el dataset eliminando los valores perdidos y las columnas sobrantes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Estudiar el efecto del balanceo de clases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Probar técnicas de ensemble, en este caso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Modificar </a:t>
            </a:r>
            <a:r>
              <a:rPr lang="es"/>
              <a:t>parámetros</a:t>
            </a:r>
            <a:r>
              <a:rPr lang="es"/>
              <a:t> del random forest para ver su efecto(iteraciones y nº de columnas)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resultados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88" y="4138638"/>
            <a:ext cx="3898825" cy="7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449788" y="3725863"/>
            <a:ext cx="21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Subidas totales = 16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692" y="172925"/>
            <a:ext cx="3388207" cy="475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63" y="1299625"/>
            <a:ext cx="4317319" cy="242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