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  <p:embeddedFont>
      <p:font typeface="Open Sa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Light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Light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34d60fb4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34d60f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34d60fb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34d60f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34d60f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634d60f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1e4b68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1e4b68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7e8f0de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7e8f0de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7e8f0de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7e8f0de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1e4b68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1e4b68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928c5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928c5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1e4b68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1e4b68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1e4b68e3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1e4b68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7216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721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972163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9721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1e4b68e3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1e4b68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7216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721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7216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721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34d60fb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34d60f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34d60f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34d60f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34d60fb4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34d60f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34d60fb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34d60f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34d60fb4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34d60f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Relationship Id="rId5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5836250" y="1100550"/>
            <a:ext cx="3204000" cy="25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1"/>
                </a:solidFill>
              </a:rPr>
              <a:t>APLICACIÓN DE LA LÓGICA DIFUSA A LA SELECCIÓN DE PERSONAL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5836250" y="3951125"/>
            <a:ext cx="32040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Lidia Sánchez Mérida.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Fernando Roldán Zafra.</a:t>
            </a:r>
            <a:endParaRPr/>
          </a:p>
        </p:txBody>
      </p:sp>
      <p:pic>
        <p:nvPicPr>
          <p:cNvPr descr="Panorámica vista desde arriba de las olas rompiendo contra una formación rocosa" id="60" name="Google Shape;60;p13"/>
          <p:cNvPicPr preferRelativeResize="0"/>
          <p:nvPr/>
        </p:nvPicPr>
        <p:blipFill rotWithShape="1">
          <a:blip r:embed="rId3">
            <a:alphaModFix/>
          </a:blip>
          <a:srcRect b="0" l="43436" r="9328" t="2742"/>
          <a:stretch/>
        </p:blipFill>
        <p:spPr>
          <a:xfrm>
            <a:off x="76200" y="70650"/>
            <a:ext cx="1822199" cy="5002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rnas de una persona que viste pantalones negros anchos y deportivas sobre un terreno irregular" id="61" name="Google Shape;61;p13"/>
          <p:cNvPicPr preferRelativeResize="0"/>
          <p:nvPr/>
        </p:nvPicPr>
        <p:blipFill rotWithShape="1">
          <a:blip r:embed="rId4">
            <a:alphaModFix/>
          </a:blip>
          <a:srcRect b="1390" l="47051" r="17029" t="0"/>
          <a:stretch/>
        </p:blipFill>
        <p:spPr>
          <a:xfrm>
            <a:off x="1939424" y="70650"/>
            <a:ext cx="1822202" cy="5002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ente Golden Gate con niebla" id="62" name="Google Shape;62;p13"/>
          <p:cNvPicPr preferRelativeResize="0"/>
          <p:nvPr/>
        </p:nvPicPr>
        <p:blipFill rotWithShape="1">
          <a:blip r:embed="rId5">
            <a:alphaModFix/>
          </a:blip>
          <a:srcRect b="0" l="10919" r="34234" t="0"/>
          <a:stretch/>
        </p:blipFill>
        <p:spPr>
          <a:xfrm>
            <a:off x="3802650" y="70650"/>
            <a:ext cx="1822200" cy="50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Ejemplo.</a:t>
            </a:r>
            <a:endParaRPr>
              <a:highlight>
                <a:schemeClr val="accent5"/>
              </a:highlight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15" y="1170125"/>
            <a:ext cx="72933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difusa en procesos de selección de personal.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Procedimiento</a:t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Definir las variables lingüísticas y su representación numérica.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Definir los criterios y sus pesos.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Evaluación de los candidatos.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Transformar los resultados difusos en numéricos.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43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Ejemplo: decisores y variables</a:t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465488" y="1230950"/>
            <a:ext cx="2174100" cy="91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5465488" y="1234550"/>
            <a:ext cx="2174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Analisis CV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Recomendaciones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Tests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7685338" y="1584650"/>
            <a:ext cx="5880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8273188" y="1486475"/>
            <a:ext cx="495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0~5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6" name="Google Shape;136;p25"/>
          <p:cNvCxnSpPr>
            <a:stCxn id="133" idx="2"/>
            <a:endCxn id="137" idx="0"/>
          </p:cNvCxnSpPr>
          <p:nvPr/>
        </p:nvCxnSpPr>
        <p:spPr>
          <a:xfrm flipH="1">
            <a:off x="5051038" y="2147150"/>
            <a:ext cx="15015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5"/>
          <p:cNvSpPr txBox="1"/>
          <p:nvPr/>
        </p:nvSpPr>
        <p:spPr>
          <a:xfrm>
            <a:off x="4320113" y="2807588"/>
            <a:ext cx="1461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CV promedio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38" name="Google Shape;138;p25"/>
          <p:cNvCxnSpPr>
            <a:stCxn id="133" idx="2"/>
            <a:endCxn id="139" idx="0"/>
          </p:cNvCxnSpPr>
          <p:nvPr/>
        </p:nvCxnSpPr>
        <p:spPr>
          <a:xfrm>
            <a:off x="6552538" y="2147150"/>
            <a:ext cx="0" cy="7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5"/>
          <p:cNvSpPr txBox="1"/>
          <p:nvPr/>
        </p:nvSpPr>
        <p:spPr>
          <a:xfrm>
            <a:off x="5684350" y="2859050"/>
            <a:ext cx="1736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Buenas referencias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40" name="Google Shape;140;p25"/>
          <p:cNvCxnSpPr>
            <a:stCxn id="133" idx="2"/>
            <a:endCxn id="141" idx="0"/>
          </p:cNvCxnSpPr>
          <p:nvPr/>
        </p:nvCxnSpPr>
        <p:spPr>
          <a:xfrm>
            <a:off x="6552538" y="2147150"/>
            <a:ext cx="17364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/>
        </p:nvSpPr>
        <p:spPr>
          <a:xfrm>
            <a:off x="7558054" y="2708600"/>
            <a:ext cx="14619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Alto nivel de conocimientos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25"/>
          <p:cNvSpPr/>
          <p:nvPr/>
        </p:nvSpPr>
        <p:spPr>
          <a:xfrm rot="5400000">
            <a:off x="6401700" y="3503550"/>
            <a:ext cx="4215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097100" y="3894375"/>
            <a:ext cx="35655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Si el </a:t>
            </a:r>
            <a:r>
              <a:rPr b="1" lang="es">
                <a:latin typeface="Playfair Display"/>
                <a:ea typeface="Playfair Display"/>
                <a:cs typeface="Playfair Display"/>
                <a:sym typeface="Playfair Display"/>
              </a:rPr>
              <a:t>CV es promedio</a:t>
            </a: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 y tiene </a:t>
            </a:r>
            <a:r>
              <a:rPr b="1" lang="es">
                <a:latin typeface="Playfair Display"/>
                <a:ea typeface="Playfair Display"/>
                <a:cs typeface="Playfair Display"/>
                <a:sym typeface="Playfair Display"/>
              </a:rPr>
              <a:t>buenas referencias</a:t>
            </a: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 y tiene un </a:t>
            </a:r>
            <a:r>
              <a:rPr b="1" lang="es">
                <a:latin typeface="Playfair Display"/>
                <a:ea typeface="Playfair Display"/>
                <a:cs typeface="Playfair Display"/>
                <a:sym typeface="Playfair Display"/>
              </a:rPr>
              <a:t>alto nivel de conocimientos</a:t>
            </a: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según</a:t>
            </a: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 los tests, es el </a:t>
            </a:r>
            <a:r>
              <a:rPr b="1" lang="es">
                <a:latin typeface="Playfair Display"/>
                <a:ea typeface="Playfair Display"/>
                <a:cs typeface="Playfair Display"/>
                <a:sym typeface="Playfair Display"/>
              </a:rPr>
              <a:t>candidato favorito.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991000" y="4349425"/>
            <a:ext cx="1106100" cy="20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1686150" y="4206325"/>
            <a:ext cx="2243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Candidato favorito - 0.89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11700" y="1662525"/>
            <a:ext cx="36180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Elección de variables a evaluar.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Valoración por entrevistador/seleccionador.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Fuzzificación.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Reglas difusas.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Defuzzificación.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1158325"/>
            <a:ext cx="3618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Filtro curricular: u</a:t>
            </a:r>
            <a:r>
              <a:rPr b="1" lang="es" sz="1600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 decisor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Ejemplo: decisores y variables</a:t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11700" y="1140400"/>
            <a:ext cx="3853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latin typeface="Playfair Display"/>
                <a:ea typeface="Playfair Display"/>
                <a:cs typeface="Playfair Display"/>
                <a:sym typeface="Playfair Display"/>
              </a:rPr>
              <a:t>Evaluación: varios </a:t>
            </a:r>
            <a:r>
              <a:rPr b="1" lang="es" sz="1600" u="sng">
                <a:latin typeface="Playfair Display"/>
                <a:ea typeface="Playfair Display"/>
                <a:cs typeface="Playfair Display"/>
                <a:sym typeface="Playfair Display"/>
              </a:rPr>
              <a:t>decisores</a:t>
            </a:r>
            <a:endParaRPr b="1" sz="1600" u="sng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5166625" y="1285341"/>
            <a:ext cx="2491500" cy="112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5166625" y="1245475"/>
            <a:ext cx="24915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...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Entrevistas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7710596" y="1677151"/>
            <a:ext cx="6738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8436875" y="1638625"/>
            <a:ext cx="673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 Light"/>
                <a:ea typeface="Open Sans Light"/>
                <a:cs typeface="Open Sans Light"/>
                <a:sym typeface="Open Sans Light"/>
              </a:rPr>
              <a:t>0~5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749475" y="2527950"/>
            <a:ext cx="33258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95D4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Valoración entrevistas = ((Entrevista_decisor 1) + (entrevista_decisor 2) + (entrevista_decisor 3) + (entrevista_decisor 4)</a:t>
            </a:r>
            <a:r>
              <a:rPr b="1" lang="es" sz="1800">
                <a:solidFill>
                  <a:srgbClr val="695D4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*2</a:t>
            </a:r>
            <a:r>
              <a:rPr lang="es" sz="1800">
                <a:solidFill>
                  <a:srgbClr val="695D4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)/4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311700" y="1651950"/>
            <a:ext cx="36501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Elección de variables a evaluar.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Valoración por entrevistador/seleccionador.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Fuzzificación.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Reglas difusas.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Defuzzificación.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Ejemplo: decisores y variables</a:t>
            </a:r>
            <a:endParaRPr>
              <a:highlight>
                <a:schemeClr val="accent5"/>
              </a:highlight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638" y="1054100"/>
            <a:ext cx="61267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Ejemplo 2: números difusos triangulares</a:t>
            </a:r>
            <a:endParaRPr>
              <a:highlight>
                <a:schemeClr val="accent5"/>
              </a:highlight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003" y="1373750"/>
            <a:ext cx="3803300" cy="1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440875" y="1299400"/>
            <a:ext cx="44298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-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Se </a:t>
            </a: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evalúa</a:t>
            </a: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 la importancia de cada criterio usando </a:t>
            </a:r>
            <a:r>
              <a:rPr i="1" lang="es" sz="1600">
                <a:latin typeface="Playfair Display"/>
                <a:ea typeface="Playfair Display"/>
                <a:cs typeface="Playfair Display"/>
                <a:sym typeface="Playfair Display"/>
              </a:rPr>
              <a:t>números</a:t>
            </a:r>
            <a:r>
              <a:rPr i="1" lang="es" sz="1600">
                <a:latin typeface="Playfair Display"/>
                <a:ea typeface="Playfair Display"/>
                <a:cs typeface="Playfair Display"/>
                <a:sym typeface="Playfair Display"/>
              </a:rPr>
              <a:t> triangulares difusos.</a:t>
            </a:r>
            <a:endParaRPr i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-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Tripleta de valores que indican el peso de cada criterio (peor caso, más probable y mejor caso).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-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Más flexibilidad a la hora de traducir una variable </a:t>
            </a: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lingüística, pudiendo explorar los diferentes pesos de una variable.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Char char="-"/>
            </a:pPr>
            <a:r>
              <a:rPr lang="es" sz="1600">
                <a:latin typeface="Playfair Display"/>
                <a:ea typeface="Playfair Display"/>
                <a:cs typeface="Playfair Display"/>
                <a:sym typeface="Playfair Display"/>
              </a:rPr>
              <a:t>Conjunto difuso para la evaluación: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832350" y="4013150"/>
            <a:ext cx="442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s" sz="1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{Very poor, Poor, Fair, Good, Very good}</a:t>
            </a:r>
            <a:endParaRPr i="1" sz="1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highlight>
                  <a:schemeClr val="accent5"/>
                </a:highlight>
              </a:rPr>
              <a:t>Ejemplo 2: números difusos triangulares</a:t>
            </a:r>
            <a:endParaRPr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3031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492" y="1170125"/>
            <a:ext cx="44608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/>
          <p:nvPr/>
        </p:nvSpPr>
        <p:spPr>
          <a:xfrm>
            <a:off x="3892075" y="2640025"/>
            <a:ext cx="693600" cy="38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Ejemplo 3: selección por competencias</a:t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09925" y="1239425"/>
            <a:ext cx="44145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Análisis centrado en las competencias deseables para un puesto.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Obtención de variables lingüísticas y definición de valores.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Definición del grado de cumplimiento necesario para cada una de las competencias.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Análisis de candidatos en base al modelo definido.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425" y="1365103"/>
            <a:ext cx="4180250" cy="363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409925" y="1453775"/>
            <a:ext cx="588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CD5D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" sz="2200"/>
              <a:t>Introducción al proceso de selección de personal.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" sz="2200"/>
              <a:t>Evolución.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" sz="2200"/>
              <a:t>Introducción a la lógica difusa.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" sz="2200"/>
              <a:t>Lógica difusa en procesos de selección.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" sz="2200"/>
              <a:t>Caso particular: selección por competencias.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" sz="2200"/>
              <a:t>Conclusiones.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16432" r="16439" t="0"/>
          <a:stretch/>
        </p:blipFill>
        <p:spPr>
          <a:xfrm>
            <a:off x="76200" y="76200"/>
            <a:ext cx="5969698" cy="500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>
            <p:ph idx="4294967295" type="body"/>
          </p:nvPr>
        </p:nvSpPr>
        <p:spPr>
          <a:xfrm>
            <a:off x="6135125" y="76200"/>
            <a:ext cx="3006300" cy="4942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Conclusiones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❖"/>
            </a:pPr>
            <a:r>
              <a:rPr lang="es">
                <a:solidFill>
                  <a:schemeClr val="accent1"/>
                </a:solidFill>
              </a:rPr>
              <a:t>Menos subjetividad.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❖"/>
            </a:pPr>
            <a:r>
              <a:rPr lang="es">
                <a:solidFill>
                  <a:schemeClr val="accent1"/>
                </a:solidFill>
              </a:rPr>
              <a:t>Términos fácilmente interpretables.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❖"/>
            </a:pPr>
            <a:r>
              <a:rPr lang="es">
                <a:solidFill>
                  <a:schemeClr val="accent1"/>
                </a:solidFill>
              </a:rPr>
              <a:t>Proceso asequible e intuitivo.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selección de personal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C</a:t>
            </a:r>
            <a:r>
              <a:rPr lang="es">
                <a:highlight>
                  <a:schemeClr val="accent5"/>
                </a:highlight>
              </a:rPr>
              <a:t>aracterísticas principales.</a:t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Aspectos profesionales y personales.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Influye en la productividad y el éxito del proyecto.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Subjetividad.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Persona más cualificada.</a:t>
            </a:r>
            <a:endParaRPr sz="25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50" y="1144275"/>
            <a:ext cx="3999900" cy="390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Evolución del proceso.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60" y="152400"/>
            <a:ext cx="73906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difusa.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Introducción a la lógica difusa.</a:t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430713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Conjunto difuso.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Función de pertenencia.</a:t>
            </a:r>
            <a:endParaRPr sz="25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975" y="1595075"/>
            <a:ext cx="4486749" cy="28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3580075" y="1138375"/>
            <a:ext cx="5453400" cy="3780000"/>
          </a:xfrm>
          <a:prstGeom prst="frame">
            <a:avLst>
              <a:gd fmla="val 12500" name="adj1"/>
            </a:avLst>
          </a:prstGeom>
          <a:solidFill>
            <a:srgbClr val="ACD5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5"/>
                </a:highlight>
              </a:rPr>
              <a:t>Componentes y funcionamiento.</a:t>
            </a:r>
            <a:endParaRPr>
              <a:highlight>
                <a:schemeClr val="accent5"/>
              </a:highlight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545250"/>
            <a:ext cx="86010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