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B2EE2-9F72-4E0D-BEA4-8FB728DA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50A77-4C93-48C1-8C25-A84845907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9B7C6-2F47-484E-B4DF-63918127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2B01C-B7CF-4177-8947-B4151693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F905E1-F01B-4350-BE0D-226B9246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1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C0140-C978-4108-A292-9FFC3E0B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68C43E-EF94-498F-8C34-1549D4F4B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E192E-0BF2-4BBC-A644-56EDFB37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5B01D-3B9D-49C5-B89E-C2C24B94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CFA74-7846-4817-A820-D6CB4482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3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1A608F-A61A-4D09-9DF7-172A1D84A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F29198-D847-4C43-925A-D514E443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35E4B-2F63-4E51-A8DC-3E292F3E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8A872-BE69-4546-BFA8-90039F09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52EF2-02C6-40CF-A048-19686417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4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AFD55-DF58-4828-B858-1F3C5D66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F8C1F-74A3-44F8-963E-8D0DEE2B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2CC5E-9E42-44CE-9A99-8B8227C2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6A77B-FDE9-470D-9A59-E19B5460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0DB000-0536-45ED-9341-BEDDB3F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50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EFAFE-D2AD-407A-B4EB-B29781BA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1669B-8DAA-4D23-B3EB-B8042B19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11321-1338-48BE-BDDB-475BF8EA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6F3EAF-EB15-413B-A7C5-4DB32C90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1E0F1-3701-41C0-A617-28098849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77CE-2B9B-4E83-885A-1C0A8B19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6417A-789F-439B-B73F-D7F35FD3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F09383-5741-4B02-9254-EC224F94D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564A23-76EF-4458-B596-3AB2D57C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5EB323-208C-4B62-AE8B-4E76D6E3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3E5C2-3DF3-42ED-99CB-0AB9D316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11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437D0-D1E4-41A4-9E3C-61ABBA81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57A1E9-6532-46AE-AE57-9AC1A8FE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943D03-4B7A-42CA-B956-E07B530D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DF126F-09B0-4F6A-BF53-8B0464E81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BE8341-503B-4CEF-B49F-B8D5C2D1C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62C990-C755-49C5-A506-6CCFEA33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6AFEF6-A5C7-4EDA-A923-19BD3AD7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89EB52-6292-44C1-BA21-E4640A95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19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68E44-A9B2-4FD8-BF44-2CE13CCF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D9202E-287A-415E-88B3-7051BF4C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2F25FF-48AD-404C-BD21-BCFAA594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D38FEC-B8F3-41AB-A259-E4DE799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61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CF73B9-3A3B-4791-95E8-3AE80239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FDC833-D362-4AD0-9181-2888BCBF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D952BA-442B-49FE-B854-84B0BBE1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82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9C427-B9DF-4648-AB52-03B273E0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9837F-1E8B-4763-8928-11F6D646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F97058-3F8B-4DDA-AE9A-6ED1A9E35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4801A4-6235-495B-9751-94E26678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4AD2E-FABA-4001-8E55-B2D72F90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F07AF-F528-4EA7-B444-FA8DCFDC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E60E2-BE45-4F4E-9D66-5D6BC5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EC8428-743E-4322-B7A5-CCB2D2ED7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1B93D-2A0B-433B-A94C-CAB8A65EF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47087E-588C-4D22-838B-DC0419BB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3C2DA-4C7E-423D-BC9D-A5133D00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7AD087-82FE-43E4-B163-B1EE913E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72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F5FCF8-518B-4C98-9EF2-47E677D6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5C571E-69C9-458E-B54A-078CD95D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F0357-E527-4AC8-B4AA-FED68AFF3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837F7-D71B-413F-8BDA-7C656901BB7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F29E9-54FB-4113-B59A-8FB44BF09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D8B3E-8E2D-4853-8277-E33579D4B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0811-738A-4AD9-9234-B3B98D798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23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BA1C98E-8D59-4B65-96C6-FCFD3FD7B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13212"/>
              </p:ext>
            </p:extLst>
          </p:nvPr>
        </p:nvGraphicFramePr>
        <p:xfrm>
          <a:off x="178904" y="52947"/>
          <a:ext cx="11834192" cy="670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46">
                  <a:extLst>
                    <a:ext uri="{9D8B030D-6E8A-4147-A177-3AD203B41FA5}">
                      <a16:colId xmlns:a16="http://schemas.microsoft.com/office/drawing/2014/main" val="3162084048"/>
                    </a:ext>
                  </a:extLst>
                </a:gridCol>
                <a:gridCol w="1368002">
                  <a:extLst>
                    <a:ext uri="{9D8B030D-6E8A-4147-A177-3AD203B41FA5}">
                      <a16:colId xmlns:a16="http://schemas.microsoft.com/office/drawing/2014/main" val="2028735682"/>
                    </a:ext>
                  </a:extLst>
                </a:gridCol>
                <a:gridCol w="1479274">
                  <a:extLst>
                    <a:ext uri="{9D8B030D-6E8A-4147-A177-3AD203B41FA5}">
                      <a16:colId xmlns:a16="http://schemas.microsoft.com/office/drawing/2014/main" val="1326467150"/>
                    </a:ext>
                  </a:extLst>
                </a:gridCol>
                <a:gridCol w="1479274">
                  <a:extLst>
                    <a:ext uri="{9D8B030D-6E8A-4147-A177-3AD203B41FA5}">
                      <a16:colId xmlns:a16="http://schemas.microsoft.com/office/drawing/2014/main" val="634578408"/>
                    </a:ext>
                  </a:extLst>
                </a:gridCol>
                <a:gridCol w="1479274">
                  <a:extLst>
                    <a:ext uri="{9D8B030D-6E8A-4147-A177-3AD203B41FA5}">
                      <a16:colId xmlns:a16="http://schemas.microsoft.com/office/drawing/2014/main" val="1026166408"/>
                    </a:ext>
                  </a:extLst>
                </a:gridCol>
                <a:gridCol w="1479274">
                  <a:extLst>
                    <a:ext uri="{9D8B030D-6E8A-4147-A177-3AD203B41FA5}">
                      <a16:colId xmlns:a16="http://schemas.microsoft.com/office/drawing/2014/main" val="2574261412"/>
                    </a:ext>
                  </a:extLst>
                </a:gridCol>
                <a:gridCol w="1479274">
                  <a:extLst>
                    <a:ext uri="{9D8B030D-6E8A-4147-A177-3AD203B41FA5}">
                      <a16:colId xmlns:a16="http://schemas.microsoft.com/office/drawing/2014/main" val="976019424"/>
                    </a:ext>
                  </a:extLst>
                </a:gridCol>
                <a:gridCol w="1479274">
                  <a:extLst>
                    <a:ext uri="{9D8B030D-6E8A-4147-A177-3AD203B41FA5}">
                      <a16:colId xmlns:a16="http://schemas.microsoft.com/office/drawing/2014/main" val="2090136460"/>
                    </a:ext>
                  </a:extLst>
                </a:gridCol>
              </a:tblGrid>
              <a:tr h="35094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1057"/>
                  </a:ext>
                </a:extLst>
              </a:tr>
              <a:tr h="607859">
                <a:tc>
                  <a:txBody>
                    <a:bodyPr/>
                    <a:lstStyle/>
                    <a:p>
                      <a:r>
                        <a:rPr lang="es-ES" sz="1500" dirty="0">
                          <a:latin typeface="Open Sans"/>
                        </a:rPr>
                        <a:t>Ingresos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700" dirty="0">
                          <a:latin typeface="Open Sans"/>
                        </a:rPr>
                        <a:t>+80.191,038‬€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700" dirty="0">
                          <a:latin typeface="Open Sans"/>
                        </a:rPr>
                        <a:t>+80.191,038‬€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50469"/>
                  </a:ext>
                </a:extLst>
              </a:tr>
              <a:tr h="521022">
                <a:tc>
                  <a:txBody>
                    <a:bodyPr/>
                    <a:lstStyle/>
                    <a:p>
                      <a:r>
                        <a:rPr lang="es-ES" sz="1500" dirty="0">
                          <a:latin typeface="Open Sans"/>
                        </a:rPr>
                        <a:t>Personal (sueldos).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20845,44€</a:t>
                      </a:r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20845,44€</a:t>
                      </a:r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-26.530,56‬€</a:t>
                      </a:r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-17.055,36‬€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-17.055,36‬€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-17.055,36‬€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44932"/>
                  </a:ext>
                </a:extLst>
              </a:tr>
              <a:tr h="5612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Material fungible.</a:t>
                      </a:r>
                      <a:endParaRPr lang="es-ES" sz="1500" b="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-613,37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242299"/>
                  </a:ext>
                </a:extLst>
              </a:tr>
              <a:tr h="6078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500" b="0" dirty="0">
                          <a:effectLst/>
                        </a:rPr>
                        <a:t>Gastos operativos.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-500€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-500€</a:t>
                      </a: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-500€</a:t>
                      </a: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-500€</a:t>
                      </a: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-500€</a:t>
                      </a: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-500€</a:t>
                      </a: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-500€</a:t>
                      </a: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77170"/>
                  </a:ext>
                </a:extLst>
              </a:tr>
              <a:tr h="554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Material inventariable.</a:t>
                      </a:r>
                      <a:endParaRPr lang="es-ES" sz="1500" b="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-1964,20 </a:t>
                      </a:r>
                      <a:r>
                        <a:rPr lang="es-E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€</a:t>
                      </a:r>
                      <a:endParaRPr lang="es-ES" sz="1800" b="0" dirty="0">
                        <a:effectLst/>
                        <a:latin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58609"/>
                  </a:ext>
                </a:extLst>
              </a:tr>
              <a:tr h="6078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Servidor de bases de datos.</a:t>
                      </a:r>
                      <a:endParaRPr lang="es-ES" sz="1500" b="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133,10€</a:t>
                      </a:r>
                      <a:endParaRPr lang="es-ES" dirty="0">
                        <a:latin typeface="Open Sans"/>
                      </a:endParaRP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133,10€</a:t>
                      </a:r>
                      <a:endParaRPr lang="es-ES" dirty="0">
                        <a:latin typeface="Open Sans"/>
                      </a:endParaRP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133,10€</a:t>
                      </a:r>
                      <a:endParaRPr lang="es-ES" dirty="0">
                        <a:latin typeface="Open Sans"/>
                      </a:endParaRP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133,10€</a:t>
                      </a:r>
                      <a:endParaRPr lang="es-ES" dirty="0">
                        <a:latin typeface="Open Sans"/>
                      </a:endParaRP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133,10€</a:t>
                      </a:r>
                      <a:endParaRPr lang="es-ES" dirty="0">
                        <a:latin typeface="Open Sans"/>
                      </a:endParaRP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133,10€</a:t>
                      </a:r>
                      <a:endParaRPr lang="es-ES" dirty="0">
                        <a:latin typeface="Open Sans"/>
                      </a:endParaRP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87749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Superordenador</a:t>
                      </a:r>
                      <a:endParaRPr lang="es-ES" sz="1400" b="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852€</a:t>
                      </a:r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852€</a:t>
                      </a:r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852€</a:t>
                      </a:r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925394"/>
                  </a:ext>
                </a:extLst>
              </a:tr>
              <a:tr h="7718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Congresos, seminarios, viajes y dietas.</a:t>
                      </a:r>
                      <a:endParaRPr lang="es-ES" sz="1500" b="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latin typeface="Open Sans"/>
                        </a:rPr>
                        <a:t>-2670,20€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59677"/>
                  </a:ext>
                </a:extLst>
              </a:tr>
              <a:tr h="7718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Publicación de artículos científicos.</a:t>
                      </a:r>
                      <a:endParaRPr lang="es-ES" sz="1500" b="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Open Sans"/>
                        </a:rPr>
                        <a:t>-2000€</a:t>
                      </a:r>
                    </a:p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26867"/>
                  </a:ext>
                </a:extLst>
              </a:tr>
              <a:tr h="682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>
                          <a:effectLst/>
                        </a:rPr>
                        <a:t>TOTAL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-3.077,57€</a:t>
                      </a:r>
                    </a:p>
                    <a:p>
                      <a:pPr algn="r"/>
                      <a:endParaRPr lang="es-ES" sz="1600" b="1" dirty="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>
                          <a:latin typeface="Open Sans"/>
                        </a:rPr>
                        <a:t>-25.000,74‬€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>
                          <a:latin typeface="Open Sans"/>
                        </a:rPr>
                        <a:t>-22.330,54€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1" dirty="0">
                          <a:latin typeface="Open Sans"/>
                        </a:rPr>
                        <a:t>+52.175,378€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>
                          <a:latin typeface="Open Sans"/>
                        </a:rPr>
                        <a:t>-17.688,46‬€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>
                          <a:latin typeface="Open Sans"/>
                        </a:rPr>
                        <a:t>-19.688,46€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500" b="1" dirty="0">
                          <a:latin typeface="Open Sans"/>
                        </a:rPr>
                        <a:t>+62.502,578€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4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21C88DE-E0F1-43BA-850E-3300D00A6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24246"/>
              </p:ext>
            </p:extLst>
          </p:nvPr>
        </p:nvGraphicFramePr>
        <p:xfrm>
          <a:off x="2032000" y="719666"/>
          <a:ext cx="26857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974">
                  <a:extLst>
                    <a:ext uri="{9D8B030D-6E8A-4147-A177-3AD203B41FA5}">
                      <a16:colId xmlns:a16="http://schemas.microsoft.com/office/drawing/2014/main" val="19441479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92345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-3.077,57€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5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-28.078,31€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7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-50.408,85€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2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+1.766,528€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2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-15.921,932‬€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2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-35.610,392‬€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9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+26.892,186‬€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4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60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174</Words>
  <Application>Microsoft Office PowerPoint</Application>
  <PresentationFormat>Panorámica</PresentationFormat>
  <Paragraphs>66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Lidia SanMer</dc:creator>
  <cp:lastModifiedBy>Lidia SanMer</cp:lastModifiedBy>
  <cp:revision>27</cp:revision>
  <dcterms:created xsi:type="dcterms:W3CDTF">2019-11-16T20:13:49Z</dcterms:created>
  <dcterms:modified xsi:type="dcterms:W3CDTF">2019-11-18T22:17:06Z</dcterms:modified>
</cp:coreProperties>
</file>