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3548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88981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163489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79878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EB270-6B9F-4592-8A7B-D949DFA854CC}"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6616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EB270-6B9F-4592-8A7B-D949DFA854CC}"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172156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EB270-6B9F-4592-8A7B-D949DFA854CC}"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29547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EB270-6B9F-4592-8A7B-D949DFA854CC}"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06661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EB270-6B9F-4592-8A7B-D949DFA854CC}"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55251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EB270-6B9F-4592-8A7B-D949DFA854CC}"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6897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EB270-6B9F-4592-8A7B-D949DFA854CC}"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13898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EB270-6B9F-4592-8A7B-D949DFA854CC}" type="datetimeFigureOut">
              <a:rPr lang="en-US" smtClean="0"/>
              <a:t>8/28/2020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F82F4-E124-46B3-90D0-DFB792D34390}" type="slidenum">
              <a:rPr lang="en-US" smtClean="0"/>
              <a:t>‹#›</a:t>
            </a:fld>
            <a:endParaRPr lang="en-US"/>
          </a:p>
        </p:txBody>
      </p:sp>
    </p:spTree>
    <p:extLst>
      <p:ext uri="{BB962C8B-B14F-4D97-AF65-F5344CB8AC3E}">
        <p14:creationId xmlns:p14="http://schemas.microsoft.com/office/powerpoint/2010/main" val="29992490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E881-11FF-498A-A77B-0644121E303D}"/>
              </a:ext>
            </a:extLst>
          </p:cNvPr>
          <p:cNvSpPr>
            <a:spLocks noGrp="1"/>
          </p:cNvSpPr>
          <p:nvPr>
            <p:ph type="ctrTitle"/>
          </p:nvPr>
        </p:nvSpPr>
        <p:spPr/>
        <p:txBody>
          <a:bodyPr>
            <a:normAutofit fontScale="90000"/>
          </a:bodyPr>
          <a:lstStyle/>
          <a:p>
            <a:br>
              <a:rPr lang="en-US" dirty="0"/>
            </a:br>
            <a:r>
              <a:rPr lang="en-US" b="1" dirty="0"/>
              <a:t>Peer-graded Assignment: Capstone Project - Car accident severity </a:t>
            </a:r>
            <a:endParaRPr lang="en-US" dirty="0"/>
          </a:p>
        </p:txBody>
      </p:sp>
      <p:sp>
        <p:nvSpPr>
          <p:cNvPr id="3" name="Subtitle 2">
            <a:extLst>
              <a:ext uri="{FF2B5EF4-FFF2-40B4-BE49-F238E27FC236}">
                <a16:creationId xmlns:a16="http://schemas.microsoft.com/office/drawing/2014/main" id="{23DBF3F0-C55A-42F4-9C75-013CCD389B0A}"/>
              </a:ext>
            </a:extLst>
          </p:cNvPr>
          <p:cNvSpPr>
            <a:spLocks noGrp="1"/>
          </p:cNvSpPr>
          <p:nvPr>
            <p:ph type="subTitle" idx="1"/>
          </p:nvPr>
        </p:nvSpPr>
        <p:spPr/>
        <p:txBody>
          <a:bodyPr/>
          <a:lstStyle/>
          <a:p>
            <a:r>
              <a:rPr lang="en-US" dirty="0"/>
              <a:t>Ildiko Balazs-Papp</a:t>
            </a:r>
          </a:p>
        </p:txBody>
      </p:sp>
    </p:spTree>
    <p:extLst>
      <p:ext uri="{BB962C8B-B14F-4D97-AF65-F5344CB8AC3E}">
        <p14:creationId xmlns:p14="http://schemas.microsoft.com/office/powerpoint/2010/main" val="427471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month of the year</a:t>
            </a:r>
          </a:p>
        </p:txBody>
      </p:sp>
      <p:pic>
        <p:nvPicPr>
          <p:cNvPr id="4" name="Content Placeholder 3">
            <a:extLst>
              <a:ext uri="{FF2B5EF4-FFF2-40B4-BE49-F238E27FC236}">
                <a16:creationId xmlns:a16="http://schemas.microsoft.com/office/drawing/2014/main" id="{38D5B705-F8CD-449E-A057-843C79D59549}"/>
              </a:ext>
            </a:extLst>
          </p:cNvPr>
          <p:cNvPicPr>
            <a:picLocks noGrp="1" noChangeAspect="1"/>
          </p:cNvPicPr>
          <p:nvPr>
            <p:ph idx="1"/>
          </p:nvPr>
        </p:nvPicPr>
        <p:blipFill>
          <a:blip r:embed="rId2"/>
          <a:stretch>
            <a:fillRect/>
          </a:stretch>
        </p:blipFill>
        <p:spPr>
          <a:xfrm>
            <a:off x="838200" y="2515646"/>
            <a:ext cx="10515600" cy="2971295"/>
          </a:xfrm>
          <a:prstGeom prst="rect">
            <a:avLst/>
          </a:prstGeom>
        </p:spPr>
      </p:pic>
    </p:spTree>
    <p:extLst>
      <p:ext uri="{BB962C8B-B14F-4D97-AF65-F5344CB8AC3E}">
        <p14:creationId xmlns:p14="http://schemas.microsoft.com/office/powerpoint/2010/main" val="17496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light conditions</a:t>
            </a:r>
          </a:p>
        </p:txBody>
      </p:sp>
      <p:pic>
        <p:nvPicPr>
          <p:cNvPr id="4" name="Content Placeholder 3">
            <a:extLst>
              <a:ext uri="{FF2B5EF4-FFF2-40B4-BE49-F238E27FC236}">
                <a16:creationId xmlns:a16="http://schemas.microsoft.com/office/drawing/2014/main" id="{20B6B082-E6B0-42FF-9811-D83DF2AF0EC5}"/>
              </a:ext>
            </a:extLst>
          </p:cNvPr>
          <p:cNvPicPr>
            <a:picLocks noGrp="1" noChangeAspect="1"/>
          </p:cNvPicPr>
          <p:nvPr>
            <p:ph idx="1"/>
          </p:nvPr>
        </p:nvPicPr>
        <p:blipFill>
          <a:blip r:embed="rId2"/>
          <a:stretch>
            <a:fillRect/>
          </a:stretch>
        </p:blipFill>
        <p:spPr>
          <a:xfrm>
            <a:off x="838200" y="2464156"/>
            <a:ext cx="10515600" cy="3074275"/>
          </a:xfrm>
          <a:prstGeom prst="rect">
            <a:avLst/>
          </a:prstGeom>
        </p:spPr>
      </p:pic>
    </p:spTree>
    <p:extLst>
      <p:ext uri="{BB962C8B-B14F-4D97-AF65-F5344CB8AC3E}">
        <p14:creationId xmlns:p14="http://schemas.microsoft.com/office/powerpoint/2010/main" val="6349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Distribution of collision types</a:t>
            </a:r>
          </a:p>
        </p:txBody>
      </p:sp>
      <p:pic>
        <p:nvPicPr>
          <p:cNvPr id="4" name="Content Placeholder 3">
            <a:extLst>
              <a:ext uri="{FF2B5EF4-FFF2-40B4-BE49-F238E27FC236}">
                <a16:creationId xmlns:a16="http://schemas.microsoft.com/office/drawing/2014/main" id="{A8992509-EAF9-4341-B56E-F3F8F890AACE}"/>
              </a:ext>
            </a:extLst>
          </p:cNvPr>
          <p:cNvPicPr>
            <a:picLocks noGrp="1" noChangeAspect="1"/>
          </p:cNvPicPr>
          <p:nvPr>
            <p:ph idx="1"/>
          </p:nvPr>
        </p:nvPicPr>
        <p:blipFill>
          <a:blip r:embed="rId2"/>
          <a:stretch>
            <a:fillRect/>
          </a:stretch>
        </p:blipFill>
        <p:spPr>
          <a:xfrm>
            <a:off x="2195855" y="1825625"/>
            <a:ext cx="7800289" cy="4351338"/>
          </a:xfrm>
          <a:prstGeom prst="rect">
            <a:avLst/>
          </a:prstGeom>
        </p:spPr>
      </p:pic>
    </p:spTree>
    <p:extLst>
      <p:ext uri="{BB962C8B-B14F-4D97-AF65-F5344CB8AC3E}">
        <p14:creationId xmlns:p14="http://schemas.microsoft.com/office/powerpoint/2010/main" val="17522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Distribution of accidents across Seattle</a:t>
            </a:r>
          </a:p>
        </p:txBody>
      </p:sp>
      <p:pic>
        <p:nvPicPr>
          <p:cNvPr id="4" name="Content Placeholder 3">
            <a:extLst>
              <a:ext uri="{FF2B5EF4-FFF2-40B4-BE49-F238E27FC236}">
                <a16:creationId xmlns:a16="http://schemas.microsoft.com/office/drawing/2014/main" id="{94A3238C-92B4-42EB-8FC5-73E8397D1288}"/>
              </a:ext>
            </a:extLst>
          </p:cNvPr>
          <p:cNvPicPr>
            <a:picLocks noGrp="1" noChangeAspect="1"/>
          </p:cNvPicPr>
          <p:nvPr>
            <p:ph idx="1"/>
          </p:nvPr>
        </p:nvPicPr>
        <p:blipFill>
          <a:blip r:embed="rId2"/>
          <a:stretch>
            <a:fillRect/>
          </a:stretch>
        </p:blipFill>
        <p:spPr>
          <a:xfrm>
            <a:off x="2452146" y="1825625"/>
            <a:ext cx="7287708" cy="4351338"/>
          </a:xfrm>
          <a:prstGeom prst="rect">
            <a:avLst/>
          </a:prstGeom>
        </p:spPr>
      </p:pic>
    </p:spTree>
    <p:extLst>
      <p:ext uri="{BB962C8B-B14F-4D97-AF65-F5344CB8AC3E}">
        <p14:creationId xmlns:p14="http://schemas.microsoft.com/office/powerpoint/2010/main" val="140199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Accuracy of the build KNN model</a:t>
            </a:r>
          </a:p>
        </p:txBody>
      </p:sp>
      <p:sp>
        <p:nvSpPr>
          <p:cNvPr id="4" name="Rectangle 1">
            <a:extLst>
              <a:ext uri="{FF2B5EF4-FFF2-40B4-BE49-F238E27FC236}">
                <a16:creationId xmlns:a16="http://schemas.microsoft.com/office/drawing/2014/main" id="{1FAD0AE0-7718-4867-B9AF-5829A5487B9D}"/>
              </a:ext>
            </a:extLst>
          </p:cNvPr>
          <p:cNvSpPr>
            <a:spLocks noGrp="1" noChangeArrowheads="1"/>
          </p:cNvSpPr>
          <p:nvPr>
            <p:ph idx="1"/>
          </p:nvPr>
        </p:nvSpPr>
        <p:spPr bwMode="auto">
          <a:xfrm>
            <a:off x="838200" y="1905619"/>
            <a:ext cx="64540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accuracy for test set: 0.989</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f1 score for test set: 0.989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Jaccard score for test set: 0.984</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31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7BB0CA8-420A-4A7E-9386-D2787D99C467}"/>
              </a:ext>
            </a:extLst>
          </p:cNvPr>
          <p:cNvSpPr>
            <a:spLocks noGrp="1"/>
          </p:cNvSpPr>
          <p:nvPr>
            <p:ph idx="1"/>
          </p:nvPr>
        </p:nvSpPr>
        <p:spPr/>
        <p:txBody>
          <a:bodyPr>
            <a:normAutofit fontScale="85000" lnSpcReduction="20000"/>
          </a:bodyPr>
          <a:lstStyle/>
          <a:p>
            <a:r>
              <a:rPr lang="en-US" dirty="0"/>
              <a:t>The majority (70 %) of the accidents fell into the category represented by severity code 1, which is property damage.</a:t>
            </a:r>
          </a:p>
          <a:p>
            <a:r>
              <a:rPr lang="en-US" dirty="0"/>
              <a:t>More than 99.8 % of the accidents involved less then or equal to 10 people.</a:t>
            </a:r>
          </a:p>
          <a:p>
            <a:r>
              <a:rPr lang="en-US" dirty="0"/>
              <a:t>In the 96 % of the accidents no pedestrians were involved in the accident.</a:t>
            </a:r>
          </a:p>
          <a:p>
            <a:r>
              <a:rPr lang="en-US" dirty="0"/>
              <a:t>In the 97 % of the accidents no cyclists were involved in the accident.</a:t>
            </a:r>
          </a:p>
          <a:p>
            <a:r>
              <a:rPr lang="en-US" dirty="0"/>
              <a:t>The majority of both severity 1 and 2 accidents happened in clear weather conditions with dry roads in daylight.</a:t>
            </a:r>
          </a:p>
          <a:p>
            <a:r>
              <a:rPr lang="en-US" dirty="0"/>
              <a:t>The distribution of accidents is approximately constant in in regards with the month of the year.</a:t>
            </a:r>
          </a:p>
          <a:p>
            <a:pPr marL="0" indent="0">
              <a:buNone/>
            </a:pPr>
            <a:r>
              <a:rPr lang="en-US" dirty="0"/>
              <a:t>* These findings not necessarily mirror reality as here </a:t>
            </a:r>
            <a:r>
              <a:rPr lang="en-US" dirty="0" err="1"/>
              <a:t>eg.</a:t>
            </a:r>
            <a:r>
              <a:rPr lang="en-US" dirty="0"/>
              <a:t> the majority of the accidents happened in clear weather conditions with dry roads in daylight. Besides that no fatal accidents were recorded in the data set. This is probably due to previous manipulation of the dataset which I am not aware of. </a:t>
            </a:r>
          </a:p>
        </p:txBody>
      </p:sp>
    </p:spTree>
    <p:extLst>
      <p:ext uri="{BB962C8B-B14F-4D97-AF65-F5344CB8AC3E}">
        <p14:creationId xmlns:p14="http://schemas.microsoft.com/office/powerpoint/2010/main" val="428591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45D9-5331-42F3-AD4B-D55998A0290F}"/>
              </a:ext>
            </a:extLst>
          </p:cNvPr>
          <p:cNvSpPr>
            <a:spLocks noGrp="1"/>
          </p:cNvSpPr>
          <p:nvPr>
            <p:ph type="title"/>
          </p:nvPr>
        </p:nvSpPr>
        <p:spPr/>
        <p:txBody>
          <a:bodyPr>
            <a:normAutofit/>
          </a:bodyPr>
          <a:lstStyle/>
          <a:p>
            <a:br>
              <a:rPr lang="en-US" dirty="0"/>
            </a:br>
            <a:r>
              <a:rPr lang="en-US" b="1" dirty="0"/>
              <a:t>Table of contents</a:t>
            </a:r>
            <a:endParaRPr lang="en-US" dirty="0"/>
          </a:p>
        </p:txBody>
      </p:sp>
      <p:sp>
        <p:nvSpPr>
          <p:cNvPr id="5" name="Content Placeholder 4">
            <a:extLst>
              <a:ext uri="{FF2B5EF4-FFF2-40B4-BE49-F238E27FC236}">
                <a16:creationId xmlns:a16="http://schemas.microsoft.com/office/drawing/2014/main" id="{40101B55-8481-4EEC-BC75-16BC2F7474F7}"/>
              </a:ext>
            </a:extLst>
          </p:cNvPr>
          <p:cNvSpPr>
            <a:spLocks noGrp="1"/>
          </p:cNvSpPr>
          <p:nvPr>
            <p:ph idx="1"/>
          </p:nvPr>
        </p:nvSpPr>
        <p:spPr/>
        <p:txBody>
          <a:bodyPr>
            <a:normAutofit/>
          </a:bodyPr>
          <a:lstStyle/>
          <a:p>
            <a:r>
              <a:rPr lang="en-US" dirty="0"/>
              <a:t> Introduction</a:t>
            </a:r>
          </a:p>
          <a:p>
            <a:r>
              <a:rPr lang="en-US" dirty="0"/>
              <a:t>Methodology</a:t>
            </a:r>
          </a:p>
          <a:p>
            <a:pPr lvl="1"/>
            <a:r>
              <a:rPr lang="en-US" dirty="0"/>
              <a:t>Data analysis and preparation</a:t>
            </a:r>
          </a:p>
          <a:p>
            <a:r>
              <a:rPr lang="en-US" dirty="0"/>
              <a:t>Data visualization</a:t>
            </a:r>
          </a:p>
          <a:p>
            <a:r>
              <a:rPr lang="en-US" dirty="0"/>
              <a:t>Building a classification model</a:t>
            </a:r>
          </a:p>
          <a:p>
            <a:r>
              <a:rPr lang="en-US" dirty="0"/>
              <a:t>Model evaluation</a:t>
            </a:r>
          </a:p>
          <a:p>
            <a:r>
              <a:rPr lang="en-US" dirty="0"/>
              <a:t>Results</a:t>
            </a:r>
          </a:p>
        </p:txBody>
      </p:sp>
    </p:spTree>
    <p:extLst>
      <p:ext uri="{BB962C8B-B14F-4D97-AF65-F5344CB8AC3E}">
        <p14:creationId xmlns:p14="http://schemas.microsoft.com/office/powerpoint/2010/main" val="366698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1E17-53AD-49FA-AA3A-143CC3BE9F9A}"/>
              </a:ext>
            </a:extLst>
          </p:cNvPr>
          <p:cNvSpPr>
            <a:spLocks noGrp="1"/>
          </p:cNvSpPr>
          <p:nvPr>
            <p:ph type="title"/>
          </p:nvPr>
        </p:nvSpPr>
        <p:spPr/>
        <p:txBody>
          <a:bodyPr/>
          <a:lstStyle/>
          <a:p>
            <a:r>
              <a:rPr lang="en-US" dirty="0"/>
              <a:t>Data types in </a:t>
            </a:r>
            <a:r>
              <a:rPr lang="en-US" dirty="0" err="1"/>
              <a:t>DataFrame</a:t>
            </a:r>
            <a:endParaRPr lang="en-US" dirty="0"/>
          </a:p>
        </p:txBody>
      </p:sp>
      <p:graphicFrame>
        <p:nvGraphicFramePr>
          <p:cNvPr id="4" name="Table 4">
            <a:extLst>
              <a:ext uri="{FF2B5EF4-FFF2-40B4-BE49-F238E27FC236}">
                <a16:creationId xmlns:a16="http://schemas.microsoft.com/office/drawing/2014/main" id="{4AEF6A66-8C86-424E-8913-40FFDA26540B}"/>
              </a:ext>
            </a:extLst>
          </p:cNvPr>
          <p:cNvGraphicFramePr>
            <a:graphicFrameLocks noGrp="1"/>
          </p:cNvGraphicFramePr>
          <p:nvPr>
            <p:ph idx="1"/>
            <p:extLst>
              <p:ext uri="{D42A27DB-BD31-4B8C-83A1-F6EECF244321}">
                <p14:modId xmlns:p14="http://schemas.microsoft.com/office/powerpoint/2010/main" val="967899593"/>
              </p:ext>
            </p:extLst>
          </p:nvPr>
        </p:nvGraphicFramePr>
        <p:xfrm>
          <a:off x="1308219" y="1659311"/>
          <a:ext cx="4878936" cy="3980907"/>
        </p:xfrm>
        <a:graphic>
          <a:graphicData uri="http://schemas.openxmlformats.org/drawingml/2006/table">
            <a:tbl>
              <a:tblPr firstRow="1" bandRow="1">
                <a:tableStyleId>{5C22544A-7EE6-4342-B048-85BDC9FD1C3A}</a:tableStyleId>
              </a:tblPr>
              <a:tblGrid>
                <a:gridCol w="2439468">
                  <a:extLst>
                    <a:ext uri="{9D8B030D-6E8A-4147-A177-3AD203B41FA5}">
                      <a16:colId xmlns:a16="http://schemas.microsoft.com/office/drawing/2014/main" val="497745176"/>
                    </a:ext>
                  </a:extLst>
                </a:gridCol>
                <a:gridCol w="2439468">
                  <a:extLst>
                    <a:ext uri="{9D8B030D-6E8A-4147-A177-3AD203B41FA5}">
                      <a16:colId xmlns:a16="http://schemas.microsoft.com/office/drawing/2014/main" val="672188615"/>
                    </a:ext>
                  </a:extLst>
                </a:gridCol>
              </a:tblGrid>
              <a:tr h="189567">
                <a:tc>
                  <a:txBody>
                    <a:bodyPr/>
                    <a:lstStyle/>
                    <a:p>
                      <a:pPr algn="l" fontAlgn="ctr"/>
                      <a:r>
                        <a:rPr lang="en-US" sz="1000" b="1" i="0" u="none" strike="noStrike" dirty="0">
                          <a:solidFill>
                            <a:schemeClr val="bg1"/>
                          </a:solidFill>
                          <a:effectLst/>
                          <a:latin typeface="Arial Unicode MS"/>
                        </a:rPr>
                        <a:t>Column name</a:t>
                      </a:r>
                    </a:p>
                  </a:txBody>
                  <a:tcPr marL="9525" marR="9525" marT="9525" marB="0" anchor="ctr"/>
                </a:tc>
                <a:tc>
                  <a:txBody>
                    <a:bodyPr/>
                    <a:lstStyle/>
                    <a:p>
                      <a:pPr algn="l" fontAlgn="b"/>
                      <a:r>
                        <a:rPr lang="en-US" sz="1000" b="1" i="0" u="none" strike="noStrike" dirty="0">
                          <a:solidFill>
                            <a:schemeClr val="bg1"/>
                          </a:solidFill>
                          <a:effectLst/>
                          <a:latin typeface="Calibri" panose="020F0502020204030204" pitchFamily="34" charset="0"/>
                        </a:rPr>
                        <a:t>Data type</a:t>
                      </a:r>
                    </a:p>
                  </a:txBody>
                  <a:tcPr marL="9525" marR="9525" marT="9525" marB="0" anchor="b"/>
                </a:tc>
                <a:extLst>
                  <a:ext uri="{0D108BD9-81ED-4DB2-BD59-A6C34878D82A}">
                    <a16:rowId xmlns:a16="http://schemas.microsoft.com/office/drawing/2014/main" val="3617773194"/>
                  </a:ext>
                </a:extLst>
              </a:tr>
              <a:tr h="189567">
                <a:tc>
                  <a:txBody>
                    <a:bodyPr/>
                    <a:lstStyle/>
                    <a:p>
                      <a:pPr algn="l" fontAlgn="ctr"/>
                      <a:r>
                        <a:rPr lang="en-US" sz="1000" b="0" i="0" u="none" strike="noStrike" dirty="0">
                          <a:solidFill>
                            <a:srgbClr val="000000"/>
                          </a:solidFill>
                          <a:effectLst/>
                          <a:latin typeface="Arial Unicode MS"/>
                        </a:rPr>
                        <a:t>SEVERITYCODE</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3354915100"/>
                  </a:ext>
                </a:extLst>
              </a:tr>
              <a:tr h="189567">
                <a:tc>
                  <a:txBody>
                    <a:bodyPr/>
                    <a:lstStyle/>
                    <a:p>
                      <a:pPr algn="l" fontAlgn="ctr"/>
                      <a:r>
                        <a:rPr lang="en-US" sz="1000" b="0" i="0" u="none" strike="noStrike" dirty="0">
                          <a:solidFill>
                            <a:srgbClr val="000000"/>
                          </a:solidFill>
                          <a:effectLst/>
                          <a:latin typeface="Arial Unicode MS"/>
                        </a:rPr>
                        <a:t>X</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2513414218"/>
                  </a:ext>
                </a:extLst>
              </a:tr>
              <a:tr h="189567">
                <a:tc>
                  <a:txBody>
                    <a:bodyPr/>
                    <a:lstStyle/>
                    <a:p>
                      <a:pPr algn="l" fontAlgn="ctr"/>
                      <a:r>
                        <a:rPr lang="en-US" sz="1000" b="0" i="0" u="none" strike="noStrike">
                          <a:solidFill>
                            <a:srgbClr val="000000"/>
                          </a:solidFill>
                          <a:effectLst/>
                          <a:latin typeface="Arial Unicode MS"/>
                        </a:rPr>
                        <a:t>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858504432"/>
                  </a:ext>
                </a:extLst>
              </a:tr>
              <a:tr h="189567">
                <a:tc>
                  <a:txBody>
                    <a:bodyPr/>
                    <a:lstStyle/>
                    <a:p>
                      <a:pPr algn="l" fontAlgn="ctr"/>
                      <a:r>
                        <a:rPr lang="en-US" sz="1000" b="0" i="0" u="none" strike="noStrike">
                          <a:solidFill>
                            <a:srgbClr val="000000"/>
                          </a:solidFill>
                          <a:effectLst/>
                          <a:latin typeface="Arial Unicode MS"/>
                        </a:rPr>
                        <a:t>OBJECTID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789407313"/>
                  </a:ext>
                </a:extLst>
              </a:tr>
              <a:tr h="189567">
                <a:tc>
                  <a:txBody>
                    <a:bodyPr/>
                    <a:lstStyle/>
                    <a:p>
                      <a:pPr algn="l" fontAlgn="ctr"/>
                      <a:r>
                        <a:rPr lang="en-US" sz="1000" b="0" i="0" u="none" strike="noStrike">
                          <a:solidFill>
                            <a:srgbClr val="000000"/>
                          </a:solidFill>
                          <a:effectLst/>
                          <a:latin typeface="Arial Unicode MS"/>
                        </a:rPr>
                        <a:t>INCKEY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118756878"/>
                  </a:ext>
                </a:extLst>
              </a:tr>
              <a:tr h="189567">
                <a:tc>
                  <a:txBody>
                    <a:bodyPr/>
                    <a:lstStyle/>
                    <a:p>
                      <a:pPr algn="l" fontAlgn="ctr"/>
                      <a:r>
                        <a:rPr lang="en-US" sz="1000" b="0" i="0" u="none" strike="noStrike">
                          <a:solidFill>
                            <a:srgbClr val="000000"/>
                          </a:solidFill>
                          <a:effectLst/>
                          <a:latin typeface="Arial Unicode MS"/>
                        </a:rPr>
                        <a:t>COLDETKEY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969123576"/>
                  </a:ext>
                </a:extLst>
              </a:tr>
              <a:tr h="189567">
                <a:tc>
                  <a:txBody>
                    <a:bodyPr/>
                    <a:lstStyle/>
                    <a:p>
                      <a:pPr algn="l" fontAlgn="ctr"/>
                      <a:r>
                        <a:rPr lang="en-US" sz="1000" b="0" i="0" u="none" strike="noStrike">
                          <a:solidFill>
                            <a:srgbClr val="000000"/>
                          </a:solidFill>
                          <a:effectLst/>
                          <a:latin typeface="Arial Unicode MS"/>
                        </a:rPr>
                        <a:t>REPORTNO</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996679855"/>
                  </a:ext>
                </a:extLst>
              </a:tr>
              <a:tr h="189567">
                <a:tc>
                  <a:txBody>
                    <a:bodyPr/>
                    <a:lstStyle/>
                    <a:p>
                      <a:pPr algn="l" fontAlgn="ctr"/>
                      <a:r>
                        <a:rPr lang="en-US" sz="1000" b="0" i="0" u="none" strike="noStrike">
                          <a:solidFill>
                            <a:srgbClr val="000000"/>
                          </a:solidFill>
                          <a:effectLst/>
                          <a:latin typeface="Arial Unicode MS"/>
                        </a:rPr>
                        <a:t>STATUS</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129820401"/>
                  </a:ext>
                </a:extLst>
              </a:tr>
              <a:tr h="189567">
                <a:tc>
                  <a:txBody>
                    <a:bodyPr/>
                    <a:lstStyle/>
                    <a:p>
                      <a:pPr algn="l" fontAlgn="ctr"/>
                      <a:r>
                        <a:rPr lang="en-US" sz="1000" b="0" i="0" u="none" strike="noStrike">
                          <a:solidFill>
                            <a:srgbClr val="000000"/>
                          </a:solidFill>
                          <a:effectLst/>
                          <a:latin typeface="Arial Unicode MS"/>
                        </a:rPr>
                        <a:t>ADDRTYPE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812330878"/>
                  </a:ext>
                </a:extLst>
              </a:tr>
              <a:tr h="189567">
                <a:tc>
                  <a:txBody>
                    <a:bodyPr/>
                    <a:lstStyle/>
                    <a:p>
                      <a:pPr algn="l" fontAlgn="ctr"/>
                      <a:r>
                        <a:rPr lang="en-US" sz="1000" b="0" i="0" u="none" strike="noStrike">
                          <a:solidFill>
                            <a:srgbClr val="000000"/>
                          </a:solidFill>
                          <a:effectLst/>
                          <a:latin typeface="Arial Unicode MS"/>
                        </a:rPr>
                        <a:t>INTKEY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71091080"/>
                  </a:ext>
                </a:extLst>
              </a:tr>
              <a:tr h="189567">
                <a:tc>
                  <a:txBody>
                    <a:bodyPr/>
                    <a:lstStyle/>
                    <a:p>
                      <a:pPr algn="l" fontAlgn="ctr"/>
                      <a:r>
                        <a:rPr lang="en-US" sz="1000" b="0" i="0" u="none" strike="noStrike">
                          <a:solidFill>
                            <a:srgbClr val="000000"/>
                          </a:solidFill>
                          <a:effectLst/>
                          <a:latin typeface="Arial Unicode MS"/>
                        </a:rPr>
                        <a:t>LOCATION</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4018353085"/>
                  </a:ext>
                </a:extLst>
              </a:tr>
              <a:tr h="189567">
                <a:tc>
                  <a:txBody>
                    <a:bodyPr/>
                    <a:lstStyle/>
                    <a:p>
                      <a:pPr algn="l" fontAlgn="ctr"/>
                      <a:r>
                        <a:rPr lang="en-US" sz="1000" b="0" i="0" u="none" strike="noStrike">
                          <a:solidFill>
                            <a:srgbClr val="000000"/>
                          </a:solidFill>
                          <a:effectLst/>
                          <a:latin typeface="Arial Unicode MS"/>
                        </a:rPr>
                        <a:t>EXCEPTRSNCODE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923455238"/>
                  </a:ext>
                </a:extLst>
              </a:tr>
              <a:tr h="189567">
                <a:tc>
                  <a:txBody>
                    <a:bodyPr/>
                    <a:lstStyle/>
                    <a:p>
                      <a:pPr algn="l" fontAlgn="ctr"/>
                      <a:r>
                        <a:rPr lang="en-US" sz="1000" b="0" i="0" u="none" strike="noStrike">
                          <a:solidFill>
                            <a:srgbClr val="000000"/>
                          </a:solidFill>
                          <a:effectLst/>
                          <a:latin typeface="Arial Unicode MS"/>
                        </a:rPr>
                        <a:t>EXCEPTRSNDESC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517993366"/>
                  </a:ext>
                </a:extLst>
              </a:tr>
              <a:tr h="189567">
                <a:tc>
                  <a:txBody>
                    <a:bodyPr/>
                    <a:lstStyle/>
                    <a:p>
                      <a:pPr algn="l" fontAlgn="ctr"/>
                      <a:r>
                        <a:rPr lang="en-US" sz="1000" b="0" i="0" u="none" strike="noStrike">
                          <a:solidFill>
                            <a:srgbClr val="000000"/>
                          </a:solidFill>
                          <a:effectLst/>
                          <a:latin typeface="Arial Unicode MS"/>
                        </a:rPr>
                        <a:t>SEVERITYCODE.1</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501701360"/>
                  </a:ext>
                </a:extLst>
              </a:tr>
              <a:tr h="189567">
                <a:tc>
                  <a:txBody>
                    <a:bodyPr/>
                    <a:lstStyle/>
                    <a:p>
                      <a:pPr algn="l" fontAlgn="ctr"/>
                      <a:r>
                        <a:rPr lang="en-US" sz="1000" b="0" i="0" u="none" strike="noStrike">
                          <a:solidFill>
                            <a:srgbClr val="000000"/>
                          </a:solidFill>
                          <a:effectLst/>
                          <a:latin typeface="Arial Unicode MS"/>
                        </a:rPr>
                        <a:t>SEVERITYDESC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638139346"/>
                  </a:ext>
                </a:extLst>
              </a:tr>
              <a:tr h="189567">
                <a:tc>
                  <a:txBody>
                    <a:bodyPr/>
                    <a:lstStyle/>
                    <a:p>
                      <a:pPr algn="l" fontAlgn="ctr"/>
                      <a:r>
                        <a:rPr lang="en-US" sz="1000" b="0" i="0" u="none" strike="noStrike">
                          <a:solidFill>
                            <a:srgbClr val="000000"/>
                          </a:solidFill>
                          <a:effectLst/>
                          <a:latin typeface="Arial Unicode MS"/>
                        </a:rPr>
                        <a:t>COLLISIONTYPE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477945601"/>
                  </a:ext>
                </a:extLst>
              </a:tr>
              <a:tr h="189567">
                <a:tc>
                  <a:txBody>
                    <a:bodyPr/>
                    <a:lstStyle/>
                    <a:p>
                      <a:pPr algn="l" fontAlgn="ctr"/>
                      <a:r>
                        <a:rPr lang="en-US" sz="1000" b="0" i="0" u="none" strike="noStrike">
                          <a:solidFill>
                            <a:srgbClr val="000000"/>
                          </a:solidFill>
                          <a:effectLst/>
                          <a:latin typeface="Arial Unicode MS"/>
                        </a:rPr>
                        <a:t>PERSONCOUNT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933318416"/>
                  </a:ext>
                </a:extLst>
              </a:tr>
              <a:tr h="189567">
                <a:tc>
                  <a:txBody>
                    <a:bodyPr/>
                    <a:lstStyle/>
                    <a:p>
                      <a:pPr algn="l" fontAlgn="ctr"/>
                      <a:r>
                        <a:rPr lang="en-US" sz="1000" b="0" i="0" u="none" strike="noStrike">
                          <a:solidFill>
                            <a:srgbClr val="000000"/>
                          </a:solidFill>
                          <a:effectLst/>
                          <a:latin typeface="Arial Unicode MS"/>
                        </a:rPr>
                        <a:t>PEDCOUNT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468491221"/>
                  </a:ext>
                </a:extLst>
              </a:tr>
              <a:tr h="189567">
                <a:tc>
                  <a:txBody>
                    <a:bodyPr/>
                    <a:lstStyle/>
                    <a:p>
                      <a:pPr algn="l" fontAlgn="ctr"/>
                      <a:r>
                        <a:rPr lang="en-US" sz="1000" b="0" i="0" u="none" strike="noStrike">
                          <a:solidFill>
                            <a:srgbClr val="000000"/>
                          </a:solidFill>
                          <a:effectLst/>
                          <a:latin typeface="Arial Unicode MS"/>
                        </a:rPr>
                        <a:t>PEDCYLCOUNT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11799469"/>
                  </a:ext>
                </a:extLst>
              </a:tr>
              <a:tr h="189567">
                <a:tc>
                  <a:txBody>
                    <a:bodyPr/>
                    <a:lstStyle/>
                    <a:p>
                      <a:pPr algn="l" fontAlgn="ctr"/>
                      <a:r>
                        <a:rPr lang="en-US" sz="1000" b="0" i="0" u="none" strike="noStrike">
                          <a:solidFill>
                            <a:srgbClr val="000000"/>
                          </a:solidFill>
                          <a:effectLst/>
                          <a:latin typeface="Arial Unicode MS"/>
                        </a:rPr>
                        <a:t>VEHCOUNT</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603470434"/>
                  </a:ext>
                </a:extLst>
              </a:tr>
            </a:tbl>
          </a:graphicData>
        </a:graphic>
      </p:graphicFrame>
      <p:graphicFrame>
        <p:nvGraphicFramePr>
          <p:cNvPr id="6" name="Table 4">
            <a:extLst>
              <a:ext uri="{FF2B5EF4-FFF2-40B4-BE49-F238E27FC236}">
                <a16:creationId xmlns:a16="http://schemas.microsoft.com/office/drawing/2014/main" id="{7AB5A471-F941-471C-8EF8-EB9478FC1F7D}"/>
              </a:ext>
            </a:extLst>
          </p:cNvPr>
          <p:cNvGraphicFramePr>
            <a:graphicFrameLocks/>
          </p:cNvGraphicFramePr>
          <p:nvPr>
            <p:extLst>
              <p:ext uri="{D42A27DB-BD31-4B8C-83A1-F6EECF244321}">
                <p14:modId xmlns:p14="http://schemas.microsoft.com/office/powerpoint/2010/main" val="1561043810"/>
              </p:ext>
            </p:extLst>
          </p:nvPr>
        </p:nvGraphicFramePr>
        <p:xfrm>
          <a:off x="6254808" y="1666430"/>
          <a:ext cx="4316340" cy="3871252"/>
        </p:xfrm>
        <a:graphic>
          <a:graphicData uri="http://schemas.openxmlformats.org/drawingml/2006/table">
            <a:tbl>
              <a:tblPr firstRow="1" bandRow="1">
                <a:tableStyleId>{5C22544A-7EE6-4342-B048-85BDC9FD1C3A}</a:tableStyleId>
              </a:tblPr>
              <a:tblGrid>
                <a:gridCol w="2158170">
                  <a:extLst>
                    <a:ext uri="{9D8B030D-6E8A-4147-A177-3AD203B41FA5}">
                      <a16:colId xmlns:a16="http://schemas.microsoft.com/office/drawing/2014/main" val="497745176"/>
                    </a:ext>
                  </a:extLst>
                </a:gridCol>
                <a:gridCol w="2158170">
                  <a:extLst>
                    <a:ext uri="{9D8B030D-6E8A-4147-A177-3AD203B41FA5}">
                      <a16:colId xmlns:a16="http://schemas.microsoft.com/office/drawing/2014/main" val="672188615"/>
                    </a:ext>
                  </a:extLst>
                </a:gridCol>
              </a:tblGrid>
              <a:tr h="224449">
                <a:tc>
                  <a:txBody>
                    <a:bodyPr/>
                    <a:lstStyle/>
                    <a:p>
                      <a:pPr algn="l" fontAlgn="ctr"/>
                      <a:r>
                        <a:rPr lang="en-US" sz="1000" b="1" i="0" u="none" strike="noStrike" dirty="0">
                          <a:solidFill>
                            <a:schemeClr val="bg1"/>
                          </a:solidFill>
                          <a:effectLst/>
                          <a:latin typeface="Arial Unicode MS"/>
                        </a:rPr>
                        <a:t>Column name</a:t>
                      </a:r>
                    </a:p>
                  </a:txBody>
                  <a:tcPr marL="9525" marR="9525" marT="9525" marB="0" anchor="ctr"/>
                </a:tc>
                <a:tc>
                  <a:txBody>
                    <a:bodyPr/>
                    <a:lstStyle/>
                    <a:p>
                      <a:pPr algn="l" fontAlgn="b"/>
                      <a:r>
                        <a:rPr lang="en-US" sz="1000" b="1" i="0" u="none" strike="noStrike" dirty="0">
                          <a:solidFill>
                            <a:schemeClr val="bg1"/>
                          </a:solidFill>
                          <a:effectLst/>
                          <a:latin typeface="Calibri" panose="020F0502020204030204" pitchFamily="34" charset="0"/>
                        </a:rPr>
                        <a:t>Data type</a:t>
                      </a:r>
                    </a:p>
                  </a:txBody>
                  <a:tcPr marL="9525" marR="9525" marT="9525" marB="0" anchor="b"/>
                </a:tc>
                <a:extLst>
                  <a:ext uri="{0D108BD9-81ED-4DB2-BD59-A6C34878D82A}">
                    <a16:rowId xmlns:a16="http://schemas.microsoft.com/office/drawing/2014/main" val="3617773194"/>
                  </a:ext>
                </a:extLst>
              </a:tr>
              <a:tr h="200191">
                <a:tc>
                  <a:txBody>
                    <a:bodyPr/>
                    <a:lstStyle/>
                    <a:p>
                      <a:pPr algn="l" fontAlgn="ctr"/>
                      <a:r>
                        <a:rPr lang="en-US" sz="1000" b="0" i="0" u="none" strike="noStrike">
                          <a:solidFill>
                            <a:srgbClr val="000000"/>
                          </a:solidFill>
                          <a:effectLst/>
                          <a:latin typeface="Arial Unicode MS"/>
                        </a:rPr>
                        <a:t>INCDATE</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792798503"/>
                  </a:ext>
                </a:extLst>
              </a:tr>
              <a:tr h="200191">
                <a:tc>
                  <a:txBody>
                    <a:bodyPr/>
                    <a:lstStyle/>
                    <a:p>
                      <a:pPr algn="l" fontAlgn="ctr"/>
                      <a:r>
                        <a:rPr lang="en-US" sz="1000" b="0" i="0" u="none" strike="noStrike">
                          <a:solidFill>
                            <a:srgbClr val="000000"/>
                          </a:solidFill>
                          <a:effectLst/>
                          <a:latin typeface="Arial Unicode MS"/>
                        </a:rPr>
                        <a:t>INCDTTM</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099797234"/>
                  </a:ext>
                </a:extLst>
              </a:tr>
              <a:tr h="200191">
                <a:tc>
                  <a:txBody>
                    <a:bodyPr/>
                    <a:lstStyle/>
                    <a:p>
                      <a:pPr algn="l" fontAlgn="ctr"/>
                      <a:r>
                        <a:rPr lang="en-US" sz="1000" b="0" i="0" u="none" strike="noStrike">
                          <a:solidFill>
                            <a:srgbClr val="000000"/>
                          </a:solidFill>
                          <a:effectLst/>
                          <a:latin typeface="Arial Unicode MS"/>
                        </a:rPr>
                        <a:t>JUNCTIONTYPE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261548056"/>
                  </a:ext>
                </a:extLst>
              </a:tr>
              <a:tr h="200191">
                <a:tc>
                  <a:txBody>
                    <a:bodyPr/>
                    <a:lstStyle/>
                    <a:p>
                      <a:pPr algn="l" fontAlgn="ctr"/>
                      <a:r>
                        <a:rPr lang="en-US" sz="1000" b="0" i="0" u="none" strike="noStrike">
                          <a:solidFill>
                            <a:srgbClr val="000000"/>
                          </a:solidFill>
                          <a:effectLst/>
                          <a:latin typeface="Arial Unicode MS"/>
                        </a:rPr>
                        <a:t>SDOT_COLCODE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994283272"/>
                  </a:ext>
                </a:extLst>
              </a:tr>
              <a:tr h="200191">
                <a:tc>
                  <a:txBody>
                    <a:bodyPr/>
                    <a:lstStyle/>
                    <a:p>
                      <a:pPr algn="l" fontAlgn="ctr"/>
                      <a:r>
                        <a:rPr lang="en-US" sz="1000" b="0" i="0" u="none" strike="noStrike">
                          <a:solidFill>
                            <a:srgbClr val="000000"/>
                          </a:solidFill>
                          <a:effectLst/>
                          <a:latin typeface="Arial Unicode MS"/>
                        </a:rPr>
                        <a:t>SDOT_COLDESC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989937021"/>
                  </a:ext>
                </a:extLst>
              </a:tr>
              <a:tr h="200191">
                <a:tc>
                  <a:txBody>
                    <a:bodyPr/>
                    <a:lstStyle/>
                    <a:p>
                      <a:pPr algn="l" fontAlgn="ctr"/>
                      <a:r>
                        <a:rPr lang="en-US" sz="1000" b="0" i="0" u="none" strike="noStrike">
                          <a:solidFill>
                            <a:srgbClr val="000000"/>
                          </a:solidFill>
                          <a:effectLst/>
                          <a:latin typeface="Arial Unicode MS"/>
                        </a:rPr>
                        <a:t>INATTENTIONIND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439452143"/>
                  </a:ext>
                </a:extLst>
              </a:tr>
              <a:tr h="200191">
                <a:tc>
                  <a:txBody>
                    <a:bodyPr/>
                    <a:lstStyle/>
                    <a:p>
                      <a:pPr algn="l" fontAlgn="ctr"/>
                      <a:r>
                        <a:rPr lang="en-US" sz="1000" b="0" i="0" u="none" strike="noStrike">
                          <a:solidFill>
                            <a:srgbClr val="000000"/>
                          </a:solidFill>
                          <a:effectLst/>
                          <a:latin typeface="Arial Unicode MS"/>
                        </a:rPr>
                        <a:t>UNDERINFL</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214579420"/>
                  </a:ext>
                </a:extLst>
              </a:tr>
              <a:tr h="200191">
                <a:tc>
                  <a:txBody>
                    <a:bodyPr/>
                    <a:lstStyle/>
                    <a:p>
                      <a:pPr algn="l" fontAlgn="ctr"/>
                      <a:r>
                        <a:rPr lang="en-US" sz="1000" b="0" i="0" u="none" strike="noStrike">
                          <a:solidFill>
                            <a:srgbClr val="000000"/>
                          </a:solidFill>
                          <a:effectLst/>
                          <a:latin typeface="Arial Unicode MS"/>
                        </a:rPr>
                        <a:t>WEATHER</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854129127"/>
                  </a:ext>
                </a:extLst>
              </a:tr>
              <a:tr h="200191">
                <a:tc>
                  <a:txBody>
                    <a:bodyPr/>
                    <a:lstStyle/>
                    <a:p>
                      <a:pPr algn="l" fontAlgn="ctr"/>
                      <a:r>
                        <a:rPr lang="en-US" sz="1000" b="0" i="0" u="none" strike="noStrike">
                          <a:solidFill>
                            <a:srgbClr val="000000"/>
                          </a:solidFill>
                          <a:effectLst/>
                          <a:latin typeface="Arial Unicode MS"/>
                        </a:rPr>
                        <a:t>ROADCOND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639571475"/>
                  </a:ext>
                </a:extLst>
              </a:tr>
              <a:tr h="200191">
                <a:tc>
                  <a:txBody>
                    <a:bodyPr/>
                    <a:lstStyle/>
                    <a:p>
                      <a:pPr algn="l" fontAlgn="ctr"/>
                      <a:r>
                        <a:rPr lang="en-US" sz="1000" b="0" i="0" u="none" strike="noStrike">
                          <a:solidFill>
                            <a:srgbClr val="000000"/>
                          </a:solidFill>
                          <a:effectLst/>
                          <a:latin typeface="Arial Unicode MS"/>
                        </a:rPr>
                        <a:t>LIGHTCOND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756485821"/>
                  </a:ext>
                </a:extLst>
              </a:tr>
              <a:tr h="243556">
                <a:tc>
                  <a:txBody>
                    <a:bodyPr/>
                    <a:lstStyle/>
                    <a:p>
                      <a:pPr algn="l" fontAlgn="ctr"/>
                      <a:r>
                        <a:rPr lang="en-US" sz="1000" b="0" i="0" u="none" strike="noStrike">
                          <a:solidFill>
                            <a:srgbClr val="000000"/>
                          </a:solidFill>
                          <a:effectLst/>
                          <a:latin typeface="Arial Unicode MS"/>
                        </a:rPr>
                        <a:t>PEDROWNOTGRNT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517188622"/>
                  </a:ext>
                </a:extLst>
              </a:tr>
              <a:tr h="200191">
                <a:tc>
                  <a:txBody>
                    <a:bodyPr/>
                    <a:lstStyle/>
                    <a:p>
                      <a:pPr algn="l" fontAlgn="ctr"/>
                      <a:r>
                        <a:rPr lang="en-US" sz="1000" b="0" i="0" u="none" strike="noStrike">
                          <a:solidFill>
                            <a:srgbClr val="000000"/>
                          </a:solidFill>
                          <a:effectLst/>
                          <a:latin typeface="Arial Unicode MS"/>
                        </a:rPr>
                        <a:t>SDOTCOLNUM</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608057024"/>
                  </a:ext>
                </a:extLst>
              </a:tr>
              <a:tr h="200191">
                <a:tc>
                  <a:txBody>
                    <a:bodyPr/>
                    <a:lstStyle/>
                    <a:p>
                      <a:pPr algn="l" fontAlgn="ctr"/>
                      <a:r>
                        <a:rPr lang="en-US" sz="1000" b="0" i="0" u="none" strike="noStrike">
                          <a:solidFill>
                            <a:srgbClr val="000000"/>
                          </a:solidFill>
                          <a:effectLst/>
                          <a:latin typeface="Arial Unicode MS"/>
                        </a:rPr>
                        <a:t>SPEEDING</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79772773"/>
                  </a:ext>
                </a:extLst>
              </a:tr>
              <a:tr h="200191">
                <a:tc>
                  <a:txBody>
                    <a:bodyPr/>
                    <a:lstStyle/>
                    <a:p>
                      <a:pPr algn="l" fontAlgn="ctr"/>
                      <a:r>
                        <a:rPr lang="en-US" sz="1000" b="0" i="0" u="none" strike="noStrike">
                          <a:solidFill>
                            <a:srgbClr val="000000"/>
                          </a:solidFill>
                          <a:effectLst/>
                          <a:latin typeface="Arial Unicode MS"/>
                        </a:rPr>
                        <a:t>ST_COLCODE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476360070"/>
                  </a:ext>
                </a:extLst>
              </a:tr>
              <a:tr h="200191">
                <a:tc>
                  <a:txBody>
                    <a:bodyPr/>
                    <a:lstStyle/>
                    <a:p>
                      <a:pPr algn="l" fontAlgn="ctr"/>
                      <a:r>
                        <a:rPr lang="en-US" sz="1000" b="0" i="0" u="none" strike="noStrike">
                          <a:solidFill>
                            <a:srgbClr val="000000"/>
                          </a:solidFill>
                          <a:effectLst/>
                          <a:latin typeface="Arial Unicode MS"/>
                        </a:rPr>
                        <a:t>ST_COLDESC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24932320"/>
                  </a:ext>
                </a:extLst>
              </a:tr>
              <a:tr h="200191">
                <a:tc>
                  <a:txBody>
                    <a:bodyPr/>
                    <a:lstStyle/>
                    <a:p>
                      <a:pPr algn="l" fontAlgn="ctr"/>
                      <a:r>
                        <a:rPr lang="en-US" sz="1000" b="0" i="0" u="none" strike="noStrike">
                          <a:solidFill>
                            <a:srgbClr val="000000"/>
                          </a:solidFill>
                          <a:effectLst/>
                          <a:latin typeface="Arial Unicode MS"/>
                        </a:rPr>
                        <a:t>SEGLANEKEY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909209802"/>
                  </a:ext>
                </a:extLst>
              </a:tr>
              <a:tr h="200191">
                <a:tc>
                  <a:txBody>
                    <a:bodyPr/>
                    <a:lstStyle/>
                    <a:p>
                      <a:pPr algn="l" fontAlgn="ctr"/>
                      <a:r>
                        <a:rPr lang="en-US" sz="1000" b="0" i="0" u="none" strike="noStrike">
                          <a:solidFill>
                            <a:srgbClr val="000000"/>
                          </a:solidFill>
                          <a:effectLst/>
                          <a:latin typeface="Arial Unicode MS"/>
                        </a:rPr>
                        <a:t>CROSSWALKKEY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3711124922"/>
                  </a:ext>
                </a:extLst>
              </a:tr>
              <a:tr h="200191">
                <a:tc>
                  <a:txBody>
                    <a:bodyPr/>
                    <a:lstStyle/>
                    <a:p>
                      <a:pPr algn="l" fontAlgn="ctr"/>
                      <a:r>
                        <a:rPr lang="en-US" sz="1000" b="0" i="0" u="none" strike="noStrike">
                          <a:solidFill>
                            <a:srgbClr val="000000"/>
                          </a:solidFill>
                          <a:effectLst/>
                          <a:latin typeface="Arial Unicode MS"/>
                        </a:rPr>
                        <a:t>HITPARKEDCAR</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940134326"/>
                  </a:ext>
                </a:extLst>
              </a:tr>
            </a:tbl>
          </a:graphicData>
        </a:graphic>
      </p:graphicFrame>
    </p:spTree>
    <p:extLst>
      <p:ext uri="{BB962C8B-B14F-4D97-AF65-F5344CB8AC3E}">
        <p14:creationId xmlns:p14="http://schemas.microsoft.com/office/powerpoint/2010/main" val="85737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37BB0CA8-420A-4A7E-9386-D2787D99C467}"/>
              </a:ext>
            </a:extLst>
          </p:cNvPr>
          <p:cNvSpPr>
            <a:spLocks noGrp="1"/>
          </p:cNvSpPr>
          <p:nvPr>
            <p:ph idx="1"/>
          </p:nvPr>
        </p:nvSpPr>
        <p:spPr/>
        <p:txBody>
          <a:bodyPr/>
          <a:lstStyle/>
          <a:p>
            <a:r>
              <a:rPr lang="en-US" dirty="0"/>
              <a:t>Determining the correlation between columns</a:t>
            </a:r>
          </a:p>
          <a:p>
            <a:r>
              <a:rPr lang="en-US" dirty="0"/>
              <a:t>Dropping unnecessary/redundant columns</a:t>
            </a:r>
          </a:p>
          <a:p>
            <a:r>
              <a:rPr lang="en-US" dirty="0"/>
              <a:t>Determining columns with missing values and dealing with them (Missing data in categorical columns (ADDRTYPE, COLLISIONTYPE, JUNCTIONTYPE, WEATHER,UNDERINFL, ROADCOND, LIGHTCOND, ST_COLCODE ) will be filled with the most frequent data in the given column.)</a:t>
            </a:r>
          </a:p>
          <a:p>
            <a:r>
              <a:rPr lang="en-US" dirty="0"/>
              <a:t>Correcting data format</a:t>
            </a:r>
          </a:p>
          <a:p>
            <a:pPr marL="0" indent="0">
              <a:buNone/>
            </a:pPr>
            <a:endParaRPr lang="en-US" dirty="0"/>
          </a:p>
          <a:p>
            <a:endParaRPr lang="en-US" dirty="0"/>
          </a:p>
        </p:txBody>
      </p:sp>
    </p:spTree>
    <p:extLst>
      <p:ext uri="{BB962C8B-B14F-4D97-AF65-F5344CB8AC3E}">
        <p14:creationId xmlns:p14="http://schemas.microsoft.com/office/powerpoint/2010/main" val="372873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persons involved</a:t>
            </a:r>
          </a:p>
        </p:txBody>
      </p:sp>
      <p:pic>
        <p:nvPicPr>
          <p:cNvPr id="4" name="Content Placeholder 3">
            <a:extLst>
              <a:ext uri="{FF2B5EF4-FFF2-40B4-BE49-F238E27FC236}">
                <a16:creationId xmlns:a16="http://schemas.microsoft.com/office/drawing/2014/main" id="{E6D5373B-5544-43D2-AD09-381E7279A028}"/>
              </a:ext>
            </a:extLst>
          </p:cNvPr>
          <p:cNvPicPr>
            <a:picLocks noGrp="1" noChangeAspect="1"/>
          </p:cNvPicPr>
          <p:nvPr>
            <p:ph idx="1"/>
          </p:nvPr>
        </p:nvPicPr>
        <p:blipFill>
          <a:blip r:embed="rId2"/>
          <a:stretch>
            <a:fillRect/>
          </a:stretch>
        </p:blipFill>
        <p:spPr>
          <a:xfrm>
            <a:off x="2836865" y="1825625"/>
            <a:ext cx="6518269" cy="4351338"/>
          </a:xfrm>
          <a:prstGeom prst="rect">
            <a:avLst/>
          </a:prstGeom>
        </p:spPr>
      </p:pic>
    </p:spTree>
    <p:extLst>
      <p:ext uri="{BB962C8B-B14F-4D97-AF65-F5344CB8AC3E}">
        <p14:creationId xmlns:p14="http://schemas.microsoft.com/office/powerpoint/2010/main" val="145248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pedestrians involved</a:t>
            </a:r>
          </a:p>
        </p:txBody>
      </p:sp>
      <p:pic>
        <p:nvPicPr>
          <p:cNvPr id="4" name="Content Placeholder 3">
            <a:extLst>
              <a:ext uri="{FF2B5EF4-FFF2-40B4-BE49-F238E27FC236}">
                <a16:creationId xmlns:a16="http://schemas.microsoft.com/office/drawing/2014/main" id="{0A73A9E5-1A18-4E8A-B6D0-47CA81FD57FC}"/>
              </a:ext>
            </a:extLst>
          </p:cNvPr>
          <p:cNvPicPr>
            <a:picLocks noGrp="1" noChangeAspect="1"/>
          </p:cNvPicPr>
          <p:nvPr>
            <p:ph idx="1"/>
          </p:nvPr>
        </p:nvPicPr>
        <p:blipFill>
          <a:blip r:embed="rId2"/>
          <a:stretch>
            <a:fillRect/>
          </a:stretch>
        </p:blipFill>
        <p:spPr>
          <a:xfrm>
            <a:off x="2309812" y="2243931"/>
            <a:ext cx="7572375" cy="3514725"/>
          </a:xfrm>
          <a:prstGeom prst="rect">
            <a:avLst/>
          </a:prstGeom>
        </p:spPr>
      </p:pic>
    </p:spTree>
    <p:extLst>
      <p:ext uri="{BB962C8B-B14F-4D97-AF65-F5344CB8AC3E}">
        <p14:creationId xmlns:p14="http://schemas.microsoft.com/office/powerpoint/2010/main" val="11602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cyclists involved</a:t>
            </a:r>
          </a:p>
        </p:txBody>
      </p:sp>
      <p:pic>
        <p:nvPicPr>
          <p:cNvPr id="4" name="Content Placeholder 3">
            <a:extLst>
              <a:ext uri="{FF2B5EF4-FFF2-40B4-BE49-F238E27FC236}">
                <a16:creationId xmlns:a16="http://schemas.microsoft.com/office/drawing/2014/main" id="{F61FF7ED-E769-4E8F-B9A4-B53FBEB07682}"/>
              </a:ext>
            </a:extLst>
          </p:cNvPr>
          <p:cNvPicPr>
            <a:picLocks noGrp="1" noChangeAspect="1"/>
          </p:cNvPicPr>
          <p:nvPr>
            <p:ph idx="1"/>
          </p:nvPr>
        </p:nvPicPr>
        <p:blipFill>
          <a:blip r:embed="rId2"/>
          <a:stretch>
            <a:fillRect/>
          </a:stretch>
        </p:blipFill>
        <p:spPr>
          <a:xfrm>
            <a:off x="2395537" y="2191544"/>
            <a:ext cx="7400925" cy="3619500"/>
          </a:xfrm>
          <a:prstGeom prst="rect">
            <a:avLst/>
          </a:prstGeom>
        </p:spPr>
      </p:pic>
    </p:spTree>
    <p:extLst>
      <p:ext uri="{BB962C8B-B14F-4D97-AF65-F5344CB8AC3E}">
        <p14:creationId xmlns:p14="http://schemas.microsoft.com/office/powerpoint/2010/main" val="95577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road conditions</a:t>
            </a:r>
          </a:p>
        </p:txBody>
      </p:sp>
      <p:pic>
        <p:nvPicPr>
          <p:cNvPr id="4" name="Content Placeholder 3">
            <a:extLst>
              <a:ext uri="{FF2B5EF4-FFF2-40B4-BE49-F238E27FC236}">
                <a16:creationId xmlns:a16="http://schemas.microsoft.com/office/drawing/2014/main" id="{5454955A-D01C-459A-B9CF-CD28B79ADFA7}"/>
              </a:ext>
            </a:extLst>
          </p:cNvPr>
          <p:cNvPicPr>
            <a:picLocks noGrp="1" noChangeAspect="1"/>
          </p:cNvPicPr>
          <p:nvPr>
            <p:ph idx="1"/>
          </p:nvPr>
        </p:nvPicPr>
        <p:blipFill>
          <a:blip r:embed="rId2"/>
          <a:stretch>
            <a:fillRect/>
          </a:stretch>
        </p:blipFill>
        <p:spPr>
          <a:xfrm>
            <a:off x="838200" y="2531625"/>
            <a:ext cx="10515600" cy="2939338"/>
          </a:xfrm>
          <a:prstGeom prst="rect">
            <a:avLst/>
          </a:prstGeom>
        </p:spPr>
      </p:pic>
    </p:spTree>
    <p:extLst>
      <p:ext uri="{BB962C8B-B14F-4D97-AF65-F5344CB8AC3E}">
        <p14:creationId xmlns:p14="http://schemas.microsoft.com/office/powerpoint/2010/main" val="391721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weather conditions</a:t>
            </a:r>
          </a:p>
        </p:txBody>
      </p:sp>
      <p:pic>
        <p:nvPicPr>
          <p:cNvPr id="4" name="Content Placeholder 3">
            <a:extLst>
              <a:ext uri="{FF2B5EF4-FFF2-40B4-BE49-F238E27FC236}">
                <a16:creationId xmlns:a16="http://schemas.microsoft.com/office/drawing/2014/main" id="{6464E3E1-289B-4E21-9B21-E45AD1DBFABF}"/>
              </a:ext>
            </a:extLst>
          </p:cNvPr>
          <p:cNvPicPr>
            <a:picLocks noGrp="1" noChangeAspect="1"/>
          </p:cNvPicPr>
          <p:nvPr>
            <p:ph idx="1"/>
          </p:nvPr>
        </p:nvPicPr>
        <p:blipFill>
          <a:blip r:embed="rId2"/>
          <a:stretch>
            <a:fillRect/>
          </a:stretch>
        </p:blipFill>
        <p:spPr>
          <a:xfrm>
            <a:off x="838200" y="2504633"/>
            <a:ext cx="10515600" cy="2993321"/>
          </a:xfrm>
          <a:prstGeom prst="rect">
            <a:avLst/>
          </a:prstGeom>
        </p:spPr>
      </p:pic>
    </p:spTree>
    <p:extLst>
      <p:ext uri="{BB962C8B-B14F-4D97-AF65-F5344CB8AC3E}">
        <p14:creationId xmlns:p14="http://schemas.microsoft.com/office/powerpoint/2010/main" val="23883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433</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Calibri Light</vt:lpstr>
      <vt:lpstr>Office Theme</vt:lpstr>
      <vt:lpstr> Peer-graded Assignment: Capstone Project - Car accident severity </vt:lpstr>
      <vt:lpstr> Table of contents</vt:lpstr>
      <vt:lpstr>Data types in DataFrame</vt:lpstr>
      <vt:lpstr>Preparation steps</vt:lpstr>
      <vt:lpstr>Severity according to persons involved</vt:lpstr>
      <vt:lpstr>Severity according to pedestrians involved</vt:lpstr>
      <vt:lpstr>Severity according to cyclists involved</vt:lpstr>
      <vt:lpstr>Severity according to road conditions</vt:lpstr>
      <vt:lpstr>Severity according to weather conditions</vt:lpstr>
      <vt:lpstr>Severity according to month of the year</vt:lpstr>
      <vt:lpstr>Severity according to light conditions</vt:lpstr>
      <vt:lpstr>Distribution of collision types</vt:lpstr>
      <vt:lpstr>Distribution of accidents across Seattle</vt:lpstr>
      <vt:lpstr>Accuracy of the build KNN model</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Peer-graded Assignment: Capstone Project - Car accident severity </dc:title>
  <dc:creator>Ildiko.Balazs-Papp</dc:creator>
  <cp:lastModifiedBy>Ildiko.Balazs-Papp</cp:lastModifiedBy>
  <cp:revision>11</cp:revision>
  <dcterms:created xsi:type="dcterms:W3CDTF">2020-08-28T21:19:45Z</dcterms:created>
  <dcterms:modified xsi:type="dcterms:W3CDTF">2020-08-28T21:42:36Z</dcterms:modified>
</cp:coreProperties>
</file>