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3333FF"/>
    <a:srgbClr val="7C7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Análise Estatística de dados com Python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440" cy="1030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Há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algumas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pequenas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diferenças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ler</a:t>
            </a:r>
            <a:r>
              <a:rPr lang="en-US" sz="2800" dirty="0">
                <a:latin typeface="Calibri light"/>
              </a:rPr>
              <a:t> um </a:t>
            </a:r>
            <a:r>
              <a:rPr lang="en-US" sz="2800" dirty="0" err="1">
                <a:latin typeface="Calibri light"/>
              </a:rPr>
              <a:t>arquivo</a:t>
            </a:r>
            <a:r>
              <a:rPr lang="en-US" sz="2800" dirty="0">
                <a:latin typeface="Calibri light"/>
              </a:rPr>
              <a:t> de </a:t>
            </a:r>
            <a:r>
              <a:rPr lang="en-US" sz="2800" dirty="0" err="1">
                <a:latin typeface="Calibri light"/>
              </a:rPr>
              <a:t>uma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url</a:t>
            </a:r>
            <a:r>
              <a:rPr lang="en-US" sz="2800" dirty="0">
                <a:latin typeface="Calibri light"/>
              </a:rPr>
              <a:t>. Para </a:t>
            </a:r>
            <a:r>
              <a:rPr lang="en-US" sz="2800" dirty="0" err="1">
                <a:latin typeface="Calibri light"/>
              </a:rPr>
              <a:t>isto</a:t>
            </a:r>
            <a:r>
              <a:rPr lang="en-US" sz="2800" dirty="0">
                <a:latin typeface="Calibri light"/>
              </a:rPr>
              <a:t>, </a:t>
            </a:r>
            <a:r>
              <a:rPr lang="en-US" sz="2800" dirty="0" err="1">
                <a:latin typeface="Calibri light"/>
              </a:rPr>
              <a:t>precisaremos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utilizar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pacote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urllib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160896"/>
            <a:ext cx="9979975" cy="286232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urllib.request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request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'https://raw.githubusercontent.com/lidimayra/basic-stats/master/frequencies/pokemons.txt‘</a:t>
            </a:r>
          </a:p>
          <a:p>
            <a:r>
              <a:rPr lang="pt-BR" sz="2600" b="0" i="0" dirty="0">
                <a:effectLst/>
                <a:latin typeface="Lucida Console" panose="020B0609040504020204" pitchFamily="49" charset="0"/>
              </a:rPr>
              <a:t>arquivo = 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request.urlopen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arquivo.read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()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/>
              </a:rPr>
              <a:t>arquivo.close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/>
              </a:rPr>
              <a:t>()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889303" y="2402336"/>
            <a:ext cx="10513440" cy="13818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b'Pidgeotto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nPoliwag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nRapidash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940526" y="4036422"/>
            <a:ext cx="10410994" cy="2246769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Por que temos estes caracteres “sobrando” em nossos dados?</a:t>
            </a:r>
          </a:p>
          <a:p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Os dados são retornados em bytes. Para receber uma string, devemos chamar o método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decode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na leitura do arquivo, passando como parâmetro a codificação Unicode.</a:t>
            </a:r>
          </a:p>
          <a:p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940526" y="178378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440" cy="60815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Corrigindo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código</a:t>
            </a:r>
            <a:r>
              <a:rPr lang="en-US" sz="2800" dirty="0">
                <a:latin typeface="Calibri light"/>
              </a:rPr>
              <a:t> anterior: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7315200" y="5146766"/>
            <a:ext cx="32395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838080" y="2781069"/>
            <a:ext cx="9979975" cy="286232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urllib.request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request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'https://raw.githubusercontent.com/lidimayra/basic-stats/master/frequencies/pokemons.txt‘</a:t>
            </a:r>
          </a:p>
          <a:p>
            <a:r>
              <a:rPr lang="pt-BR" sz="2600" b="0" i="0" dirty="0">
                <a:effectLst/>
                <a:latin typeface="Lucida Console" panose="020B0609040504020204" pitchFamily="49" charset="0"/>
              </a:rPr>
              <a:t>arquivo = 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request.urlopen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arquivo.read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().decode(</a:t>
            </a:r>
            <a:r>
              <a:rPr lang="pt-BR" sz="2400" dirty="0">
                <a:solidFill>
                  <a:srgbClr val="BA2121"/>
                </a:solidFill>
                <a:latin typeface="Lucida Console" panose="020B0609040504020204" pitchFamily="49" charset="0"/>
              </a:rPr>
              <a:t>‘</a:t>
            </a:r>
            <a:r>
              <a:rPr lang="pt-BR" sz="24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UTF-8’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/>
              </a:rPr>
              <a:t>arquivo.close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/>
              </a:rPr>
              <a:t>()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Imprima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pokemons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string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todos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pokémons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capturados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Para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analisá-los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precisamos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forma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identificar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deles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individualmente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O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método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Lucida Console" panose="020B0609040504020204" pitchFamily="49" charset="0"/>
              </a:rPr>
              <a:t>.split()</a:t>
            </a:r>
            <a:endParaRPr sz="1400" dirty="0">
              <a:latin typeface="Lucida Console" panose="020B0609040504020204" pitchFamily="49" charset="0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440" cy="14944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método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.split()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string,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recebemos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acessadas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índices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sequenciais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0).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512009"/>
            <a:ext cx="9979975" cy="89255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linguagens = </a:t>
            </a:r>
            <a:r>
              <a:rPr lang="pt-BR" sz="26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Python</a:t>
            </a:r>
            <a:r>
              <a:rPr kumimoji="0" lang="pt-BR" altLang="pt-BR" sz="2600" b="0" i="0" u="none" strike="noStrike" cap="none" normalizeH="0" dirty="0">
                <a:ln>
                  <a:noFill/>
                </a:ln>
                <a:solidFill>
                  <a:srgbClr val="BA212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Java C PHP</a:t>
            </a:r>
            <a:r>
              <a:rPr lang="pt-BR" altLang="pt-BR" sz="26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pt-BR" sz="2600" dirty="0">
                <a:latin typeface="Lucida Console" panose="020B0609040504020204" pitchFamily="49" charset="0"/>
              </a:rPr>
              <a:t>.</a:t>
            </a:r>
            <a:r>
              <a:rPr lang="pt-BR" sz="2600" dirty="0" err="1">
                <a:latin typeface="Lucida Console" panose="020B0609040504020204" pitchFamily="49" charset="0"/>
              </a:rPr>
              <a:t>split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38080" y="463703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['Python', 'Java', 'C', 'PHP']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8080" y="6068769"/>
            <a:ext cx="10513440" cy="6157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'PHP'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4" name="Retângulo 3"/>
          <p:cNvSpPr/>
          <p:nvPr/>
        </p:nvSpPr>
        <p:spPr>
          <a:xfrm>
            <a:off x="936554" y="1579338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[0]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36554" y="2844343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[1]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36554" y="2226651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'Python'</a:t>
            </a:r>
            <a:endParaRPr lang="en-US" sz="2400" dirty="0"/>
          </a:p>
        </p:txBody>
      </p:sp>
      <p:sp>
        <p:nvSpPr>
          <p:cNvPr id="3" name="Retângulo 2"/>
          <p:cNvSpPr/>
          <p:nvPr/>
        </p:nvSpPr>
        <p:spPr>
          <a:xfrm>
            <a:off x="936554" y="3492813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'Java'</a:t>
            </a:r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936553" y="4101620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[2]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26527" y="4796643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'C'</a:t>
            </a:r>
            <a:endParaRPr lang="en-US" sz="2400" dirty="0"/>
          </a:p>
        </p:txBody>
      </p:sp>
      <p:sp>
        <p:nvSpPr>
          <p:cNvPr id="10" name="Retângulo 9"/>
          <p:cNvSpPr/>
          <p:nvPr/>
        </p:nvSpPr>
        <p:spPr>
          <a:xfrm>
            <a:off x="936553" y="535889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[3]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Divida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pokemon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nova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lista_de_pokemons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5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valores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forma individual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indíces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Pacotes científicos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nossos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estão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organizados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analisá-los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Trabalharemos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com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dois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pacotes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muito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NumPy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SciPy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Conforme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vimos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anteriormente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corresponde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valor que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ocorre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frequência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conjunto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podemos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utilizar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stats.mode</a:t>
            </a:r>
            <a:r>
              <a:rPr lang="en-US" sz="2400" dirty="0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fornecido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pelo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pacote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838080" y="3652962"/>
            <a:ext cx="10513440" cy="6222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Lucida Console"/>
              </a:rPr>
              <a:t>ModeResult</a:t>
            </a:r>
            <a:r>
              <a:rPr lang="en-US" sz="2800" dirty="0">
                <a:latin typeface="Lucida Console"/>
              </a:rPr>
              <a:t>(mode=array([20]), count=array([3]))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24350"/>
            <a:ext cx="9979975" cy="129266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stats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600" dirty="0" err="1">
                <a:latin typeface="Lucida Console"/>
              </a:rPr>
              <a:t>numeros</a:t>
            </a:r>
            <a:r>
              <a:rPr lang="pt-BR" sz="2600" dirty="0">
                <a:latin typeface="Lucida Console"/>
              </a:rPr>
              <a:t> = [20, 20, 1000, 50, 20, 1000]</a:t>
            </a:r>
            <a:endParaRPr lang="pt-BR" sz="2600" dirty="0"/>
          </a:p>
          <a:p>
            <a:pPr>
              <a:lnSpc>
                <a:spcPct val="100000"/>
              </a:lnSpc>
            </a:pPr>
            <a:r>
              <a:rPr lang="pt-BR" sz="2600" dirty="0" err="1">
                <a:latin typeface="Lucida Console"/>
              </a:rPr>
              <a:t>stats.mode</a:t>
            </a:r>
            <a:r>
              <a:rPr lang="pt-BR" sz="2600" dirty="0">
                <a:latin typeface="Lucida Console"/>
              </a:rPr>
              <a:t>(</a:t>
            </a:r>
            <a:r>
              <a:rPr lang="pt-BR" sz="2600" dirty="0" err="1">
                <a:latin typeface="Lucida Console"/>
              </a:rPr>
              <a:t>numeros</a:t>
            </a:r>
            <a:r>
              <a:rPr lang="pt-BR" sz="2600" dirty="0">
                <a:latin typeface="Lucida Console"/>
              </a:rPr>
              <a:t>)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Estatística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3440" cy="247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Ciência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estuda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ocorrência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eventos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Analisa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incertezas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Auxilia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processo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tomada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decisão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75" name="CustomShape 3"/>
          <p:cNvSpPr/>
          <p:nvPr/>
        </p:nvSpPr>
        <p:spPr>
          <a:xfrm>
            <a:off x="943354" y="4435199"/>
            <a:ext cx="10302891" cy="19521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Imagino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que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nossos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alunos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,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nossos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alunos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curso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secundário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–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todos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cidadãos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americanos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conhecessem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probabilidade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estatística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, 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não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estaríamos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na "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bagunça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"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econômica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estamos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hoje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 ”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– Arthur Benjamin,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durante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o TED Talk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Ensinem</a:t>
            </a:r>
            <a:r>
              <a:rPr lang="en-US" sz="2000" u="sng" dirty="0">
                <a:solidFill>
                  <a:srgbClr val="0563C1"/>
                </a:solidFill>
                <a:latin typeface="Calibri"/>
              </a:rPr>
              <a:t>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estatística</a:t>
            </a:r>
            <a:r>
              <a:rPr lang="en-US" sz="2000" u="sng" dirty="0">
                <a:solidFill>
                  <a:srgbClr val="0563C1"/>
                </a:solidFill>
                <a:latin typeface="Calibri"/>
              </a:rPr>
              <a:t> antes de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cálculo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5735" y="4307057"/>
            <a:ext cx="10513440" cy="4674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20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3522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sz="2600" dirty="0" err="1">
                <a:latin typeface="Lucida Console"/>
              </a:rPr>
              <a:t>stats.mode</a:t>
            </a:r>
            <a:r>
              <a:rPr lang="en-US" sz="2600" dirty="0">
                <a:latin typeface="Lucida Console"/>
              </a:rPr>
              <a:t>(</a:t>
            </a:r>
            <a:r>
              <a:rPr lang="en-US" sz="2600" dirty="0" err="1">
                <a:latin typeface="Lucida Console"/>
              </a:rPr>
              <a:t>numeros</a:t>
            </a:r>
            <a:r>
              <a:rPr lang="en-US" sz="2600" dirty="0">
                <a:solidFill>
                  <a:srgbClr val="385623"/>
                </a:solidFill>
                <a:latin typeface="Lucida Console"/>
              </a:rPr>
              <a:t>)[0]</a:t>
            </a:r>
            <a:endParaRPr lang="en-US" sz="2600" dirty="0"/>
          </a:p>
        </p:txBody>
      </p:sp>
      <p:sp>
        <p:nvSpPr>
          <p:cNvPr id="2" name="Retângulo 1"/>
          <p:cNvSpPr/>
          <p:nvPr/>
        </p:nvSpPr>
        <p:spPr>
          <a:xfrm>
            <a:off x="838080" y="2765388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Lucida Console"/>
              </a:rPr>
              <a:t>array([20])</a:t>
            </a:r>
            <a:endParaRPr lang="en-US" sz="2400" dirty="0"/>
          </a:p>
        </p:txBody>
      </p:sp>
      <p:sp>
        <p:nvSpPr>
          <p:cNvPr id="6" name="Retângulo 5"/>
          <p:cNvSpPr/>
          <p:nvPr/>
        </p:nvSpPr>
        <p:spPr>
          <a:xfrm>
            <a:off x="835735" y="3538125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sz="2600" dirty="0" err="1">
                <a:latin typeface="Lucida Console"/>
              </a:rPr>
              <a:t>stats.mode</a:t>
            </a:r>
            <a:r>
              <a:rPr lang="en-US" sz="2600" dirty="0">
                <a:latin typeface="Lucida Console"/>
              </a:rPr>
              <a:t>(</a:t>
            </a:r>
            <a:r>
              <a:rPr lang="en-US" sz="2600" dirty="0" err="1">
                <a:latin typeface="Lucida Console"/>
              </a:rPr>
              <a:t>numeros</a:t>
            </a:r>
            <a:r>
              <a:rPr lang="en-US" sz="2600" dirty="0">
                <a:latin typeface="Lucida Console"/>
              </a:rPr>
              <a:t>)[0][0]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Calibri light"/>
              </a:rPr>
              <a:t>Qual pokémon da nossa lista corresponde à moda? Isto é, qual o pokémon mais comum do nosso conjunto de dados?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absoluta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número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vezes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um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determinado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ocorreu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finalidade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módulo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stats do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pacote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fornece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itemfreq</a:t>
            </a:r>
            <a:r>
              <a:rPr lang="en-US" sz="2400" dirty="0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endParaRPr dirty="0">
              <a:latin typeface="Lucida Console" panose="020B0609040504020204" pitchFamily="49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38080" y="3582383"/>
            <a:ext cx="10513440" cy="16459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array([[10,  2],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       [20,  2],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       [50,  1]])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35227"/>
            <a:ext cx="9979975" cy="1261884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400" b="1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pt-BR" sz="24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4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pt-BR" sz="24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import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4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stats</a:t>
            </a:r>
            <a:endParaRPr lang="pt-BR" sz="24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latin typeface="Lucida console"/>
              </a:rPr>
              <a:t>numeros</a:t>
            </a:r>
            <a:r>
              <a:rPr lang="pt-BR" sz="2400" dirty="0">
                <a:latin typeface="Lucida console"/>
              </a:rPr>
              <a:t> = [10, 50, 20, 20, 10]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 err="1">
                <a:latin typeface="Lucida console"/>
              </a:rPr>
              <a:t>stats.itemfreq</a:t>
            </a:r>
            <a:r>
              <a:rPr lang="pt-BR" sz="2400" dirty="0">
                <a:latin typeface="Lucida console"/>
              </a:rPr>
              <a:t>(</a:t>
            </a:r>
            <a:r>
              <a:rPr lang="pt-BR" sz="2400" dirty="0" err="1">
                <a:latin typeface="Lucida console"/>
              </a:rPr>
              <a:t>numeros</a:t>
            </a:r>
            <a:r>
              <a:rPr lang="pt-BR" sz="2400" dirty="0">
                <a:latin typeface="Lucida console"/>
              </a:rPr>
              <a:t>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Calcule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as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frequências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nossa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pokémons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Armazene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resultado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variável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chamada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  <a:cs typeface="Calibri Light" panose="020F0302020204030204" pitchFamily="34" charset="0"/>
              </a:rPr>
              <a:t>frequencias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Distribuição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Frequências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838080" y="2986198"/>
            <a:ext cx="10513440" cy="21203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[['</a:t>
            </a:r>
            <a:r>
              <a:rPr lang="en-US" sz="2400" dirty="0" err="1">
                <a:latin typeface="Lucida Console" panose="020B0609040504020204" pitchFamily="49" charset="0"/>
              </a:rPr>
              <a:t>Pidgeotto</a:t>
            </a:r>
            <a:r>
              <a:rPr lang="en-US" sz="2400" dirty="0"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Pidgey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'5']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Poliwag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Rapidash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Rattata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'2']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Sandshrew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'2']]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sz="2400" dirty="0">
              <a:latin typeface="Lucida Console" panose="020B060904050402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080" y="2194835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frequencies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992825" y="5705493"/>
            <a:ext cx="10513440" cy="4983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Lucida console"/>
              </a:rPr>
              <a:t># TODO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explicação</a:t>
            </a:r>
            <a:r>
              <a:rPr lang="en-US" sz="28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sobre</a:t>
            </a:r>
            <a:r>
              <a:rPr lang="en-US" sz="28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fatiamento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04812" y="1844953"/>
            <a:ext cx="9979975" cy="8125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Lucida console"/>
              </a:rPr>
              <a:t>xi = 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frequencias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[:, 0]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548235"/>
                </a:solidFill>
                <a:latin typeface="Lucida console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(xi)</a:t>
            </a:r>
            <a:endParaRPr lang="en-US" sz="2600" dirty="0"/>
          </a:p>
        </p:txBody>
      </p:sp>
      <p:sp>
        <p:nvSpPr>
          <p:cNvPr id="2" name="Retângulo 1"/>
          <p:cNvSpPr/>
          <p:nvPr/>
        </p:nvSpPr>
        <p:spPr>
          <a:xfrm>
            <a:off x="1104811" y="2899192"/>
            <a:ext cx="99799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Pidgeotto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Pidgey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Poliwag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Rapidash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Rattata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Sandshrew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']</a:t>
            </a:r>
            <a:endParaRPr lang="en-US" sz="2400" dirty="0"/>
          </a:p>
        </p:txBody>
      </p:sp>
      <p:sp>
        <p:nvSpPr>
          <p:cNvPr id="6" name="Retângulo 5"/>
          <p:cNvSpPr/>
          <p:nvPr/>
        </p:nvSpPr>
        <p:spPr>
          <a:xfrm>
            <a:off x="1104811" y="3914856"/>
            <a:ext cx="9979975" cy="8125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Lucida console"/>
              </a:rPr>
              <a:t>fi = 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frequencias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[:, 1]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548235"/>
                </a:solidFill>
                <a:latin typeface="Lucida console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(fi)</a:t>
            </a:r>
            <a:endParaRPr lang="en-US" sz="2600" dirty="0"/>
          </a:p>
        </p:txBody>
      </p:sp>
      <p:sp>
        <p:nvSpPr>
          <p:cNvPr id="3" name="Retângulo 2"/>
          <p:cNvSpPr/>
          <p:nvPr/>
        </p:nvSpPr>
        <p:spPr>
          <a:xfrm>
            <a:off x="1104811" y="4913695"/>
            <a:ext cx="26019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 5 1 1 2 2]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Visualização de dados</a:t>
            </a:r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838080" y="1688399"/>
            <a:ext cx="9979975" cy="3293209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%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matplotlib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notebook</a:t>
            </a:r>
          </a:p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plt</a:t>
            </a:r>
            <a:endParaRPr lang="pt-BR" sz="2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x_pos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np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arange(</a:t>
            </a:r>
            <a:r>
              <a:rPr lang="pt-BR" sz="2600" b="0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(xi))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figure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bar(x_pos,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fi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align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'center'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ylim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600" b="0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max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fi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0.5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xticks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np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arange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(xi)), xi)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show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pt-BR" sz="26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Por que Python?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Diversas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(e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poderosas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!)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bibliotecas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voltadas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uso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científico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Open source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Comunidade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extremamente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ativa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Legibilidade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FTW!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absoluta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número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vezes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que um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determinado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evento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ocorreu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experimento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Espaço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amostral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ou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universo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estudo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):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conjunto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todos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resultados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possíveis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experimento</a:t>
            </a:r>
            <a:endParaRPr dirty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Moda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o valor que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ocorre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com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maior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conjunto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pic>
        <p:nvPicPr>
          <p:cNvPr id="81" name="Espaço Reservado para Conteúdo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960" y="1427760"/>
            <a:ext cx="3824640" cy="491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3440" cy="1030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função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open() para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abrir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desejado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armazená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-lo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253395"/>
            <a:ext cx="9979975" cy="9233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arquivo = </a:t>
            </a:r>
            <a:r>
              <a:rPr lang="pt-BR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open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altLang="pt-BR" sz="28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’nome_do_arquivo.txt’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dirty="0">
                <a:latin typeface="Lucida Console" panose="020B0609040504020204" pitchFamily="49" charset="0"/>
              </a:rPr>
              <a:t>(arquivo)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38079" y="4561500"/>
            <a:ext cx="9979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&lt;_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io.TextIOWrapper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name='pokemons.txt' mode='r' encoding='UTF-8'&gt;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1"/>
            <a:ext cx="10513440" cy="565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queremos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extrair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contidos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correto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753751"/>
            <a:ext cx="9979975" cy="129266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dados = </a:t>
            </a:r>
            <a:r>
              <a:rPr lang="pt-BR" sz="2600" dirty="0" err="1">
                <a:latin typeface="Lucida Console" panose="020B0609040504020204" pitchFamily="49" charset="0"/>
              </a:rPr>
              <a:t>conteudo.read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latin typeface="Lucida Console" panose="020B0609040504020204" pitchFamily="49" charset="0"/>
              </a:rPr>
              <a:t>arquivo.close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dirty="0">
                <a:latin typeface="Lucida Console" panose="020B0609040504020204" pitchFamily="49" charset="0"/>
              </a:rPr>
              <a:t>(dados)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8080" y="4408655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Crie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.txt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quiser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nele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Salve na pasta do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seu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programa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faça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 light"/>
              </a:rPr>
              <a:t>Agora </a:t>
            </a:r>
            <a:r>
              <a:rPr lang="en-US" sz="2800" dirty="0" err="1">
                <a:latin typeface="Calibri light"/>
              </a:rPr>
              <a:t>voltaremos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nossos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Acesse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endereço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abaixo</a:t>
            </a:r>
            <a:r>
              <a:rPr lang="en-US" sz="2800" dirty="0">
                <a:latin typeface="Calibri light"/>
              </a:rPr>
              <a:t> para </a:t>
            </a:r>
            <a:r>
              <a:rPr lang="en-US" sz="2800" dirty="0" err="1">
                <a:latin typeface="Calibri light"/>
              </a:rPr>
              <a:t>obter</a:t>
            </a:r>
            <a:r>
              <a:rPr lang="en-US" sz="2800" dirty="0">
                <a:latin typeface="Calibri light"/>
              </a:rPr>
              <a:t> a </a:t>
            </a:r>
            <a:r>
              <a:rPr lang="en-US" sz="2800" dirty="0" err="1">
                <a:latin typeface="Calibri light"/>
              </a:rPr>
              <a:t>lista</a:t>
            </a:r>
            <a:r>
              <a:rPr lang="en-US" sz="2800" dirty="0">
                <a:latin typeface="Calibri light"/>
              </a:rPr>
              <a:t> dos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capturados</a:t>
            </a:r>
            <a:r>
              <a:rPr lang="en-US" sz="2800" dirty="0">
                <a:latin typeface="Calibri light"/>
              </a:rPr>
              <a:t> no </a:t>
            </a:r>
            <a:r>
              <a:rPr lang="en-US" sz="2800" dirty="0" err="1">
                <a:latin typeface="Calibri light"/>
              </a:rPr>
              <a:t>jogo</a:t>
            </a:r>
            <a:r>
              <a:rPr lang="en-US" sz="2800" dirty="0">
                <a:latin typeface="Calibri light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https://raw.githubusercontent.com/lidimayra/basic-stats/master/frequencies/pokemons.txt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cap="rnd">
          <a:solidFill>
            <a:schemeClr val="bg1">
              <a:lumMod val="75000"/>
            </a:schemeClr>
          </a:solidFill>
          <a:round/>
        </a:ln>
      </a:spPr>
      <a:bodyPr wrap="square">
        <a:spAutoFit/>
      </a:bodyPr>
      <a:lstStyle>
        <a:defPPr>
          <a:defRPr b="0" i="0" dirty="0" smtClean="0">
            <a:solidFill>
              <a:srgbClr val="666666"/>
            </a:solidFill>
            <a:effectLst/>
            <a:latin typeface="Lucida Console" panose="020B0609040504020204" pitchFamily="49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882</Words>
  <Application>Microsoft Office PowerPoint</Application>
  <PresentationFormat>Widescreen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Calibri Light</vt:lpstr>
      <vt:lpstr>Courier New</vt:lpstr>
      <vt:lpstr>DejaVu Sans</vt:lpstr>
      <vt:lpstr>Lucida Console</vt:lpstr>
      <vt:lpstr>Lucida Console</vt:lpstr>
      <vt:lpstr>StarSymbol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Lidiane Taquehara</cp:lastModifiedBy>
  <cp:revision>30</cp:revision>
  <dcterms:modified xsi:type="dcterms:W3CDTF">2016-08-21T23:33:35Z</dcterms:modified>
</cp:coreProperties>
</file>