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Análise Estatística de dados com Python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URLs</a:t>
            </a:r>
            <a:endParaRPr dirty="0"/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Calibri light"/>
              </a:rPr>
              <a:t>Há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algumas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pequenas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diferenças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ao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ler</a:t>
            </a:r>
            <a:r>
              <a:rPr lang="en-US" sz="2800" dirty="0">
                <a:latin typeface="Calibri light"/>
              </a:rPr>
              <a:t> um </a:t>
            </a:r>
            <a:r>
              <a:rPr lang="en-US" sz="2800" dirty="0" err="1">
                <a:latin typeface="Calibri light"/>
              </a:rPr>
              <a:t>arquivo</a:t>
            </a:r>
            <a:r>
              <a:rPr lang="en-US" sz="2800" dirty="0">
                <a:latin typeface="Calibri light"/>
              </a:rPr>
              <a:t> de uma </a:t>
            </a:r>
            <a:r>
              <a:rPr lang="en-US" sz="2800" dirty="0" err="1">
                <a:latin typeface="Calibri light"/>
              </a:rPr>
              <a:t>url</a:t>
            </a:r>
            <a:r>
              <a:rPr lang="en-US" sz="2800" dirty="0">
                <a:latin typeface="Calibri light"/>
              </a:rPr>
              <a:t>. Para </a:t>
            </a:r>
            <a:r>
              <a:rPr lang="en-US" sz="2800" dirty="0" err="1">
                <a:latin typeface="Calibri light"/>
              </a:rPr>
              <a:t>isto</a:t>
            </a:r>
            <a:r>
              <a:rPr lang="en-US" sz="2800" dirty="0">
                <a:latin typeface="Calibri light"/>
              </a:rPr>
              <a:t>, </a:t>
            </a:r>
            <a:r>
              <a:rPr lang="en-US" sz="2800" dirty="0" err="1">
                <a:latin typeface="Calibri light"/>
              </a:rPr>
              <a:t>precisaremos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utilizar</a:t>
            </a:r>
            <a:r>
              <a:rPr lang="en-US" sz="2800" dirty="0">
                <a:latin typeface="Calibri light"/>
              </a:rPr>
              <a:t> o </a:t>
            </a:r>
            <a:r>
              <a:rPr lang="en-US" sz="2800" dirty="0" err="1">
                <a:latin typeface="Calibri light"/>
              </a:rPr>
              <a:t>pacote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urllib</a:t>
            </a:r>
            <a:r>
              <a:rPr lang="en-US" sz="2800" dirty="0"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 panose="020B0609040504020204" pitchFamily="49" charset="0"/>
              </a:rPr>
              <a:t>&gt;&gt; import </a:t>
            </a:r>
            <a:r>
              <a:rPr lang="en-US" sz="2800" dirty="0" err="1">
                <a:latin typeface="Lucida Console" panose="020B0609040504020204" pitchFamily="49" charset="0"/>
              </a:rPr>
              <a:t>urllib.request</a:t>
            </a:r>
            <a:r>
              <a:rPr lang="en-US" sz="2800" dirty="0">
                <a:latin typeface="Lucida Console" panose="020B0609040504020204" pitchFamily="49" charset="0"/>
              </a:rPr>
              <a:t> as request</a:t>
            </a:r>
            <a:endParaRPr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 panose="020B0609040504020204" pitchFamily="49" charset="0"/>
              </a:rPr>
              <a:t>&gt;&gt; </a:t>
            </a:r>
            <a:r>
              <a:rPr lang="en-US" sz="2800" dirty="0" err="1">
                <a:latin typeface="Lucida Console" panose="020B0609040504020204" pitchFamily="49" charset="0"/>
              </a:rPr>
              <a:t>url</a:t>
            </a:r>
            <a:r>
              <a:rPr lang="en-US" sz="2800" dirty="0">
                <a:latin typeface="Lucida Console" panose="020B0609040504020204" pitchFamily="49" charset="0"/>
              </a:rPr>
              <a:t> = 'https://raw.githubusercontent.com/</a:t>
            </a:r>
            <a:r>
              <a:rPr lang="en-US" sz="2800" dirty="0" err="1">
                <a:latin typeface="Lucida Console" panose="020B0609040504020204" pitchFamily="49" charset="0"/>
              </a:rPr>
              <a:t>lidimayra</a:t>
            </a:r>
            <a:r>
              <a:rPr lang="en-US" sz="2800" dirty="0">
                <a:latin typeface="Lucida Console" panose="020B0609040504020204" pitchFamily="49" charset="0"/>
              </a:rPr>
              <a:t>/basic-stats/master/frequencies/pokemons.txt‘</a:t>
            </a:r>
          </a:p>
          <a:p>
            <a:pPr>
              <a:lnSpc>
                <a:spcPct val="100000"/>
              </a:lnSpc>
            </a:pPr>
            <a:endParaRPr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Lucida Console"/>
              </a:rPr>
              <a:t>&gt;&gt; 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request.urlopen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url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Lucida Console"/>
              </a:rPr>
              <a:t>&gt;&gt; 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pokemons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arquivo.read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()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URLs</a:t>
            </a:r>
            <a:endParaRPr dirty="0"/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&gt;&gt; print(</a:t>
            </a:r>
            <a:r>
              <a:rPr lang="en-US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pokemons</a:t>
            </a:r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endParaRPr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b'Pidgeotto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nPoliwag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nRapidash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nRattata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nRattata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nSandshrew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nSandshrew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'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temos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estes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caracteres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sobrando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nossos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dados?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dados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são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retornados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bytes. Para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receber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uma string,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devemos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chamar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método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decode() na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leitura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passando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parâmetro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codificação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Unicode.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Calibri light"/>
              </a:rPr>
              <a:t>Corrigindo</a:t>
            </a:r>
            <a:r>
              <a:rPr lang="en-US" sz="2800" dirty="0">
                <a:latin typeface="Calibri light"/>
              </a:rPr>
              <a:t> o </a:t>
            </a:r>
            <a:r>
              <a:rPr lang="en-US" sz="2800" dirty="0" err="1">
                <a:latin typeface="Calibri light"/>
              </a:rPr>
              <a:t>código</a:t>
            </a:r>
            <a:r>
              <a:rPr lang="en-US" sz="2800" dirty="0">
                <a:latin typeface="Calibri light"/>
              </a:rPr>
              <a:t> anterior: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 panose="020B0609040504020204" pitchFamily="49" charset="0"/>
              </a:rPr>
              <a:t>&gt;&gt; import </a:t>
            </a:r>
            <a:r>
              <a:rPr lang="en-US" sz="2800" dirty="0" err="1">
                <a:latin typeface="Lucida Console" panose="020B0609040504020204" pitchFamily="49" charset="0"/>
              </a:rPr>
              <a:t>urllib.request</a:t>
            </a:r>
            <a:r>
              <a:rPr lang="en-US" sz="2800" dirty="0">
                <a:latin typeface="Lucida Console" panose="020B0609040504020204" pitchFamily="49" charset="0"/>
              </a:rPr>
              <a:t> as request</a:t>
            </a:r>
            <a:endParaRPr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 panose="020B0609040504020204" pitchFamily="49" charset="0"/>
              </a:rPr>
              <a:t>&gt;&gt; </a:t>
            </a:r>
            <a:r>
              <a:rPr lang="en-US" sz="2800" dirty="0" err="1">
                <a:latin typeface="Lucida Console" panose="020B0609040504020204" pitchFamily="49" charset="0"/>
              </a:rPr>
              <a:t>url</a:t>
            </a:r>
            <a:r>
              <a:rPr lang="en-US" sz="2800" dirty="0">
                <a:latin typeface="Lucida Console" panose="020B0609040504020204" pitchFamily="49" charset="0"/>
              </a:rPr>
              <a:t> = 'https://raw.githubusercontent.com/</a:t>
            </a:r>
            <a:r>
              <a:rPr lang="en-US" sz="2800" dirty="0" err="1">
                <a:latin typeface="Lucida Console" panose="020B0609040504020204" pitchFamily="49" charset="0"/>
              </a:rPr>
              <a:t>lidimayra</a:t>
            </a:r>
            <a:r>
              <a:rPr lang="en-US" sz="2800" dirty="0">
                <a:latin typeface="Lucida Console" panose="020B0609040504020204" pitchFamily="49" charset="0"/>
              </a:rPr>
              <a:t>/basic-stats/master/frequencies/pokemons.txt‘</a:t>
            </a:r>
          </a:p>
          <a:p>
            <a:pPr>
              <a:lnSpc>
                <a:spcPct val="100000"/>
              </a:lnSpc>
            </a:pPr>
            <a:endParaRPr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&gt;&gt; </a:t>
            </a:r>
            <a:r>
              <a:rPr lang="en-US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request.urlopen</a:t>
            </a:r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url</a:t>
            </a:r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endParaRPr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&gt;&gt; </a:t>
            </a:r>
            <a:r>
              <a:rPr lang="en-US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pokemons</a:t>
            </a:r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arquivo.read</a:t>
            </a:r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()</a:t>
            </a:r>
            <a:r>
              <a:rPr 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.decode('UTF-8')</a:t>
            </a:r>
            <a:endParaRPr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&gt;&gt; </a:t>
            </a:r>
            <a:r>
              <a:rPr lang="en-US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arquivo.close</a:t>
            </a:r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()</a:t>
            </a:r>
            <a:endParaRPr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Imprima na tela o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conteúdo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variável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pokemons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Agora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temos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uma string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contendo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nomes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todos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pokémons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capturados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Para analisá-los, precisamos de uma forma de diferenciar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cada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 deles individualmente.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 método .split()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Quando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chamamos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método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.split()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uma string,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recebemos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palavras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podem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ser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acessadas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índices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sequenciais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começando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0).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Lucida Console"/>
              </a:rPr>
              <a:t>&gt;&gt;&gt; 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 = 'Python Java C 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PHP'.split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Lucida Console"/>
              </a:rPr>
              <a:t>&gt;&gt;&gt; print(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Lucida Console"/>
              </a:rPr>
              <a:t>['Python', 'Java', 'C', 'PHP']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
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print(linguagens[0])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'Python'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print(linguagens[1])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'Java'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print(linguagens[2])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'C'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print(linguagens[3])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'PHP'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Divida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conteúdo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variável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pokemon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palavras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armazene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conteúdo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uma nova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variável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chamada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lista_de_pokemons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Acesse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5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valores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forma individual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utilizando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indíces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
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Pacotes científicos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Agora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nossos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dados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estão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organizados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podemos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começar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a analisá-los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Trabalharemos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com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dois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pacotes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muito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utilizados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NumPy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SciPy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
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Conforme vimos anteriormente, a moda corresponde ao valor que ocorre com maior frequência em um conjunto.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A função stats.mode()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Estatística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838080" y="1825560"/>
            <a:ext cx="10514880" cy="247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Ciência que estuda a frequência da ocorrência de eventos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Analisa incertezas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Auxilia no processo de tomada de decisão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1270800" y="4628160"/>
            <a:ext cx="9649800" cy="1407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“</a:t>
            </a:r>
            <a:r>
              <a:rPr lang="en-US" i="1">
                <a:solidFill>
                  <a:srgbClr val="000000"/>
                </a:solidFill>
                <a:latin typeface="Calibri"/>
              </a:rPr>
              <a:t>Imagino que se nossos alunos, se nossos alunos do curso secundário -- se todos cidadãos americanos -- conhecessem probabilidade e estatística, não estaríamos na "bagunça" econômica em que estamos hoje.</a:t>
            </a:r>
            <a:r>
              <a:rPr lang="en-US">
                <a:solidFill>
                  <a:srgbClr val="000000"/>
                </a:solidFill>
                <a:latin typeface="Calibri"/>
              </a:rPr>
              <a:t> ”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– Arthur Benjamin, durante o TED Talk </a:t>
            </a:r>
            <a:r>
              <a:rPr lang="en-US" u="sng">
                <a:solidFill>
                  <a:srgbClr val="0563C1"/>
                </a:solidFill>
                <a:latin typeface="Calibri"/>
              </a:rPr>
              <a:t>Ensinem estatística antes de cálculo</a:t>
            </a:r>
            <a:r>
              <a:rPr lang="en-US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Por que Python?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Diversas (e poderosas!) bibliotecas voltadas para uso científico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Open source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Comunidade extremamente ativa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Legibilidade FTW!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Frequência absoluta: número de vezes que um determinado evento ocorreu em um experimento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Espaço amostral (ou universo de estudo): conjunto de todos os resultados possíveis do experimento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Moda: o valor que ocorre com maior frequência no conjunto.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pic>
        <p:nvPicPr>
          <p:cNvPr id="81" name="Espaço Reservado para Conteúdo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45960" y="1427760"/>
            <a:ext cx="3826080" cy="491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Chamaremos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função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open() para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abrir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desejado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armazená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-lo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variável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Lucida Console"/>
              </a:rPr>
              <a:t>&gt;&gt;&gt; 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sz="2800" dirty="0">
                <a:solidFill>
                  <a:srgbClr val="548235"/>
                </a:solidFill>
                <a:latin typeface="Lucida Console"/>
              </a:rPr>
              <a:t>open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(</a:t>
            </a:r>
            <a:r>
              <a:rPr lang="en-US" sz="2800" dirty="0">
                <a:solidFill>
                  <a:srgbClr val="A01102"/>
                </a:solidFill>
                <a:latin typeface="Lucida Console"/>
              </a:rPr>
              <a:t>‘nome_do_arquivo.txt’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Lucida Console"/>
              </a:rPr>
              <a:t>&gt;&gt;&gt; print(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Lucida Console"/>
              </a:rPr>
              <a:t>&lt;_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io.TextIOWrapper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 name='pokemons.txt' mode='r' encoding='UTF-8'&gt;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Agora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queremos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extrair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dados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contidos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no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correto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Lucida Console"/>
              </a:rPr>
              <a:t>&gt;&gt;&gt; dados = 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conteudo.read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Lucida Console"/>
              </a:rPr>
              <a:t>&gt;&gt;&gt; 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arquivo.close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Lucida Console"/>
              </a:rPr>
              <a:t>&gt;&gt;&gt; print(dados)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Blá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blá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blá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Crie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.txt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Escreva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quiser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nele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Salve na pasta do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seu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projeto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Escreva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programa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faça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alibri light"/>
              </a:rPr>
              <a:t>Agora </a:t>
            </a:r>
            <a:r>
              <a:rPr lang="en-US" sz="2800" dirty="0" err="1">
                <a:latin typeface="Calibri light"/>
              </a:rPr>
              <a:t>voltaremos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nossos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pokémons</a:t>
            </a:r>
            <a:r>
              <a:rPr lang="en-US" sz="2800" dirty="0"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alibri light"/>
              </a:rPr>
              <a:t>Acesse</a:t>
            </a:r>
            <a:r>
              <a:rPr lang="en-US" sz="2800" dirty="0">
                <a:latin typeface="Calibri light"/>
              </a:rPr>
              <a:t> o </a:t>
            </a:r>
            <a:r>
              <a:rPr lang="en-US" sz="2800" dirty="0" err="1">
                <a:latin typeface="Calibri light"/>
              </a:rPr>
              <a:t>endereço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abaixo</a:t>
            </a:r>
            <a:r>
              <a:rPr lang="en-US" sz="2800" dirty="0">
                <a:latin typeface="Calibri light"/>
              </a:rPr>
              <a:t> para </a:t>
            </a:r>
            <a:r>
              <a:rPr lang="en-US" sz="2800" dirty="0" err="1">
                <a:latin typeface="Calibri light"/>
              </a:rPr>
              <a:t>obter</a:t>
            </a:r>
            <a:r>
              <a:rPr lang="en-US" sz="2800" dirty="0">
                <a:latin typeface="Calibri light"/>
              </a:rPr>
              <a:t> a </a:t>
            </a:r>
            <a:r>
              <a:rPr lang="en-US" sz="2800" dirty="0" err="1">
                <a:latin typeface="Calibri light"/>
              </a:rPr>
              <a:t>lista</a:t>
            </a:r>
            <a:r>
              <a:rPr lang="en-US" sz="2800" dirty="0">
                <a:latin typeface="Calibri light"/>
              </a:rPr>
              <a:t> dos </a:t>
            </a:r>
            <a:r>
              <a:rPr lang="en-US" sz="2800" dirty="0" err="1">
                <a:latin typeface="Calibri light"/>
              </a:rPr>
              <a:t>pokémons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capturados</a:t>
            </a:r>
            <a:r>
              <a:rPr lang="en-US" sz="2800" dirty="0">
                <a:latin typeface="Calibri light"/>
              </a:rPr>
              <a:t> no </a:t>
            </a:r>
            <a:r>
              <a:rPr lang="en-US" sz="2800" dirty="0" err="1">
                <a:latin typeface="Calibri light"/>
              </a:rPr>
              <a:t>jogo</a:t>
            </a:r>
            <a:r>
              <a:rPr lang="en-US" sz="2800" dirty="0">
                <a:latin typeface="Calibri light"/>
              </a:rPr>
              <a:t>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https://raw.githubusercontent.com/lidimayra/basic-stats/master/frequencies/pokemons.txt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573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Calibri Light</vt:lpstr>
      <vt:lpstr>DejaVu Sans</vt:lpstr>
      <vt:lpstr>Lucida Console</vt:lpstr>
      <vt:lpstr>StarSymbol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Lidiane Taquehara</cp:lastModifiedBy>
  <cp:revision>5</cp:revision>
  <dcterms:modified xsi:type="dcterms:W3CDTF">2016-08-20T16:15:41Z</dcterms:modified>
</cp:coreProperties>
</file>