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7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6" r:id="rId33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3333FF"/>
    <a:srgbClr val="7C7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m 6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Análise Estatística de dados com Python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arquivos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URLs</a:t>
            </a:r>
            <a:endParaRPr dirty="0"/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3440" cy="10301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latin typeface="Calibri light"/>
              </a:rPr>
              <a:t>Há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algumas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pequenas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diferenças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ao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ler</a:t>
            </a:r>
            <a:r>
              <a:rPr lang="en-US" sz="2800" dirty="0">
                <a:latin typeface="Calibri light"/>
              </a:rPr>
              <a:t> um </a:t>
            </a:r>
            <a:r>
              <a:rPr lang="en-US" sz="2800" dirty="0" err="1">
                <a:latin typeface="Calibri light"/>
              </a:rPr>
              <a:t>arquivo</a:t>
            </a:r>
            <a:r>
              <a:rPr lang="en-US" sz="2800" dirty="0">
                <a:latin typeface="Calibri light"/>
              </a:rPr>
              <a:t> de </a:t>
            </a:r>
            <a:r>
              <a:rPr lang="en-US" sz="2800" dirty="0" err="1">
                <a:latin typeface="Calibri light"/>
              </a:rPr>
              <a:t>uma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url</a:t>
            </a:r>
            <a:r>
              <a:rPr lang="en-US" sz="2800" dirty="0">
                <a:latin typeface="Calibri light"/>
              </a:rPr>
              <a:t>. Para </a:t>
            </a:r>
            <a:r>
              <a:rPr lang="en-US" sz="2800" dirty="0" err="1">
                <a:latin typeface="Calibri light"/>
              </a:rPr>
              <a:t>isto</a:t>
            </a:r>
            <a:r>
              <a:rPr lang="en-US" sz="2800" dirty="0">
                <a:latin typeface="Calibri light"/>
              </a:rPr>
              <a:t>, </a:t>
            </a:r>
            <a:r>
              <a:rPr lang="en-US" sz="2800" dirty="0" err="1">
                <a:latin typeface="Calibri light"/>
              </a:rPr>
              <a:t>precisaremos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utilizar</a:t>
            </a:r>
            <a:r>
              <a:rPr lang="en-US" sz="2800" dirty="0">
                <a:latin typeface="Calibri light"/>
              </a:rPr>
              <a:t> o </a:t>
            </a:r>
            <a:r>
              <a:rPr lang="en-US" sz="2800" dirty="0" err="1">
                <a:latin typeface="Calibri light"/>
              </a:rPr>
              <a:t>pacote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urllib</a:t>
            </a:r>
            <a:r>
              <a:rPr lang="en-US" sz="2800" dirty="0"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3160896"/>
            <a:ext cx="9979975" cy="286232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urllib.request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request</a:t>
            </a:r>
            <a:endParaRPr lang="pt-BR" sz="2600" b="1" i="0" dirty="0"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url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BA2121"/>
                </a:solidFill>
                <a:effectLst/>
                <a:latin typeface="Lucida Console" panose="020B0609040504020204" pitchFamily="49" charset="0"/>
              </a:rPr>
              <a:t>'https://raw.githubusercontent.com/lidimayra/basic-stats/master/frequencies/pokemons.txt‘</a:t>
            </a:r>
          </a:p>
          <a:p>
            <a:r>
              <a:rPr lang="pt-BR" sz="2600" b="0" i="0" dirty="0">
                <a:effectLst/>
                <a:latin typeface="Lucida Console" panose="020B0609040504020204" pitchFamily="49" charset="0"/>
              </a:rPr>
              <a:t>arquivo = </a:t>
            </a:r>
            <a:r>
              <a:rPr lang="pt-BR" sz="2600" b="0" i="0" dirty="0" err="1">
                <a:effectLst/>
                <a:latin typeface="Lucida Console" panose="020B0609040504020204" pitchFamily="49" charset="0"/>
              </a:rPr>
              <a:t>request.urlopen</a:t>
            </a:r>
            <a:r>
              <a:rPr lang="pt-BR" sz="2600" b="0" i="0" dirty="0"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effectLst/>
                <a:latin typeface="Lucida Console" panose="020B0609040504020204" pitchFamily="49" charset="0"/>
              </a:rPr>
              <a:t>url</a:t>
            </a:r>
            <a:r>
              <a:rPr lang="pt-BR" sz="2600" b="0" i="0" dirty="0"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pokemons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arquivo.read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()</a:t>
            </a: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/>
              </a:rPr>
              <a:t>arquivo.close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/>
              </a:rPr>
              <a:t>()</a:t>
            </a:r>
            <a:endParaRPr lang="pt-BR" sz="2600" b="0" i="0" dirty="0"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arquivos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URLs</a:t>
            </a:r>
            <a:endParaRPr dirty="0"/>
          </a:p>
        </p:txBody>
      </p:sp>
      <p:sp>
        <p:nvSpPr>
          <p:cNvPr id="93" name="CustomShape 2"/>
          <p:cNvSpPr/>
          <p:nvPr/>
        </p:nvSpPr>
        <p:spPr>
          <a:xfrm>
            <a:off x="889303" y="2402336"/>
            <a:ext cx="10513440" cy="13818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b'Pidgeotto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nPidgey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nPoliwag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nRapidash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nRattata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nRattata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nSandshrew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\r\</a:t>
            </a:r>
            <a:r>
              <a:rPr lang="en-US" sz="2800" dirty="0" err="1">
                <a:solidFill>
                  <a:srgbClr val="000000"/>
                </a:solidFill>
                <a:latin typeface="Lucida Console"/>
              </a:rPr>
              <a:t>nSandshrew</a:t>
            </a:r>
            <a:r>
              <a:rPr lang="en-US" sz="2800" dirty="0">
                <a:solidFill>
                  <a:srgbClr val="000000"/>
                </a:solidFill>
                <a:latin typeface="Lucida Console"/>
              </a:rPr>
              <a:t>'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940526" y="4036422"/>
            <a:ext cx="10410994" cy="2246769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Por que temos estes caracteres “sobrando” em nossos dados?</a:t>
            </a:r>
          </a:p>
          <a:p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Os dados são retornados em bytes. Para receber uma string, devemos chamar o método </a:t>
            </a:r>
            <a:r>
              <a:rPr lang="pt-BR" sz="2400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decode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()</a:t>
            </a:r>
            <a:r>
              <a:rPr lang="pt-BR" sz="2800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na leitura do arquivo, passando como parâmetro a codificação Unicode.</a:t>
            </a:r>
          </a:p>
          <a:p>
            <a:endParaRPr lang="pt-BR" sz="2800" b="1" dirty="0"/>
          </a:p>
        </p:txBody>
      </p:sp>
      <p:sp>
        <p:nvSpPr>
          <p:cNvPr id="5" name="Retângulo 4"/>
          <p:cNvSpPr/>
          <p:nvPr/>
        </p:nvSpPr>
        <p:spPr>
          <a:xfrm>
            <a:off x="940526" y="1783787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pokemons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3440" cy="60815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latin typeface="Calibri light"/>
              </a:rPr>
              <a:t>Corrigindo</a:t>
            </a:r>
            <a:r>
              <a:rPr lang="en-US" sz="2800" dirty="0">
                <a:latin typeface="Calibri light"/>
              </a:rPr>
              <a:t> o </a:t>
            </a:r>
            <a:r>
              <a:rPr lang="en-US" sz="2800" dirty="0" err="1">
                <a:latin typeface="Calibri light"/>
              </a:rPr>
              <a:t>código</a:t>
            </a:r>
            <a:r>
              <a:rPr lang="en-US" sz="2800" dirty="0">
                <a:latin typeface="Calibri light"/>
              </a:rPr>
              <a:t> anterior: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7315200" y="5146766"/>
            <a:ext cx="323958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838080" y="2781069"/>
            <a:ext cx="9979975" cy="286232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urllib.request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request</a:t>
            </a:r>
            <a:endParaRPr lang="pt-BR" sz="2600" b="1" i="0" dirty="0"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url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BA2121"/>
                </a:solidFill>
                <a:effectLst/>
                <a:latin typeface="Lucida Console" panose="020B0609040504020204" pitchFamily="49" charset="0"/>
              </a:rPr>
              <a:t>'https://raw.githubusercontent.com/lidimayra/basic-stats/master/frequencies/pokemons.txt‘</a:t>
            </a:r>
          </a:p>
          <a:p>
            <a:r>
              <a:rPr lang="pt-BR" sz="2600" b="0" i="0" dirty="0">
                <a:effectLst/>
                <a:latin typeface="Lucida Console" panose="020B0609040504020204" pitchFamily="49" charset="0"/>
              </a:rPr>
              <a:t>arquivo = </a:t>
            </a:r>
            <a:r>
              <a:rPr lang="pt-BR" sz="2600" b="0" i="0" dirty="0" err="1">
                <a:effectLst/>
                <a:latin typeface="Lucida Console" panose="020B0609040504020204" pitchFamily="49" charset="0"/>
              </a:rPr>
              <a:t>request.urlopen</a:t>
            </a:r>
            <a:r>
              <a:rPr lang="pt-BR" sz="2600" b="0" i="0" dirty="0"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effectLst/>
                <a:latin typeface="Lucida Console" panose="020B0609040504020204" pitchFamily="49" charset="0"/>
              </a:rPr>
              <a:t>url</a:t>
            </a:r>
            <a:r>
              <a:rPr lang="pt-BR" sz="2600" b="0" i="0" dirty="0"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pokemons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arquivo.read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().decode(</a:t>
            </a:r>
            <a:r>
              <a:rPr lang="pt-BR" sz="2400" dirty="0">
                <a:solidFill>
                  <a:srgbClr val="BA2121"/>
                </a:solidFill>
                <a:latin typeface="Lucida Console" panose="020B0609040504020204" pitchFamily="49" charset="0"/>
              </a:rPr>
              <a:t>‘</a:t>
            </a:r>
            <a:r>
              <a:rPr lang="pt-BR" sz="2400" b="0" i="0" dirty="0">
                <a:solidFill>
                  <a:srgbClr val="BA2121"/>
                </a:solidFill>
                <a:effectLst/>
                <a:latin typeface="Lucida Console" panose="020B0609040504020204" pitchFamily="49" charset="0"/>
              </a:rPr>
              <a:t>UTF-8’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/>
              </a:rPr>
              <a:t>arquivo.close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/>
              </a:rPr>
              <a:t>()</a:t>
            </a:r>
            <a:endParaRPr lang="pt-BR" sz="2600" b="0" i="0" dirty="0"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arquivos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URLs</a:t>
            </a:r>
            <a:endParaRPr dirty="0"/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Imprima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na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tela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conteúdo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variável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pokemons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Agora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temos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string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contendo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nomes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todos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pokémons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capturados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Para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analisá-los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precisamos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forma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identificar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cada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 deles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individualmente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O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método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Lucida Console" panose="020B0609040504020204" pitchFamily="49" charset="0"/>
              </a:rPr>
              <a:t>.split()</a:t>
            </a:r>
            <a:endParaRPr sz="1400" dirty="0">
              <a:latin typeface="Lucida Console" panose="020B0609040504020204" pitchFamily="49" charset="0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3440" cy="14944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Quando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chamamos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método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.split()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string,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recebemos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palavras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podem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ser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acessadas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índices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sequenciais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começando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0).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3512009"/>
            <a:ext cx="9979975" cy="89255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>
                <a:latin typeface="Lucida Console" panose="020B0609040504020204" pitchFamily="49" charset="0"/>
              </a:rPr>
              <a:t>linguagens = </a:t>
            </a:r>
            <a:r>
              <a:rPr lang="pt-BR" sz="2600" dirty="0">
                <a:solidFill>
                  <a:srgbClr val="BA212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Python</a:t>
            </a:r>
            <a:r>
              <a:rPr kumimoji="0" lang="pt-BR" altLang="pt-BR" sz="2600" b="0" i="0" u="none" strike="noStrike" cap="none" normalizeH="0" dirty="0">
                <a:ln>
                  <a:noFill/>
                </a:ln>
                <a:solidFill>
                  <a:srgbClr val="BA212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Java C PHP</a:t>
            </a:r>
            <a:r>
              <a:rPr lang="pt-BR" altLang="pt-BR" sz="2600" dirty="0">
                <a:solidFill>
                  <a:srgbClr val="BA212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r>
              <a:rPr lang="pt-BR" sz="2600" dirty="0">
                <a:latin typeface="Lucida Console" panose="020B0609040504020204" pitchFamily="49" charset="0"/>
              </a:rPr>
              <a:t>.</a:t>
            </a:r>
            <a:r>
              <a:rPr lang="pt-BR" sz="2600" dirty="0" err="1">
                <a:latin typeface="Lucida Console" panose="020B0609040504020204" pitchFamily="49" charset="0"/>
              </a:rPr>
              <a:t>split</a:t>
            </a:r>
            <a:r>
              <a:rPr lang="pt-BR" sz="2600" dirty="0">
                <a:latin typeface="Lucida Console" panose="020B0609040504020204" pitchFamily="49" charset="0"/>
              </a:rPr>
              <a:t>()</a:t>
            </a:r>
          </a:p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38080" y="4637035"/>
            <a:ext cx="5763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['Python', 'Java', 'C', 'PHP']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Lista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838080" y="6068769"/>
            <a:ext cx="10513440" cy="6157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'PHP'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4" name="Retângulo 3"/>
          <p:cNvSpPr/>
          <p:nvPr/>
        </p:nvSpPr>
        <p:spPr>
          <a:xfrm>
            <a:off x="936554" y="1579338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[0]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36554" y="2844343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[1]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36554" y="2226651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'Python'</a:t>
            </a:r>
            <a:endParaRPr lang="en-US" sz="2400" dirty="0"/>
          </a:p>
        </p:txBody>
      </p:sp>
      <p:sp>
        <p:nvSpPr>
          <p:cNvPr id="3" name="Retângulo 2"/>
          <p:cNvSpPr/>
          <p:nvPr/>
        </p:nvSpPr>
        <p:spPr>
          <a:xfrm>
            <a:off x="936554" y="3492813"/>
            <a:ext cx="130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'Java'</a:t>
            </a:r>
            <a:endParaRPr lang="en-US" sz="2400" dirty="0"/>
          </a:p>
        </p:txBody>
      </p:sp>
      <p:sp>
        <p:nvSpPr>
          <p:cNvPr id="8" name="Retângulo 7"/>
          <p:cNvSpPr/>
          <p:nvPr/>
        </p:nvSpPr>
        <p:spPr>
          <a:xfrm>
            <a:off x="936553" y="4101620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[2]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26527" y="4796643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'C'</a:t>
            </a:r>
            <a:endParaRPr lang="en-US" sz="2400" dirty="0"/>
          </a:p>
        </p:txBody>
      </p:sp>
      <p:sp>
        <p:nvSpPr>
          <p:cNvPr id="10" name="Retângulo 9"/>
          <p:cNvSpPr/>
          <p:nvPr/>
        </p:nvSpPr>
        <p:spPr>
          <a:xfrm>
            <a:off x="936553" y="5358897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linguagens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[3]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Lista</a:t>
            </a:r>
            <a:endParaRPr dirty="0"/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Divida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conteúdo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variável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pokemon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palavras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Armazene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conteúdo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nova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variável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chamada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lista_de_pokemons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Acesse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5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valores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lista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de forma individual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utilizando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indíces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Listas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1021114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As listas possuem métodos que facilitam o manuseio de seus elementos. Iremos trabalhar com dois deles: </a:t>
            </a:r>
            <a:r>
              <a:rPr lang="pt-BR" dirty="0" err="1">
                <a:latin typeface="Lucida Console" panose="020B0609040504020204" pitchFamily="49" charset="0"/>
                <a:cs typeface="Calibri Light" panose="020F0302020204030204" pitchFamily="34" charset="0"/>
              </a:rPr>
              <a:t>len</a:t>
            </a:r>
            <a:r>
              <a:rPr lang="pt-BR" dirty="0">
                <a:latin typeface="Lucida Console" panose="020B0609040504020204" pitchFamily="49" charset="0"/>
                <a:cs typeface="Calibri Light" panose="020F0302020204030204" pitchFamily="34" charset="0"/>
              </a:rPr>
              <a:t>()</a:t>
            </a:r>
            <a:r>
              <a:rPr lang="pt-BR" dirty="0"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pt-BR" dirty="0" err="1">
                <a:latin typeface="Lucida Console" panose="020B0609040504020204" pitchFamily="49" charset="0"/>
                <a:cs typeface="Calibri Light" panose="020F0302020204030204" pitchFamily="34" charset="0"/>
              </a:rPr>
              <a:t>max</a:t>
            </a:r>
            <a:r>
              <a:rPr lang="pt-BR" dirty="0">
                <a:latin typeface="Lucida Console" panose="020B0609040504020204" pitchFamily="49" charset="0"/>
                <a:cs typeface="Calibri Light" panose="020F0302020204030204" pitchFamily="34" charset="0"/>
              </a:rPr>
              <a:t>()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480" y="2811394"/>
            <a:ext cx="9979975" cy="89255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>
                <a:latin typeface="Lucida Console" panose="020B0609040504020204" pitchFamily="49" charset="0"/>
              </a:rPr>
              <a:t>lista = [10, 20, 30]</a:t>
            </a:r>
          </a:p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len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lista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 # retorna o comprimento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09480" y="388970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3</a:t>
            </a:r>
            <a:endParaRPr lang="en-US" sz="2400" dirty="0"/>
          </a:p>
        </p:txBody>
      </p:sp>
      <p:sp>
        <p:nvSpPr>
          <p:cNvPr id="6" name="Retângulo 5"/>
          <p:cNvSpPr/>
          <p:nvPr/>
        </p:nvSpPr>
        <p:spPr>
          <a:xfrm>
            <a:off x="609480" y="4537131"/>
            <a:ext cx="9979975" cy="89255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>
                <a:latin typeface="Lucida Console" panose="020B0609040504020204" pitchFamily="49" charset="0"/>
              </a:rPr>
              <a:t>lista = [10, 20, 30]</a:t>
            </a:r>
          </a:p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max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lista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 # retorna o maior valor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09480" y="5615443"/>
            <a:ext cx="570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30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376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Pacotes científicos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Agora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nossos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dados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estão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organizados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podemos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começar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analisá-los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Trabalharemos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com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dois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pacotes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muito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utilizados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NumPy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SciPy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Conforme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vimos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anteriormente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moda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corresponde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valor que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ocorre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maior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frequência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um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conjunto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obter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moda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podemos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utilizar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método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solidFill>
                  <a:srgbClr val="385623"/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stats.mode</a:t>
            </a:r>
            <a:r>
              <a:rPr lang="en-US" sz="2400" dirty="0">
                <a:solidFill>
                  <a:srgbClr val="385623"/>
                </a:solidFill>
                <a:latin typeface="Lucida Console" panose="020B0609040504020204" pitchFamily="49" charset="0"/>
                <a:cs typeface="Calibri Light" panose="020F0302020204030204" pitchFamily="34" charset="0"/>
              </a:rPr>
              <a:t>()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fornecido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pelo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pacote</a:t>
            </a:r>
            <a:r>
              <a:rPr lang="en-US" sz="2800" dirty="0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38562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SciPy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Estatística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838080" y="1760245"/>
            <a:ext cx="10513440" cy="247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Ciência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que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estuda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frequência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da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ocorrência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eventos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sz="2000" dirty="0"/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Analisa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incertezas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Auxilia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no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processo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tomada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decisão</a:t>
            </a:r>
            <a:endParaRPr sz="2000" dirty="0"/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</a:pPr>
            <a:endParaRPr sz="2000" dirty="0"/>
          </a:p>
        </p:txBody>
      </p:sp>
      <p:sp>
        <p:nvSpPr>
          <p:cNvPr id="75" name="CustomShape 3"/>
          <p:cNvSpPr/>
          <p:nvPr/>
        </p:nvSpPr>
        <p:spPr>
          <a:xfrm>
            <a:off x="943354" y="4435199"/>
            <a:ext cx="10302891" cy="195217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Imagino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que se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nossos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alunos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, se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nossos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alunos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curso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secundário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– se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todos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cidadãos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americanos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conhecessem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probabilidade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estatística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, 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não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estaríamos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na "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bagunça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"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econômica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em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que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estamos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alibri"/>
              </a:rPr>
              <a:t>hoje</a:t>
            </a:r>
            <a:r>
              <a:rPr lang="en-US" sz="2400" i="1" dirty="0">
                <a:solidFill>
                  <a:srgbClr val="000000"/>
                </a:solidFill>
                <a:latin typeface="Calibri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 ”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– Arthur Benjamin,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durante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o TED Talk </a:t>
            </a:r>
            <a:r>
              <a:rPr lang="en-US" sz="2000" u="sng" dirty="0" err="1">
                <a:solidFill>
                  <a:srgbClr val="0563C1"/>
                </a:solidFill>
                <a:latin typeface="Calibri"/>
              </a:rPr>
              <a:t>Ensinem</a:t>
            </a:r>
            <a:r>
              <a:rPr lang="en-US" sz="2000" u="sng" dirty="0">
                <a:solidFill>
                  <a:srgbClr val="0563C1"/>
                </a:solidFill>
                <a:latin typeface="Calibri"/>
              </a:rPr>
              <a:t> </a:t>
            </a:r>
            <a:r>
              <a:rPr lang="en-US" sz="2000" u="sng" dirty="0" err="1">
                <a:solidFill>
                  <a:srgbClr val="0563C1"/>
                </a:solidFill>
                <a:latin typeface="Calibri"/>
              </a:rPr>
              <a:t>estatística</a:t>
            </a:r>
            <a:r>
              <a:rPr lang="en-US" sz="2000" u="sng" dirty="0">
                <a:solidFill>
                  <a:srgbClr val="0563C1"/>
                </a:solidFill>
                <a:latin typeface="Calibri"/>
              </a:rPr>
              <a:t> antes de </a:t>
            </a:r>
            <a:r>
              <a:rPr lang="en-US" sz="2000" u="sng" dirty="0" err="1">
                <a:solidFill>
                  <a:srgbClr val="0563C1"/>
                </a:solidFill>
                <a:latin typeface="Calibri"/>
              </a:rPr>
              <a:t>cálculo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838080" y="3652962"/>
            <a:ext cx="10513440" cy="62221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latin typeface="Lucida Console"/>
              </a:rPr>
              <a:t>ModeResult</a:t>
            </a:r>
            <a:r>
              <a:rPr lang="en-US" sz="2800" dirty="0">
                <a:latin typeface="Lucida Console"/>
              </a:rPr>
              <a:t>(mode=array([20]), count=array([3]))</a:t>
            </a: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2024350"/>
            <a:ext cx="9979975" cy="129266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1" i="0" dirty="0" err="1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scipy</a:t>
            </a:r>
            <a:r>
              <a:rPr lang="pt-BR" sz="2600" b="1" i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import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stats</a:t>
            </a:r>
            <a:endParaRPr lang="pt-BR" sz="2600" b="1" i="0" dirty="0"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2600" dirty="0" err="1">
                <a:latin typeface="Lucida Console"/>
              </a:rPr>
              <a:t>numeros</a:t>
            </a:r>
            <a:r>
              <a:rPr lang="pt-BR" sz="2600" dirty="0">
                <a:latin typeface="Lucida Console"/>
              </a:rPr>
              <a:t> = [20, 20, 1000, 50, 20, 1000]</a:t>
            </a:r>
            <a:endParaRPr lang="pt-BR" sz="2600" dirty="0"/>
          </a:p>
          <a:p>
            <a:pPr>
              <a:lnSpc>
                <a:spcPct val="100000"/>
              </a:lnSpc>
            </a:pPr>
            <a:r>
              <a:rPr lang="pt-BR" sz="2600" dirty="0" err="1">
                <a:latin typeface="Lucida Console"/>
              </a:rPr>
              <a:t>stats.mode</a:t>
            </a:r>
            <a:r>
              <a:rPr lang="pt-BR" sz="2600" dirty="0">
                <a:latin typeface="Lucida Console"/>
              </a:rPr>
              <a:t>(</a:t>
            </a:r>
            <a:r>
              <a:rPr lang="pt-BR" sz="2600" dirty="0" err="1">
                <a:latin typeface="Lucida Console"/>
              </a:rPr>
              <a:t>numeros</a:t>
            </a:r>
            <a:r>
              <a:rPr lang="pt-BR" sz="2600" dirty="0">
                <a:latin typeface="Lucida Console"/>
              </a:rPr>
              <a:t>)</a:t>
            </a:r>
            <a:endParaRPr lang="pt-BR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835735" y="4307057"/>
            <a:ext cx="10513440" cy="4674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20</a:t>
            </a: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2035227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en-US" sz="2600" dirty="0" err="1">
                <a:latin typeface="Lucida Console"/>
              </a:rPr>
              <a:t>stats.mode</a:t>
            </a:r>
            <a:r>
              <a:rPr lang="en-US" sz="2600" dirty="0">
                <a:latin typeface="Lucida Console"/>
              </a:rPr>
              <a:t>(</a:t>
            </a:r>
            <a:r>
              <a:rPr lang="en-US" sz="2600" dirty="0" err="1">
                <a:latin typeface="Lucida Console"/>
              </a:rPr>
              <a:t>numeros</a:t>
            </a:r>
            <a:r>
              <a:rPr lang="en-US" sz="2600" dirty="0">
                <a:solidFill>
                  <a:srgbClr val="385623"/>
                </a:solidFill>
                <a:latin typeface="Lucida Console"/>
              </a:rPr>
              <a:t>)[0]</a:t>
            </a:r>
            <a:endParaRPr lang="en-US" sz="2600" dirty="0"/>
          </a:p>
        </p:txBody>
      </p:sp>
      <p:sp>
        <p:nvSpPr>
          <p:cNvPr id="2" name="Retângulo 1"/>
          <p:cNvSpPr/>
          <p:nvPr/>
        </p:nvSpPr>
        <p:spPr>
          <a:xfrm>
            <a:off x="838080" y="2765388"/>
            <a:ext cx="2230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Lucida Console"/>
              </a:rPr>
              <a:t>array([20])</a:t>
            </a:r>
            <a:endParaRPr lang="en-US" sz="2400" dirty="0"/>
          </a:p>
        </p:txBody>
      </p:sp>
      <p:sp>
        <p:nvSpPr>
          <p:cNvPr id="6" name="Retângulo 5"/>
          <p:cNvSpPr/>
          <p:nvPr/>
        </p:nvSpPr>
        <p:spPr>
          <a:xfrm>
            <a:off x="835735" y="3538125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en-US" sz="2600" dirty="0" err="1">
                <a:latin typeface="Lucida Console"/>
              </a:rPr>
              <a:t>stats.mode</a:t>
            </a:r>
            <a:r>
              <a:rPr lang="en-US" sz="2600" dirty="0">
                <a:latin typeface="Lucida Console"/>
              </a:rPr>
              <a:t>(</a:t>
            </a:r>
            <a:r>
              <a:rPr lang="en-US" sz="2600" dirty="0" err="1">
                <a:latin typeface="Lucida Console"/>
              </a:rPr>
              <a:t>numeros</a:t>
            </a:r>
            <a:r>
              <a:rPr lang="en-US" sz="2600" dirty="0">
                <a:latin typeface="Lucida Console"/>
              </a:rPr>
              <a:t>)[0][0]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alibri light"/>
              </a:rPr>
              <a:t>Qual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pokémon</a:t>
            </a:r>
            <a:r>
              <a:rPr lang="en-US" sz="2800" dirty="0">
                <a:latin typeface="Calibri light"/>
              </a:rPr>
              <a:t> da </a:t>
            </a:r>
            <a:r>
              <a:rPr lang="en-US" sz="2800" dirty="0" err="1">
                <a:latin typeface="Calibri light"/>
              </a:rPr>
              <a:t>nossa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lista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corresponde</a:t>
            </a:r>
            <a:r>
              <a:rPr lang="en-US" sz="2800" dirty="0">
                <a:latin typeface="Calibri light"/>
              </a:rPr>
              <a:t> à </a:t>
            </a:r>
            <a:r>
              <a:rPr lang="en-US" sz="2800" dirty="0" err="1">
                <a:latin typeface="Calibri light"/>
              </a:rPr>
              <a:t>moda</a:t>
            </a:r>
            <a:r>
              <a:rPr lang="en-US" sz="2800" dirty="0">
                <a:latin typeface="Calibri light"/>
              </a:rPr>
              <a:t>? </a:t>
            </a:r>
            <a:r>
              <a:rPr lang="en-US" sz="2800" dirty="0" err="1">
                <a:latin typeface="Calibri light"/>
              </a:rPr>
              <a:t>Isto</a:t>
            </a:r>
            <a:r>
              <a:rPr lang="en-US" sz="2800" dirty="0">
                <a:latin typeface="Calibri light"/>
              </a:rPr>
              <a:t> é, </a:t>
            </a:r>
            <a:r>
              <a:rPr lang="en-US" sz="2800" dirty="0" err="1">
                <a:latin typeface="Calibri light"/>
              </a:rPr>
              <a:t>qual</a:t>
            </a:r>
            <a:r>
              <a:rPr lang="en-US" sz="2800" dirty="0">
                <a:latin typeface="Calibri light"/>
              </a:rPr>
              <a:t> o </a:t>
            </a:r>
            <a:r>
              <a:rPr lang="en-US" sz="2800" dirty="0" err="1">
                <a:latin typeface="Calibri light"/>
              </a:rPr>
              <a:t>pokémon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mais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comum</a:t>
            </a:r>
            <a:r>
              <a:rPr lang="en-US" sz="2800" dirty="0">
                <a:latin typeface="Calibri light"/>
              </a:rPr>
              <a:t> do </a:t>
            </a:r>
            <a:r>
              <a:rPr lang="en-US" sz="2800" dirty="0" err="1">
                <a:latin typeface="Calibri light"/>
              </a:rPr>
              <a:t>nosso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conjunto</a:t>
            </a:r>
            <a:r>
              <a:rPr lang="en-US" sz="2800" dirty="0">
                <a:latin typeface="Calibri light"/>
              </a:rPr>
              <a:t> de dados?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Frequência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absoluta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número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vezes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um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determinado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evento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ocorreu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experimento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Para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esta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finalidade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, o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módulo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stats do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pacote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SciPy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nos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fornece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método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  <a:cs typeface="Calibri Light" panose="020F0302020204030204" pitchFamily="34" charset="0"/>
              </a:rPr>
              <a:t>itemfreq</a:t>
            </a:r>
            <a:r>
              <a:rPr lang="en-US" sz="2400" dirty="0">
                <a:latin typeface="Lucida Console" panose="020B0609040504020204" pitchFamily="49" charset="0"/>
                <a:cs typeface="Calibri Light" panose="020F0302020204030204" pitchFamily="34" charset="0"/>
              </a:rPr>
              <a:t>()</a:t>
            </a:r>
            <a:endParaRPr dirty="0">
              <a:latin typeface="Lucida Console" panose="020B0609040504020204" pitchFamily="49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838080" y="3582383"/>
            <a:ext cx="10513440" cy="164591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array([[10,  2],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       [20,  2],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       [50,  1]])</a:t>
            </a: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2035227"/>
            <a:ext cx="9979975" cy="1261884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400" b="1" i="0" dirty="0" err="1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pt-BR" sz="24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4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scipy</a:t>
            </a:r>
            <a:r>
              <a:rPr lang="pt-BR" sz="2400" b="1" i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import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4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stats</a:t>
            </a:r>
            <a:endParaRPr lang="pt-BR" sz="2400" b="1" i="0" dirty="0"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latin typeface="Lucida console"/>
              </a:rPr>
              <a:t>numeros</a:t>
            </a:r>
            <a:r>
              <a:rPr lang="pt-BR" sz="2400" dirty="0">
                <a:latin typeface="Lucida console"/>
              </a:rPr>
              <a:t> = [10, 50, 20, 20, 10]</a:t>
            </a:r>
            <a:endParaRPr lang="pt-BR" sz="2400" dirty="0"/>
          </a:p>
          <a:p>
            <a:pPr>
              <a:lnSpc>
                <a:spcPct val="100000"/>
              </a:lnSpc>
            </a:pPr>
            <a:r>
              <a:rPr lang="pt-BR" sz="2400" dirty="0" err="1">
                <a:latin typeface="Lucida console"/>
              </a:rPr>
              <a:t>stats.itemfreq</a:t>
            </a:r>
            <a:r>
              <a:rPr lang="pt-BR" sz="2400" dirty="0">
                <a:latin typeface="Lucida console"/>
              </a:rPr>
              <a:t>(</a:t>
            </a:r>
            <a:r>
              <a:rPr lang="pt-BR" sz="2400" dirty="0" err="1">
                <a:latin typeface="Lucida console"/>
              </a:rPr>
              <a:t>numeros</a:t>
            </a:r>
            <a:r>
              <a:rPr lang="pt-BR" sz="2400" dirty="0">
                <a:latin typeface="Lucida console"/>
              </a:rPr>
              <a:t>)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Calcule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as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frequências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nossa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lista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pokémons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Armazene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resultado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variável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chamada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  <a:cs typeface="Calibri Light" panose="020F0302020204030204" pitchFamily="34" charset="0"/>
              </a:rPr>
              <a:t>frequencias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Distribuição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Frequências</a:t>
            </a:r>
            <a:endParaRPr dirty="0"/>
          </a:p>
        </p:txBody>
      </p:sp>
      <p:sp>
        <p:nvSpPr>
          <p:cNvPr id="121" name="CustomShape 2"/>
          <p:cNvSpPr/>
          <p:nvPr/>
        </p:nvSpPr>
        <p:spPr>
          <a:xfrm>
            <a:off x="838080" y="2986198"/>
            <a:ext cx="10513440" cy="21203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Lucida Console" panose="020B0609040504020204" pitchFamily="49" charset="0"/>
              </a:rPr>
              <a:t>[['</a:t>
            </a:r>
            <a:r>
              <a:rPr lang="en-US" sz="2400" dirty="0" err="1">
                <a:latin typeface="Lucida Console" panose="020B0609040504020204" pitchFamily="49" charset="0"/>
              </a:rPr>
              <a:t>Pidgeotto</a:t>
            </a:r>
            <a:r>
              <a:rPr lang="en-US" sz="2400" dirty="0">
                <a:latin typeface="Lucida Console" panose="020B0609040504020204" pitchFamily="49" charset="0"/>
              </a:rPr>
              <a:t>' '1']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Pidgey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'5']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Poliwag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'1']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Rapidash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'1']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Rattata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'2']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['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Sandshrew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' '2']]</a:t>
            </a:r>
            <a:endParaRPr sz="240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endParaRPr sz="2400" dirty="0">
              <a:latin typeface="Lucida Console" panose="020B060904050402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080" y="2194835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frequencies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992825" y="5705493"/>
            <a:ext cx="10513440" cy="49835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  <a:latin typeface="Lucida console"/>
              </a:rPr>
              <a:t># TODO </a:t>
            </a:r>
            <a:r>
              <a:rPr lang="en-US" sz="2800" dirty="0" err="1">
                <a:solidFill>
                  <a:srgbClr val="FF0000"/>
                </a:solidFill>
                <a:latin typeface="Lucida console"/>
              </a:rPr>
              <a:t>explicação</a:t>
            </a:r>
            <a:r>
              <a:rPr lang="en-US" sz="2800" dirty="0">
                <a:solidFill>
                  <a:srgbClr val="FF0000"/>
                </a:solidFill>
                <a:latin typeface="Lucida console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Lucida console"/>
              </a:rPr>
              <a:t>sobre</a:t>
            </a:r>
            <a:r>
              <a:rPr lang="en-US" sz="2800" dirty="0">
                <a:solidFill>
                  <a:srgbClr val="FF0000"/>
                </a:solidFill>
                <a:latin typeface="Lucida console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Lucida console"/>
              </a:rPr>
              <a:t>fatiamento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04812" y="1844953"/>
            <a:ext cx="9979975" cy="812530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0000"/>
                </a:solidFill>
                <a:latin typeface="Lucida console"/>
              </a:rPr>
              <a:t>xi = </a:t>
            </a:r>
            <a:r>
              <a:rPr lang="en-US" sz="2600" dirty="0" err="1">
                <a:solidFill>
                  <a:srgbClr val="000000"/>
                </a:solidFill>
                <a:latin typeface="Lucida console"/>
              </a:rPr>
              <a:t>frequencias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[:, 0]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548235"/>
                </a:solidFill>
                <a:latin typeface="Lucida console"/>
              </a:rPr>
              <a:t>print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(xi)</a:t>
            </a:r>
            <a:endParaRPr lang="en-US" sz="2600" dirty="0"/>
          </a:p>
        </p:txBody>
      </p:sp>
      <p:sp>
        <p:nvSpPr>
          <p:cNvPr id="2" name="Retângulo 1"/>
          <p:cNvSpPr/>
          <p:nvPr/>
        </p:nvSpPr>
        <p:spPr>
          <a:xfrm>
            <a:off x="1104811" y="2899192"/>
            <a:ext cx="997997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Pidgeotto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Pidgey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Poliwag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Rapidash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Rattata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 '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Sandshrew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']</a:t>
            </a:r>
            <a:endParaRPr lang="en-US" sz="2400" dirty="0"/>
          </a:p>
        </p:txBody>
      </p:sp>
      <p:sp>
        <p:nvSpPr>
          <p:cNvPr id="6" name="Retângulo 5"/>
          <p:cNvSpPr/>
          <p:nvPr/>
        </p:nvSpPr>
        <p:spPr>
          <a:xfrm>
            <a:off x="1104811" y="3914856"/>
            <a:ext cx="9979975" cy="812530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0000"/>
                </a:solidFill>
                <a:latin typeface="Lucida console"/>
              </a:rPr>
              <a:t>fi = </a:t>
            </a:r>
            <a:r>
              <a:rPr lang="en-US" sz="2600" dirty="0" err="1">
                <a:solidFill>
                  <a:srgbClr val="000000"/>
                </a:solidFill>
                <a:latin typeface="Lucida console"/>
              </a:rPr>
              <a:t>frequencias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[:, 1]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548235"/>
                </a:solidFill>
                <a:latin typeface="Lucida console"/>
              </a:rPr>
              <a:t>print</a:t>
            </a:r>
            <a:r>
              <a:rPr lang="en-US" sz="2600" dirty="0">
                <a:solidFill>
                  <a:srgbClr val="000000"/>
                </a:solidFill>
                <a:latin typeface="Lucida console"/>
              </a:rPr>
              <a:t>(fi)</a:t>
            </a:r>
            <a:endParaRPr lang="en-US" sz="2600" dirty="0"/>
          </a:p>
        </p:txBody>
      </p:sp>
      <p:sp>
        <p:nvSpPr>
          <p:cNvPr id="3" name="Retângulo 2"/>
          <p:cNvSpPr/>
          <p:nvPr/>
        </p:nvSpPr>
        <p:spPr>
          <a:xfrm>
            <a:off x="1104811" y="4913695"/>
            <a:ext cx="260199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[1 5 1 1 2 2]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Visualização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dados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838080" y="1688399"/>
            <a:ext cx="9979975" cy="2492990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%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matplotlib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notebook</a:t>
            </a:r>
          </a:p>
          <a:p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1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plt</a:t>
            </a:r>
            <a:endParaRPr lang="pt-BR" sz="2600" b="1" i="0" dirty="0"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endParaRPr lang="pt-BR" sz="260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tamanho = </a:t>
            </a:r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len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(xi)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x_pos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np</a:t>
            </a:r>
            <a:r>
              <a:rPr lang="pt-BR" sz="2600" b="0" i="0" dirty="0" err="1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arange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(tamanho)</a:t>
            </a:r>
          </a:p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plt</a:t>
            </a:r>
            <a:r>
              <a:rPr lang="pt-BR" sz="2600" b="0" i="0" dirty="0" err="1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bar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x_pos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fi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align</a:t>
            </a:r>
            <a:r>
              <a:rPr lang="pt-BR" sz="2600" b="0" i="0" dirty="0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pt-BR" sz="2600" b="0" i="0" dirty="0">
                <a:solidFill>
                  <a:srgbClr val="BA2121"/>
                </a:solidFill>
                <a:effectLst/>
                <a:latin typeface="Lucida Console" panose="020B0609040504020204" pitchFamily="49" charset="0"/>
              </a:rPr>
              <a:t>'center'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Visualização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dados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42" y="1365068"/>
            <a:ext cx="7023463" cy="526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01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Por que Python?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Diversas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(e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poderosas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!)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bibliotecas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voltadas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para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uso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científico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sz="2000" dirty="0"/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Open source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sz="2000" dirty="0"/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Comunidade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extremamente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ativa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sz="2000" dirty="0"/>
          </a:p>
          <a:p>
            <a:pPr>
              <a:lnSpc>
                <a:spcPct val="90000"/>
              </a:lnSpc>
            </a:pPr>
            <a:endParaRPr sz="20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Legibilidade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FTW!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Visualização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dados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838080" y="1688399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plt</a:t>
            </a:r>
            <a:r>
              <a:rPr lang="pt-BR" sz="2600" b="0" i="0" dirty="0" err="1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xticks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np.arange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size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), xi)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03" y="1962694"/>
            <a:ext cx="6527074" cy="489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02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Visualização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dados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838080" y="1688399"/>
            <a:ext cx="9979975" cy="492443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plt</a:t>
            </a:r>
            <a:r>
              <a:rPr lang="pt-BR" sz="2600" b="0" i="0" dirty="0" err="1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pt-BR" sz="2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ylim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(0, </a:t>
            </a:r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len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pt-BR" sz="2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fi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 + 0.5)</a:t>
            </a:r>
            <a:endParaRPr lang="pt-BR" sz="26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67" y="2286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889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Estudo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das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frequências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Frequência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absoluta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número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vezes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que um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determinado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evento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ocorreu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em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um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experimento</a:t>
            </a:r>
            <a:endParaRPr lang="en-US" sz="30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30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sz="30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Espaço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amostral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ou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universo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estudo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):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conjunto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todos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os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resultados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possíveis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do experiment</a:t>
            </a:r>
          </a:p>
          <a:p>
            <a:pPr>
              <a:lnSpc>
                <a:spcPct val="90000"/>
              </a:lnSpc>
            </a:pPr>
            <a:endParaRPr lang="pt-BR" sz="3000" dirty="0"/>
          </a:p>
          <a:p>
            <a:pPr>
              <a:lnSpc>
                <a:spcPct val="90000"/>
              </a:lnSpc>
            </a:pPr>
            <a:endParaRPr sz="30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Moda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: o valor que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ocorre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com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maior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frequência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 no </a:t>
            </a:r>
            <a:r>
              <a:rPr lang="en-US" sz="3000" dirty="0" err="1">
                <a:solidFill>
                  <a:srgbClr val="000000"/>
                </a:solidFill>
                <a:latin typeface="Calibri"/>
              </a:rPr>
              <a:t>conjunto</a:t>
            </a:r>
            <a:r>
              <a:rPr lang="en-US" sz="3000" dirty="0">
                <a:solidFill>
                  <a:srgbClr val="000000"/>
                </a:solidFill>
                <a:latin typeface="Calibri"/>
              </a:rPr>
              <a:t>.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Estudo das frequências </a:t>
            </a:r>
            <a:endParaRPr/>
          </a:p>
        </p:txBody>
      </p:sp>
      <p:pic>
        <p:nvPicPr>
          <p:cNvPr id="81" name="Espaço Reservado para Conteúdo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45960" y="1427760"/>
            <a:ext cx="3824640" cy="491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3440" cy="10301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Chamaremos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função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open()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para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abrir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desejado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armazená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-lo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em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uma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variável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3253395"/>
            <a:ext cx="9979975" cy="923330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>
                <a:latin typeface="Lucida Console" panose="020B0609040504020204" pitchFamily="49" charset="0"/>
              </a:rPr>
              <a:t>arquivo = </a:t>
            </a:r>
            <a:r>
              <a:rPr lang="pt-BR" sz="2600" dirty="0">
                <a:solidFill>
                  <a:srgbClr val="008000"/>
                </a:solidFill>
                <a:latin typeface="Lucida Console" panose="020B0609040504020204" pitchFamily="49" charset="0"/>
              </a:rPr>
              <a:t>open</a:t>
            </a:r>
            <a:r>
              <a:rPr lang="pt-BR" sz="26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pt-BR" altLang="pt-BR" sz="2800" dirty="0">
                <a:solidFill>
                  <a:srgbClr val="BA212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’nome_do_arquivo.txt’</a:t>
            </a:r>
            <a:r>
              <a:rPr lang="pt-BR" sz="260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dirty="0">
                <a:latin typeface="Lucida Console" panose="020B0609040504020204" pitchFamily="49" charset="0"/>
              </a:rPr>
              <a:t>(arquivo)</a:t>
            </a:r>
            <a:endParaRPr lang="pt-BR" sz="2600" b="0" i="0" dirty="0"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38079" y="4561500"/>
            <a:ext cx="9979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Lucida Console"/>
              </a:rPr>
              <a:t>&lt;_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io.TextIOWrapper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name='pokemons.txt' mode='r' encoding='UTF-8'&gt;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838080" y="1825561"/>
            <a:ext cx="10513440" cy="565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Agora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queremos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extrair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dados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contidos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no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correto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Retângulo 3"/>
          <p:cNvSpPr/>
          <p:nvPr/>
        </p:nvSpPr>
        <p:spPr>
          <a:xfrm>
            <a:off x="838080" y="2753751"/>
            <a:ext cx="9979975" cy="1292662"/>
          </a:xfrm>
          <a:prstGeom prst="rect">
            <a:avLst/>
          </a:prstGeom>
          <a:solidFill>
            <a:schemeClr val="bg2"/>
          </a:solidFill>
          <a:ln cap="rnd">
            <a:solidFill>
              <a:schemeClr val="bg1">
                <a:lumMod val="75000"/>
              </a:schemeClr>
            </a:solidFill>
            <a:round/>
          </a:ln>
        </p:spPr>
        <p:txBody>
          <a:bodyPr wrap="square">
            <a:spAutoFit/>
          </a:bodyPr>
          <a:lstStyle/>
          <a:p>
            <a:r>
              <a:rPr lang="pt-BR" sz="2600" dirty="0">
                <a:latin typeface="Lucida Console" panose="020B0609040504020204" pitchFamily="49" charset="0"/>
              </a:rPr>
              <a:t>dados = </a:t>
            </a:r>
            <a:r>
              <a:rPr lang="pt-BR" sz="2600" dirty="0" err="1">
                <a:latin typeface="Lucida Console" panose="020B0609040504020204" pitchFamily="49" charset="0"/>
              </a:rPr>
              <a:t>conteudo.read</a:t>
            </a:r>
            <a:r>
              <a:rPr lang="pt-BR" sz="2600" dirty="0">
                <a:latin typeface="Lucida Console" panose="020B0609040504020204" pitchFamily="49" charset="0"/>
              </a:rPr>
              <a:t>()</a:t>
            </a:r>
          </a:p>
          <a:p>
            <a:r>
              <a:rPr lang="pt-BR" sz="2600" dirty="0" err="1">
                <a:latin typeface="Lucida Console" panose="020B0609040504020204" pitchFamily="49" charset="0"/>
              </a:rPr>
              <a:t>arquivo.close</a:t>
            </a:r>
            <a:r>
              <a:rPr lang="pt-BR" sz="2600" dirty="0">
                <a:latin typeface="Lucida Console" panose="020B0609040504020204" pitchFamily="49" charset="0"/>
              </a:rPr>
              <a:t>()</a:t>
            </a:r>
          </a:p>
          <a:p>
            <a:r>
              <a:rPr lang="pt-BR" sz="2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print</a:t>
            </a:r>
            <a:r>
              <a:rPr lang="pt-BR" sz="2600" dirty="0">
                <a:latin typeface="Lucida Console" panose="020B0609040504020204" pitchFamily="49" charset="0"/>
              </a:rPr>
              <a:t>(dados)</a:t>
            </a:r>
            <a:endParaRPr lang="pt-BR" sz="2600" b="0" i="0" dirty="0">
              <a:effectLst/>
              <a:latin typeface="Lucida Console" panose="020B060904050402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38080" y="4408655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Blá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blá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/>
              </a:rPr>
              <a:t>blá</a:t>
            </a:r>
            <a:r>
              <a:rPr lang="en-US" sz="2400" dirty="0">
                <a:solidFill>
                  <a:srgbClr val="000000"/>
                </a:solidFill>
                <a:latin typeface="Lucida Console"/>
              </a:rPr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Crie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.txt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Escreva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o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quiser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nele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Salve na pasta do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seu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projeto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Escreva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programa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faça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2800" dirty="0">
                <a:solidFill>
                  <a:srgbClr val="000000"/>
                </a:solidFill>
                <a:latin typeface="Calibri light"/>
              </a:rPr>
              <a:t> do </a:t>
            </a:r>
            <a:r>
              <a:rPr lang="en-US" sz="2800" dirty="0" err="1">
                <a:solidFill>
                  <a:srgbClr val="000000"/>
                </a:solidFill>
                <a:latin typeface="Calibri light"/>
              </a:rPr>
              <a:t>arquivo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Leitura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 de </a:t>
            </a:r>
            <a:r>
              <a:rPr lang="en-US" sz="4400" dirty="0" err="1">
                <a:solidFill>
                  <a:srgbClr val="000000"/>
                </a:solidFill>
                <a:latin typeface="Calibri Light"/>
              </a:rPr>
              <a:t>arquivos</a:t>
            </a:r>
            <a:endParaRPr dirty="0"/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alibri light"/>
              </a:rPr>
              <a:t>Agora </a:t>
            </a:r>
            <a:r>
              <a:rPr lang="en-US" sz="2800" dirty="0" err="1">
                <a:latin typeface="Calibri light"/>
              </a:rPr>
              <a:t>voltaremos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nossos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pokémons</a:t>
            </a:r>
            <a:r>
              <a:rPr lang="en-US" sz="2800" dirty="0">
                <a:latin typeface="Calibri light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alibri light"/>
              </a:rPr>
              <a:t>Acesse</a:t>
            </a:r>
            <a:r>
              <a:rPr lang="en-US" sz="2800" dirty="0">
                <a:latin typeface="Calibri light"/>
              </a:rPr>
              <a:t> o </a:t>
            </a:r>
            <a:r>
              <a:rPr lang="en-US" sz="2800" dirty="0" err="1">
                <a:latin typeface="Calibri light"/>
              </a:rPr>
              <a:t>endereço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abaixo</a:t>
            </a:r>
            <a:r>
              <a:rPr lang="en-US" sz="2800" dirty="0">
                <a:latin typeface="Calibri light"/>
              </a:rPr>
              <a:t> para </a:t>
            </a:r>
            <a:r>
              <a:rPr lang="en-US" sz="2800" dirty="0" err="1">
                <a:latin typeface="Calibri light"/>
              </a:rPr>
              <a:t>obter</a:t>
            </a:r>
            <a:r>
              <a:rPr lang="en-US" sz="2800" dirty="0">
                <a:latin typeface="Calibri light"/>
              </a:rPr>
              <a:t> a </a:t>
            </a:r>
            <a:r>
              <a:rPr lang="en-US" sz="2800" dirty="0" err="1">
                <a:latin typeface="Calibri light"/>
              </a:rPr>
              <a:t>lista</a:t>
            </a:r>
            <a:r>
              <a:rPr lang="en-US" sz="2800" dirty="0">
                <a:latin typeface="Calibri light"/>
              </a:rPr>
              <a:t> dos </a:t>
            </a:r>
            <a:r>
              <a:rPr lang="en-US" sz="2800" dirty="0" err="1">
                <a:latin typeface="Calibri light"/>
              </a:rPr>
              <a:t>pokémons</a:t>
            </a:r>
            <a:r>
              <a:rPr lang="en-US" sz="2800" dirty="0">
                <a:latin typeface="Calibri light"/>
              </a:rPr>
              <a:t> </a:t>
            </a:r>
            <a:r>
              <a:rPr lang="en-US" sz="2800" dirty="0" err="1">
                <a:latin typeface="Calibri light"/>
              </a:rPr>
              <a:t>capturados</a:t>
            </a:r>
            <a:r>
              <a:rPr lang="en-US" sz="2800" dirty="0">
                <a:latin typeface="Calibri light"/>
              </a:rPr>
              <a:t> no </a:t>
            </a:r>
            <a:r>
              <a:rPr lang="en-US" sz="2800" dirty="0" err="1">
                <a:latin typeface="Calibri light"/>
              </a:rPr>
              <a:t>jogo</a:t>
            </a:r>
            <a:r>
              <a:rPr lang="en-US" sz="2800" dirty="0">
                <a:latin typeface="Calibri light"/>
              </a:rPr>
              <a:t>: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Lucida Console"/>
              </a:rPr>
              <a:t>https://raw.githubusercontent.com/lidimayra/basic-stats/master/frequencies/pokemons.txt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cap="rnd">
          <a:solidFill>
            <a:schemeClr val="bg1">
              <a:lumMod val="75000"/>
            </a:schemeClr>
          </a:solidFill>
          <a:round/>
        </a:ln>
      </a:spPr>
      <a:bodyPr wrap="square">
        <a:spAutoFit/>
      </a:bodyPr>
      <a:lstStyle>
        <a:defPPr>
          <a:defRPr b="0" i="0" dirty="0" smtClean="0">
            <a:solidFill>
              <a:srgbClr val="666666"/>
            </a:solidFill>
            <a:effectLst/>
            <a:latin typeface="Lucida Console" panose="020B0609040504020204" pitchFamily="49" charset="0"/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954</Words>
  <Application>Microsoft Office PowerPoint</Application>
  <PresentationFormat>Widescreen</PresentationFormat>
  <Paragraphs>183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Calibri Light</vt:lpstr>
      <vt:lpstr>Calibri Light</vt:lpstr>
      <vt:lpstr>Courier New</vt:lpstr>
      <vt:lpstr>DejaVu Sans</vt:lpstr>
      <vt:lpstr>Lucida Console</vt:lpstr>
      <vt:lpstr>Lucida Console</vt:lpstr>
      <vt:lpstr>StarSymbol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Listas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Lidiane Taquehara</cp:lastModifiedBy>
  <cp:revision>38</cp:revision>
  <dcterms:modified xsi:type="dcterms:W3CDTF">2016-08-22T04:31:41Z</dcterms:modified>
</cp:coreProperties>
</file>