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Raleway"/>
      <p:regular r:id="rId15"/>
    </p:embeddedFont>
    <p:embeddedFont>
      <p:font typeface="Raleway"/>
      <p:regular r:id="rId16"/>
    </p:embeddedFont>
    <p:embeddedFont>
      <p:font typeface="Raleway"/>
      <p:regular r:id="rId17"/>
    </p:embeddedFont>
    <p:embeddedFont>
      <p:font typeface="Raleway"/>
      <p:regular r:id="rId18"/>
    </p:embeddedFont>
    <p:embeddedFont>
      <p:font typeface="Roboto"/>
      <p:regular r:id="rId19"/>
    </p:embeddedFont>
    <p:embeddedFont>
      <p:font typeface="Roboto"/>
      <p:regular r:id="rId20"/>
    </p:embeddedFont>
    <p:embeddedFont>
      <p:font typeface="Roboto"/>
      <p:regular r:id="rId21"/>
    </p:embeddedFont>
    <p:embeddedFont>
      <p:font typeface="Robot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488638"/>
            <a:ext cx="7415927" cy="2314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融合Transformer和多尺度并行注意的结直肠息肉分割算法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6350437" y="4173498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本研究提出了一种基于深度学习的结直肠息肉分割算法，用于提高结直肠息肉的自动检测和分割精度。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437" y="5241250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该算法结合了Transformer和多尺度并行注意机制，能够有效地识别和分割不同大小和形状的结直肠息肉。</a:t>
            </a: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6350437" y="632745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057" y="6335078"/>
            <a:ext cx="379690" cy="37969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868716" y="6309003"/>
            <a:ext cx="1406604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3C3939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鼎铭 李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9192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研究背景与挑战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48055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结直肠癌的威胁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113133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结直肠癌是全球最常见的恶性肿瘤之一，其发病率和死亡率居高不下。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5125403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早期发现和治疗对于提高结直肠癌患者的生存率至关重要。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348055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分割挑战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623929" y="4113133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结肠镜检查是预防结直肠癌的有效方法，但传统方法存在分割性能低、泛化能力不足、漏检率高等问题。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23929" y="5125403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结直肠息肉在大小、颜色和形状上存在较大差异，给自动分割带来了巨大挑战。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4602" y="490776"/>
            <a:ext cx="4461748" cy="557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350"/>
              </a:lnSpc>
              <a:buNone/>
            </a:pPr>
            <a:r>
              <a:rPr lang="en-US" sz="35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FTMPA-Net 网络结构</a:t>
            </a:r>
            <a:endParaRPr lang="en-US" sz="3500" dirty="0"/>
          </a:p>
        </p:txBody>
      </p:sp>
      <p:sp>
        <p:nvSpPr>
          <p:cNvPr id="3" name="Shape 1"/>
          <p:cNvSpPr/>
          <p:nvPr/>
        </p:nvSpPr>
        <p:spPr>
          <a:xfrm>
            <a:off x="7303770" y="1405176"/>
            <a:ext cx="22860" cy="6335197"/>
          </a:xfrm>
          <a:prstGeom prst="roundRect">
            <a:avLst>
              <a:gd name="adj" fmla="val 327904"/>
            </a:avLst>
          </a:prstGeom>
          <a:solidFill>
            <a:srgbClr val="C7C7D0"/>
          </a:solidFill>
          <a:ln/>
        </p:spPr>
      </p:sp>
      <p:sp>
        <p:nvSpPr>
          <p:cNvPr id="4" name="Shape 2"/>
          <p:cNvSpPr/>
          <p:nvPr/>
        </p:nvSpPr>
        <p:spPr>
          <a:xfrm>
            <a:off x="6512719" y="1795224"/>
            <a:ext cx="624602" cy="22860"/>
          </a:xfrm>
          <a:prstGeom prst="roundRect">
            <a:avLst>
              <a:gd name="adj" fmla="val 327904"/>
            </a:avLst>
          </a:prstGeom>
          <a:solidFill>
            <a:srgbClr val="C7C7D0"/>
          </a:solidFill>
          <a:ln/>
        </p:spPr>
      </p:sp>
      <p:sp>
        <p:nvSpPr>
          <p:cNvPr id="5" name="Shape 3"/>
          <p:cNvSpPr/>
          <p:nvPr/>
        </p:nvSpPr>
        <p:spPr>
          <a:xfrm>
            <a:off x="7114461" y="1605915"/>
            <a:ext cx="401479" cy="401479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57812" y="1672828"/>
            <a:ext cx="114657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4102775" y="1583531"/>
            <a:ext cx="2230874" cy="278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输入图像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624602" y="1969413"/>
            <a:ext cx="5709047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结直肠息肉图像作为输入，用于网络训练和推理。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7493079" y="2687360"/>
            <a:ext cx="624602" cy="22860"/>
          </a:xfrm>
          <a:prstGeom prst="roundRect">
            <a:avLst>
              <a:gd name="adj" fmla="val 327904"/>
            </a:avLst>
          </a:prstGeom>
          <a:solidFill>
            <a:srgbClr val="C7C7D0"/>
          </a:solidFill>
          <a:ln/>
        </p:spPr>
      </p:sp>
      <p:sp>
        <p:nvSpPr>
          <p:cNvPr id="10" name="Shape 8"/>
          <p:cNvSpPr/>
          <p:nvPr/>
        </p:nvSpPr>
        <p:spPr>
          <a:xfrm>
            <a:off x="7114461" y="2498050"/>
            <a:ext cx="401479" cy="401479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45429" y="2564963"/>
            <a:ext cx="139541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100" dirty="0"/>
          </a:p>
        </p:txBody>
      </p:sp>
      <p:sp>
        <p:nvSpPr>
          <p:cNvPr id="12" name="Text 10"/>
          <p:cNvSpPr/>
          <p:nvPr/>
        </p:nvSpPr>
        <p:spPr>
          <a:xfrm>
            <a:off x="8296751" y="2475667"/>
            <a:ext cx="2230874" cy="278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特征提取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8296751" y="2861548"/>
            <a:ext cx="5709047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使用 HarDNet 逐层提取图像的语义信息和空间细节。</a:t>
            </a:r>
            <a:endParaRPr lang="en-US" sz="1400" dirty="0"/>
          </a:p>
        </p:txBody>
      </p:sp>
      <p:sp>
        <p:nvSpPr>
          <p:cNvPr id="14" name="Shape 12"/>
          <p:cNvSpPr/>
          <p:nvPr/>
        </p:nvSpPr>
        <p:spPr>
          <a:xfrm>
            <a:off x="6512719" y="3490317"/>
            <a:ext cx="624602" cy="22860"/>
          </a:xfrm>
          <a:prstGeom prst="roundRect">
            <a:avLst>
              <a:gd name="adj" fmla="val 327904"/>
            </a:avLst>
          </a:prstGeom>
          <a:solidFill>
            <a:srgbClr val="C7C7D0"/>
          </a:solidFill>
          <a:ln/>
        </p:spPr>
      </p:sp>
      <p:sp>
        <p:nvSpPr>
          <p:cNvPr id="15" name="Shape 13"/>
          <p:cNvSpPr/>
          <p:nvPr/>
        </p:nvSpPr>
        <p:spPr>
          <a:xfrm>
            <a:off x="7114461" y="3301008"/>
            <a:ext cx="401479" cy="401479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43643" y="3367921"/>
            <a:ext cx="142994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4102775" y="3278624"/>
            <a:ext cx="2230874" cy="278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多尺度特征融合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624602" y="3664506"/>
            <a:ext cx="5709047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RFB 模块捕获不同感受野下的特征信息，以获得更全面的特征表示。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7493079" y="4293394"/>
            <a:ext cx="624602" cy="22860"/>
          </a:xfrm>
          <a:prstGeom prst="roundRect">
            <a:avLst>
              <a:gd name="adj" fmla="val 327904"/>
            </a:avLst>
          </a:prstGeom>
          <a:solidFill>
            <a:srgbClr val="C7C7D0"/>
          </a:solidFill>
          <a:ln/>
        </p:spPr>
      </p:sp>
      <p:sp>
        <p:nvSpPr>
          <p:cNvPr id="20" name="Shape 18"/>
          <p:cNvSpPr/>
          <p:nvPr/>
        </p:nvSpPr>
        <p:spPr>
          <a:xfrm>
            <a:off x="7114461" y="4104084"/>
            <a:ext cx="401479" cy="401479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242096" y="4170998"/>
            <a:ext cx="146209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100" dirty="0"/>
          </a:p>
        </p:txBody>
      </p:sp>
      <p:sp>
        <p:nvSpPr>
          <p:cNvPr id="22" name="Text 20"/>
          <p:cNvSpPr/>
          <p:nvPr/>
        </p:nvSpPr>
        <p:spPr>
          <a:xfrm>
            <a:off x="8296751" y="4081701"/>
            <a:ext cx="2230874" cy="278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通道注意力机制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8296751" y="4467582"/>
            <a:ext cx="5709047" cy="571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高效通道注意力机制 (ECAM) 提取空间、通道特征的相关性信息，抑制背景颜色响应。</a:t>
            </a:r>
            <a:endParaRPr lang="en-US" sz="1400" dirty="0"/>
          </a:p>
        </p:txBody>
      </p:sp>
      <p:sp>
        <p:nvSpPr>
          <p:cNvPr id="24" name="Shape 22"/>
          <p:cNvSpPr/>
          <p:nvPr/>
        </p:nvSpPr>
        <p:spPr>
          <a:xfrm>
            <a:off x="6512719" y="5096470"/>
            <a:ext cx="624602" cy="22860"/>
          </a:xfrm>
          <a:prstGeom prst="roundRect">
            <a:avLst>
              <a:gd name="adj" fmla="val 327904"/>
            </a:avLst>
          </a:prstGeom>
          <a:solidFill>
            <a:srgbClr val="C7C7D0"/>
          </a:solidFill>
          <a:ln/>
        </p:spPr>
      </p:sp>
      <p:sp>
        <p:nvSpPr>
          <p:cNvPr id="25" name="Shape 23"/>
          <p:cNvSpPr/>
          <p:nvPr/>
        </p:nvSpPr>
        <p:spPr>
          <a:xfrm>
            <a:off x="7114461" y="4907161"/>
            <a:ext cx="401479" cy="401479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242215" y="4974074"/>
            <a:ext cx="145971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5</a:t>
            </a:r>
            <a:endParaRPr lang="en-US" sz="2100" dirty="0"/>
          </a:p>
        </p:txBody>
      </p:sp>
      <p:sp>
        <p:nvSpPr>
          <p:cNvPr id="27" name="Text 25"/>
          <p:cNvSpPr/>
          <p:nvPr/>
        </p:nvSpPr>
        <p:spPr>
          <a:xfrm>
            <a:off x="4102775" y="4884777"/>
            <a:ext cx="2230874" cy="278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并行解码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624602" y="5270659"/>
            <a:ext cx="5709047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逐层聚合增强特征图，生成初始预测分割图用于后续深层监督。</a:t>
            </a:r>
            <a:endParaRPr lang="en-US" sz="1400" dirty="0"/>
          </a:p>
        </p:txBody>
      </p:sp>
      <p:sp>
        <p:nvSpPr>
          <p:cNvPr id="29" name="Shape 27"/>
          <p:cNvSpPr/>
          <p:nvPr/>
        </p:nvSpPr>
        <p:spPr>
          <a:xfrm>
            <a:off x="7493079" y="5899547"/>
            <a:ext cx="624602" cy="22860"/>
          </a:xfrm>
          <a:prstGeom prst="roundRect">
            <a:avLst>
              <a:gd name="adj" fmla="val 327904"/>
            </a:avLst>
          </a:prstGeom>
          <a:solidFill>
            <a:srgbClr val="C7C7D0"/>
          </a:solidFill>
          <a:ln/>
        </p:spPr>
      </p:sp>
      <p:sp>
        <p:nvSpPr>
          <p:cNvPr id="30" name="Shape 28"/>
          <p:cNvSpPr/>
          <p:nvPr/>
        </p:nvSpPr>
        <p:spPr>
          <a:xfrm>
            <a:off x="7114461" y="5710238"/>
            <a:ext cx="401479" cy="401479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7234476" y="5777151"/>
            <a:ext cx="161449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6</a:t>
            </a:r>
            <a:endParaRPr lang="en-US" sz="2100" dirty="0"/>
          </a:p>
        </p:txBody>
      </p:sp>
      <p:sp>
        <p:nvSpPr>
          <p:cNvPr id="32" name="Text 30"/>
          <p:cNvSpPr/>
          <p:nvPr/>
        </p:nvSpPr>
        <p:spPr>
          <a:xfrm>
            <a:off x="8296751" y="5687854"/>
            <a:ext cx="2230874" cy="278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边缘细化</a:t>
            </a:r>
            <a:endParaRPr lang="en-US" sz="1750" dirty="0"/>
          </a:p>
        </p:txBody>
      </p:sp>
      <p:sp>
        <p:nvSpPr>
          <p:cNvPr id="33" name="Text 31"/>
          <p:cNvSpPr/>
          <p:nvPr/>
        </p:nvSpPr>
        <p:spPr>
          <a:xfrm>
            <a:off x="8296751" y="6073735"/>
            <a:ext cx="5709047" cy="571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高效多头注意力机制 (EMHSA) 细化边缘信息，构建区域与边界之间的联系，提高分割性能。</a:t>
            </a:r>
            <a:endParaRPr lang="en-US" sz="1400" dirty="0"/>
          </a:p>
        </p:txBody>
      </p:sp>
      <p:sp>
        <p:nvSpPr>
          <p:cNvPr id="34" name="Shape 32"/>
          <p:cNvSpPr/>
          <p:nvPr/>
        </p:nvSpPr>
        <p:spPr>
          <a:xfrm>
            <a:off x="6512719" y="6702623"/>
            <a:ext cx="624602" cy="22860"/>
          </a:xfrm>
          <a:prstGeom prst="roundRect">
            <a:avLst>
              <a:gd name="adj" fmla="val 327904"/>
            </a:avLst>
          </a:prstGeom>
          <a:solidFill>
            <a:srgbClr val="C7C7D0"/>
          </a:solidFill>
          <a:ln/>
        </p:spPr>
      </p:sp>
      <p:sp>
        <p:nvSpPr>
          <p:cNvPr id="35" name="Shape 33"/>
          <p:cNvSpPr/>
          <p:nvPr/>
        </p:nvSpPr>
        <p:spPr>
          <a:xfrm>
            <a:off x="7114461" y="6513314"/>
            <a:ext cx="401479" cy="401479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36" name="Text 34"/>
          <p:cNvSpPr/>
          <p:nvPr/>
        </p:nvSpPr>
        <p:spPr>
          <a:xfrm>
            <a:off x="7243524" y="6580227"/>
            <a:ext cx="143232" cy="267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7</a:t>
            </a:r>
            <a:endParaRPr lang="en-US" sz="2100" dirty="0"/>
          </a:p>
        </p:txBody>
      </p:sp>
      <p:sp>
        <p:nvSpPr>
          <p:cNvPr id="37" name="Text 35"/>
          <p:cNvSpPr/>
          <p:nvPr/>
        </p:nvSpPr>
        <p:spPr>
          <a:xfrm>
            <a:off x="4102775" y="6490930"/>
            <a:ext cx="2230874" cy="278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输出分割图</a:t>
            </a:r>
            <a:endParaRPr lang="en-US" sz="1750" dirty="0"/>
          </a:p>
        </p:txBody>
      </p:sp>
      <p:sp>
        <p:nvSpPr>
          <p:cNvPr id="38" name="Text 36"/>
          <p:cNvSpPr/>
          <p:nvPr/>
        </p:nvSpPr>
        <p:spPr>
          <a:xfrm>
            <a:off x="624602" y="6876812"/>
            <a:ext cx="5709047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最终输出分割图，识别和分割结直肠息肉。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918091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关键技术模块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2183368"/>
            <a:ext cx="4136231" cy="2638187"/>
          </a:xfrm>
          <a:prstGeom prst="roundRect">
            <a:avLst>
              <a:gd name="adj" fmla="val 3930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126093" y="244542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改进的密集网络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126093" y="2979301"/>
            <a:ext cx="36121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该模块提取息肉图像的语义信息和空间细节，为后续模块提供更丰富的特征表示。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47084" y="2183368"/>
            <a:ext cx="4136231" cy="2638187"/>
          </a:xfrm>
          <a:prstGeom prst="roundRect">
            <a:avLst>
              <a:gd name="adj" fmla="val 3930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509141" y="244542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RFB 模块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5509141" y="2979301"/>
            <a:ext cx="361211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RFB 模块捕捉不同尺寸的待分割目标，增强空间和通道相关性信息的表征能力，提高网络对不同大小息肉的分割性能。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30132" y="2183368"/>
            <a:ext cx="4136231" cy="2638187"/>
          </a:xfrm>
          <a:prstGeom prst="roundRect">
            <a:avLst>
              <a:gd name="adj" fmla="val 3930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92189" y="244542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高效通道注意力机制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9892189" y="2979301"/>
            <a:ext cx="36121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通过抑制背景颜色响应，提高网络对息肉区域的关注度，提升分割精度。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864037" y="5068372"/>
            <a:ext cx="6327815" cy="2243138"/>
          </a:xfrm>
          <a:prstGeom prst="roundRect">
            <a:avLst>
              <a:gd name="adj" fmla="val 4623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126093" y="533042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并行解码模块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1126093" y="5864304"/>
            <a:ext cx="580370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该模块逐层恢复特征，生成用于后续深层监督的初始预测分割结果图，提升网络的学习效率和准确性。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7438668" y="5068372"/>
            <a:ext cx="6327815" cy="2243138"/>
          </a:xfrm>
          <a:prstGeom prst="roundRect">
            <a:avLst>
              <a:gd name="adj" fmla="val 4623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700724" y="533042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EMHSA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7700724" y="5864304"/>
            <a:ext cx="5803702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EMHSA 融合高级语义信息和多尺度语义信息，细化边缘特征，使分割边界处平滑连接，解决目标肠息肉尺寸大小不一和边界分割模糊问题。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9483" y="638413"/>
            <a:ext cx="4496395" cy="562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400"/>
              </a:lnSpc>
              <a:buNone/>
            </a:pPr>
            <a:r>
              <a:rPr lang="en-US" sz="35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实验结果与讨论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629483" y="1560076"/>
            <a:ext cx="7885033" cy="593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650"/>
              </a:lnSpc>
              <a:buNone/>
            </a:pPr>
            <a:r>
              <a:rPr lang="en-US" sz="4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93.5%</a:t>
            </a:r>
            <a:endParaRPr lang="en-US" sz="4650" dirty="0"/>
          </a:p>
        </p:txBody>
      </p:sp>
      <p:sp>
        <p:nvSpPr>
          <p:cNvPr id="5" name="Text 2"/>
          <p:cNvSpPr/>
          <p:nvPr/>
        </p:nvSpPr>
        <p:spPr>
          <a:xfrm>
            <a:off x="3447931" y="2378273"/>
            <a:ext cx="2248138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准确率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9483" y="2767132"/>
            <a:ext cx="7885033" cy="575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FTMPA-Net 在 CVC-ClinicDB 和 Kvasir-SEG 数据集上取得了 93.5% 的平均准确率，表明其在识别和分割息肉方面具有很高的准确性。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629483" y="3972044"/>
            <a:ext cx="7885033" cy="593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650"/>
              </a:lnSpc>
              <a:buNone/>
            </a:pPr>
            <a:r>
              <a:rPr lang="en-US" sz="4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92.8%</a:t>
            </a:r>
            <a:endParaRPr lang="en-US" sz="4650" dirty="0"/>
          </a:p>
        </p:txBody>
      </p:sp>
      <p:sp>
        <p:nvSpPr>
          <p:cNvPr id="8" name="Text 5"/>
          <p:cNvSpPr/>
          <p:nvPr/>
        </p:nvSpPr>
        <p:spPr>
          <a:xfrm>
            <a:off x="3447931" y="4790242"/>
            <a:ext cx="2248138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召回率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29483" y="5179100"/>
            <a:ext cx="788503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召回率达到 92.8%，意味着 FTMPA-Net 能够有效地识别和分割大部分息肉，减少了漏检率。</a:t>
            </a:r>
            <a:endParaRPr lang="en-US" sz="1400" dirty="0"/>
          </a:p>
        </p:txBody>
      </p:sp>
      <p:sp>
        <p:nvSpPr>
          <p:cNvPr id="10" name="Text 7"/>
          <p:cNvSpPr/>
          <p:nvPr/>
        </p:nvSpPr>
        <p:spPr>
          <a:xfrm>
            <a:off x="629483" y="6096238"/>
            <a:ext cx="7885033" cy="593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650"/>
              </a:lnSpc>
              <a:buNone/>
            </a:pPr>
            <a:r>
              <a:rPr lang="en-US" sz="4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93.1%</a:t>
            </a:r>
            <a:endParaRPr lang="en-US" sz="4650" dirty="0"/>
          </a:p>
        </p:txBody>
      </p:sp>
      <p:sp>
        <p:nvSpPr>
          <p:cNvPr id="11" name="Text 8"/>
          <p:cNvSpPr/>
          <p:nvPr/>
        </p:nvSpPr>
        <p:spPr>
          <a:xfrm>
            <a:off x="3447931" y="6914436"/>
            <a:ext cx="2248138" cy="280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F1 分数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29483" y="7303294"/>
            <a:ext cx="7885033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F1 分数为 93.1%，表明 FTMPA-Net 在准确性和召回率之间取得了良好的平衡。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7116" y="748308"/>
            <a:ext cx="5265301" cy="6580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150"/>
              </a:lnSpc>
              <a:buNone/>
            </a:pPr>
            <a:r>
              <a:rPr lang="en-US" sz="41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性能指标分析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37116" y="1959173"/>
            <a:ext cx="368498" cy="368498"/>
          </a:xfrm>
          <a:prstGeom prst="roundRect">
            <a:avLst>
              <a:gd name="adj" fmla="val 240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16117" y="1959173"/>
            <a:ext cx="2632591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准确率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1316117" y="2414468"/>
            <a:ext cx="7090767" cy="3369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FTMPA-Net 在分割精度方面明显优于现有算法，减少了分割边界伪影。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37116" y="3198852"/>
            <a:ext cx="368498" cy="368498"/>
          </a:xfrm>
          <a:prstGeom prst="roundRect">
            <a:avLst>
              <a:gd name="adj" fmla="val 240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316117" y="3198852"/>
            <a:ext cx="2632591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召回率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1316117" y="3654147"/>
            <a:ext cx="7090767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RFB 和 ECAM 的引入，有效提取细节特征信息，建立各信息之间的长期依赖关系，提高网络性能。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37116" y="4775478"/>
            <a:ext cx="368498" cy="368498"/>
          </a:xfrm>
          <a:prstGeom prst="roundRect">
            <a:avLst>
              <a:gd name="adj" fmla="val 240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316117" y="4775478"/>
            <a:ext cx="2632591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F1 分数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1316117" y="5230773"/>
            <a:ext cx="7090767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并行解码模块 (PD) 逐层聚合增强特征图，减少语义差异，生成用于深层监督的初始预测分割图。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737116" y="6352103"/>
            <a:ext cx="368498" cy="368498"/>
          </a:xfrm>
          <a:prstGeom prst="roundRect">
            <a:avLst>
              <a:gd name="adj" fmla="val 2400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316117" y="6352103"/>
            <a:ext cx="2632591" cy="328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Dice 系数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1316117" y="6807398"/>
            <a:ext cx="7090767" cy="673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EMHSA 融合高级语义信息和多尺度语义信息，细化边缘特征，使分割边界处平滑连接。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9192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50"/>
              </a:lnSpc>
              <a:buNone/>
            </a:pPr>
            <a:r>
              <a:rPr lang="en-US" sz="48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结论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48055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优点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113133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FTMPA-Net 算法整体分割性能优于目前先进分割算法，具有重要的临床参考价值。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5125403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算法有效地提高了分割精度，减少了边界伪影，并能够适应不同尺寸和形状的息肉。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348055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不足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623929" y="4113133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在复杂背景和低分辨率图像场景中，分割效果可能受到影响，需进一步优化。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23929" y="5125403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算法的训练时间较长，需探索更有效的训练策略以提高训练效率。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54512" y="671393"/>
            <a:ext cx="6104334" cy="7629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6000"/>
              </a:lnSpc>
              <a:buNone/>
            </a:pPr>
            <a:r>
              <a:rPr lang="en-US" sz="4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未来展望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854512" y="1922621"/>
            <a:ext cx="2153483" cy="1406843"/>
          </a:xfrm>
          <a:prstGeom prst="roundRect">
            <a:avLst>
              <a:gd name="adj" fmla="val 7290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113830" y="2381845"/>
            <a:ext cx="130612" cy="4883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8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3252073" y="2166699"/>
            <a:ext cx="3052167" cy="381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鲁棒性与泛化能力提升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3252073" y="2694742"/>
            <a:ext cx="10007322" cy="390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研究如何进一步提高分割算法的鲁棒性和泛化能力，使其在更复杂的环境下也能保持高精度。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3130034" y="3314224"/>
            <a:ext cx="10523815" cy="15240"/>
          </a:xfrm>
          <a:prstGeom prst="roundRect">
            <a:avLst>
              <a:gd name="adj" fmla="val 672924"/>
            </a:avLst>
          </a:prstGeom>
          <a:solidFill>
            <a:srgbClr val="C7C7D0"/>
          </a:solidFill>
          <a:ln/>
        </p:spPr>
      </p:sp>
      <p:sp>
        <p:nvSpPr>
          <p:cNvPr id="8" name="Shape 6"/>
          <p:cNvSpPr/>
          <p:nvPr/>
        </p:nvSpPr>
        <p:spPr>
          <a:xfrm>
            <a:off x="854512" y="3451503"/>
            <a:ext cx="4307086" cy="1797487"/>
          </a:xfrm>
          <a:prstGeom prst="roundRect">
            <a:avLst>
              <a:gd name="adj" fmla="val 5705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113830" y="4105989"/>
            <a:ext cx="159068" cy="4883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8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5405676" y="3695581"/>
            <a:ext cx="3052167" cy="381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应用扩展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5405676" y="4223623"/>
            <a:ext cx="8126135" cy="781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探索将 FTMPA-Net 算法应用于其他医学图像分割任务，例如肿瘤分割、器官分割等，进一步拓展算法的应用范围。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5283637" y="5233749"/>
            <a:ext cx="8370213" cy="15240"/>
          </a:xfrm>
          <a:prstGeom prst="roundRect">
            <a:avLst>
              <a:gd name="adj" fmla="val 672924"/>
            </a:avLst>
          </a:prstGeom>
          <a:solidFill>
            <a:srgbClr val="C7C7D0"/>
          </a:solidFill>
          <a:ln/>
        </p:spPr>
      </p:sp>
      <p:sp>
        <p:nvSpPr>
          <p:cNvPr id="13" name="Shape 11"/>
          <p:cNvSpPr/>
          <p:nvPr/>
        </p:nvSpPr>
        <p:spPr>
          <a:xfrm>
            <a:off x="854512" y="5371028"/>
            <a:ext cx="6460688" cy="2188131"/>
          </a:xfrm>
          <a:prstGeom prst="roundRect">
            <a:avLst>
              <a:gd name="adj" fmla="val 4687"/>
            </a:avLst>
          </a:prstGeom>
          <a:solidFill>
            <a:srgbClr val="E1E1EA"/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113830" y="6220897"/>
            <a:ext cx="162997" cy="4883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8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7559278" y="5615107"/>
            <a:ext cx="3052167" cy="381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智能辅助诊断系统整合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7559278" y="6143149"/>
            <a:ext cx="5972532" cy="11719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将 FTMPA-Net 算法整合到智能辅助诊断系统中，为医生提供更准确的辅助诊断信息，提高诊断效率和准确性。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2024-10-14T01:57:27Z</dcterms:created>
  <dcterms:modified xsi:type="dcterms:W3CDTF">2024-10-14T01:57:27Z</dcterms:modified>
</cp:coreProperties>
</file>