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58" r:id="rId5"/>
    <p:sldId id="266" r:id="rId6"/>
    <p:sldId id="270" r:id="rId7"/>
    <p:sldId id="265" r:id="rId8"/>
    <p:sldId id="267" r:id="rId9"/>
    <p:sldId id="261" r:id="rId10"/>
    <p:sldId id="269" r:id="rId11"/>
    <p:sldId id="26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>
      <p:cViewPr>
        <p:scale>
          <a:sx n="100" d="100"/>
          <a:sy n="100" d="100"/>
        </p:scale>
        <p:origin x="-955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FCE8BF-1D26-448A-9BEE-C6FCA76E2CA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F019A7-AC78-425B-9AE1-EED1EF22F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Syntax: (id, head-list, tail-list, weight, source-list)</a:t>
            </a:r>
          </a:p>
          <a:p>
            <a:endParaRPr lang="en-US" dirty="0" smtClean="0"/>
          </a:p>
          <a:p>
            <a:r>
              <a:rPr lang="en-US" dirty="0" smtClean="0"/>
              <a:t>CSV syntax</a:t>
            </a:r>
          </a:p>
          <a:p>
            <a:r>
              <a:rPr lang="pt-BR" sz="1200" dirty="0" smtClean="0"/>
              <a:t>"s1","A","B,C,D","0","j1"</a:t>
            </a:r>
          </a:p>
          <a:p>
            <a:r>
              <a:rPr lang="pt-BR" sz="1200" dirty="0" smtClean="0"/>
              <a:t>"s2","B","E,C","0","j1"</a:t>
            </a:r>
          </a:p>
          <a:p>
            <a:r>
              <a:rPr lang="pt-BR" sz="1200" dirty="0" smtClean="0"/>
              <a:t>"s3","B","C,D","0","j1"</a:t>
            </a:r>
          </a:p>
          <a:p>
            <a:r>
              <a:rPr lang="pt-BR" sz="1200" dirty="0" smtClean="0"/>
              <a:t>"s4","E","","1","j1"</a:t>
            </a:r>
          </a:p>
          <a:p>
            <a:r>
              <a:rPr lang="pt-BR" sz="1200" dirty="0" smtClean="0"/>
              <a:t>"s5","C","","1","j1"</a:t>
            </a:r>
          </a:p>
          <a:p>
            <a:r>
              <a:rPr lang="pt-BR" sz="1200" dirty="0" smtClean="0"/>
              <a:t>"s6","D","","1","j1"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19A7-AC78-425B-9AE1-EED1EF22FB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EQ: V X V, tracks asserted equivalent semantics on V</a:t>
            </a:r>
          </a:p>
          <a:p>
            <a:pPr lvl="1"/>
            <a:r>
              <a:rPr lang="en-US"/>
              <a:t>S, semantic annotation functions</a:t>
            </a:r>
          </a:p>
          <a:p>
            <a:pPr lvl="2"/>
            <a:r>
              <a:rPr lang="en-US"/>
              <a:t>m_source: A X V-&gt;P(URI), tracks provenance of hyperarc</a:t>
            </a:r>
          </a:p>
          <a:p>
            <a:pPr lvl="2"/>
            <a:r>
              <a:rPr lang="en-US"/>
              <a:t>m_condition: A -&gt; {sufficient, necessary}</a:t>
            </a:r>
          </a:p>
          <a:p>
            <a:pPr lvl="2"/>
            <a:r>
              <a:rPr lang="en-US"/>
              <a:t>SA is a collection of semantic annotation functions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Justifications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114800"/>
            <a:ext cx="3810000" cy="259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RDF graph syntax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228600" y="454851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228600" y="495715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auto">
          <a:xfrm>
            <a:off x="1577651" y="449580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s1</a:t>
            </a: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28600" y="5677937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228600" y="6027259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228600" y="6383171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11" name="AutoShape 60"/>
          <p:cNvSpPr>
            <a:spLocks noChangeArrowheads="1"/>
          </p:cNvSpPr>
          <p:nvPr/>
        </p:nvSpPr>
        <p:spPr bwMode="auto">
          <a:xfrm>
            <a:off x="1577651" y="490444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12" name="AutoShape 62"/>
          <p:cNvSpPr>
            <a:spLocks noChangeArrowheads="1"/>
          </p:cNvSpPr>
          <p:nvPr/>
        </p:nvSpPr>
        <p:spPr bwMode="auto">
          <a:xfrm>
            <a:off x="1577651" y="5266944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13" name="AutoShape 68"/>
          <p:cNvSpPr>
            <a:spLocks noChangeArrowheads="1"/>
          </p:cNvSpPr>
          <p:nvPr/>
        </p:nvSpPr>
        <p:spPr bwMode="auto">
          <a:xfrm>
            <a:off x="1577651" y="5622857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sp>
        <p:nvSpPr>
          <p:cNvPr id="14" name="AutoShape 69"/>
          <p:cNvSpPr>
            <a:spLocks noChangeArrowheads="1"/>
          </p:cNvSpPr>
          <p:nvPr/>
        </p:nvSpPr>
        <p:spPr bwMode="auto">
          <a:xfrm>
            <a:off x="1577651" y="5985361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15" name="AutoShape 70"/>
          <p:cNvSpPr>
            <a:spLocks noChangeArrowheads="1"/>
          </p:cNvSpPr>
          <p:nvPr/>
        </p:nvSpPr>
        <p:spPr bwMode="auto">
          <a:xfrm>
            <a:off x="1577651" y="6332806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cxnSp>
        <p:nvCxnSpPr>
          <p:cNvPr id="16" name="AutoShape 56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797865" y="4644097"/>
            <a:ext cx="779787" cy="43617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7" name="AutoShape 56"/>
          <p:cNvCxnSpPr>
            <a:cxnSpLocks noChangeShapeType="1"/>
            <a:stCxn id="7" idx="2"/>
            <a:endCxn id="8" idx="6"/>
          </p:cNvCxnSpPr>
          <p:nvPr/>
        </p:nvCxnSpPr>
        <p:spPr bwMode="auto">
          <a:xfrm rot="10800000" flipV="1">
            <a:off x="797865" y="4644096"/>
            <a:ext cx="779787" cy="115695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8" name="AutoShape 56"/>
          <p:cNvCxnSpPr>
            <a:cxnSpLocks noChangeShapeType="1"/>
            <a:stCxn id="7" idx="2"/>
            <a:endCxn id="9" idx="6"/>
          </p:cNvCxnSpPr>
          <p:nvPr/>
        </p:nvCxnSpPr>
        <p:spPr bwMode="auto">
          <a:xfrm rot="10800000" flipV="1">
            <a:off x="797865" y="4644096"/>
            <a:ext cx="779787" cy="150627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19" name="Straight Arrow Connector 18"/>
          <p:cNvCxnSpPr>
            <a:stCxn id="11" idx="2"/>
            <a:endCxn id="8" idx="6"/>
          </p:cNvCxnSpPr>
          <p:nvPr/>
        </p:nvCxnSpPr>
        <p:spPr>
          <a:xfrm rot="10800000" flipV="1">
            <a:off x="797865" y="5052736"/>
            <a:ext cx="779787" cy="74831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0" name="Straight Arrow Connector 19"/>
          <p:cNvCxnSpPr>
            <a:stCxn id="11" idx="2"/>
            <a:endCxn id="9" idx="6"/>
          </p:cNvCxnSpPr>
          <p:nvPr/>
        </p:nvCxnSpPr>
        <p:spPr>
          <a:xfrm rot="10800000" flipV="1">
            <a:off x="797865" y="5052736"/>
            <a:ext cx="779787" cy="109763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1" name="Straight Arrow Connector 20"/>
          <p:cNvCxnSpPr>
            <a:stCxn id="12" idx="2"/>
            <a:endCxn id="10" idx="6"/>
          </p:cNvCxnSpPr>
          <p:nvPr/>
        </p:nvCxnSpPr>
        <p:spPr>
          <a:xfrm rot="10800000" flipV="1">
            <a:off x="797865" y="5415240"/>
            <a:ext cx="779787" cy="109104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2" name="AutoShape 50"/>
          <p:cNvCxnSpPr>
            <a:cxnSpLocks noChangeShapeType="1"/>
            <a:stCxn id="5" idx="6"/>
            <a:endCxn id="7" idx="2"/>
          </p:cNvCxnSpPr>
          <p:nvPr/>
        </p:nvCxnSpPr>
        <p:spPr bwMode="auto">
          <a:xfrm flipV="1">
            <a:off x="797864" y="464409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6" idx="6"/>
            <a:endCxn id="11" idx="2"/>
          </p:cNvCxnSpPr>
          <p:nvPr/>
        </p:nvCxnSpPr>
        <p:spPr>
          <a:xfrm flipV="1">
            <a:off x="797864" y="505273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4" name="Straight Arrow Connector 23"/>
          <p:cNvCxnSpPr>
            <a:stCxn id="6" idx="6"/>
            <a:endCxn id="12" idx="2"/>
          </p:cNvCxnSpPr>
          <p:nvPr/>
        </p:nvCxnSpPr>
        <p:spPr>
          <a:xfrm>
            <a:off x="797864" y="5080273"/>
            <a:ext cx="779787" cy="33496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8" idx="6"/>
            <a:endCxn id="13" idx="2"/>
          </p:cNvCxnSpPr>
          <p:nvPr/>
        </p:nvCxnSpPr>
        <p:spPr>
          <a:xfrm flipV="1">
            <a:off x="797864" y="5771154"/>
            <a:ext cx="779787" cy="2989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1">
            <a:off x="797864" y="6133658"/>
            <a:ext cx="779787" cy="167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>
          <a:xfrm flipV="1">
            <a:off x="797864" y="6481103"/>
            <a:ext cx="779787" cy="2518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sp>
        <p:nvSpPr>
          <p:cNvPr id="28" name="Oval 27"/>
          <p:cNvSpPr/>
          <p:nvPr/>
        </p:nvSpPr>
        <p:spPr>
          <a:xfrm>
            <a:off x="2550464" y="5410200"/>
            <a:ext cx="609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7" idx="6"/>
            <a:endCxn id="28" idx="2"/>
          </p:cNvCxnSpPr>
          <p:nvPr/>
        </p:nvCxnSpPr>
        <p:spPr>
          <a:xfrm>
            <a:off x="2259580" y="4644097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28" idx="2"/>
          </p:cNvCxnSpPr>
          <p:nvPr/>
        </p:nvCxnSpPr>
        <p:spPr>
          <a:xfrm>
            <a:off x="2259580" y="5052737"/>
            <a:ext cx="290884" cy="509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6"/>
            <a:endCxn id="28" idx="2"/>
          </p:cNvCxnSpPr>
          <p:nvPr/>
        </p:nvCxnSpPr>
        <p:spPr>
          <a:xfrm>
            <a:off x="2259580" y="5415241"/>
            <a:ext cx="290884" cy="147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28" idx="2"/>
          </p:cNvCxnSpPr>
          <p:nvPr/>
        </p:nvCxnSpPr>
        <p:spPr>
          <a:xfrm flipV="1">
            <a:off x="2259580" y="5562600"/>
            <a:ext cx="290884" cy="208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  <a:endCxn id="28" idx="2"/>
          </p:cNvCxnSpPr>
          <p:nvPr/>
        </p:nvCxnSpPr>
        <p:spPr>
          <a:xfrm flipV="1">
            <a:off x="2259580" y="5562600"/>
            <a:ext cx="290884" cy="571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  <a:endCxn id="28" idx="2"/>
          </p:cNvCxnSpPr>
          <p:nvPr/>
        </p:nvCxnSpPr>
        <p:spPr>
          <a:xfrm flipV="1">
            <a:off x="2259580" y="5562600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3236264" y="63246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Arrow Connector 36"/>
          <p:cNvCxnSpPr>
            <a:stCxn id="7" idx="6"/>
            <a:endCxn id="43" idx="1"/>
          </p:cNvCxnSpPr>
          <p:nvPr/>
        </p:nvCxnSpPr>
        <p:spPr>
          <a:xfrm>
            <a:off x="2259580" y="4644097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35" idx="1"/>
          </p:cNvCxnSpPr>
          <p:nvPr/>
        </p:nvCxnSpPr>
        <p:spPr>
          <a:xfrm flipV="1">
            <a:off x="2259580" y="4989576"/>
            <a:ext cx="976684" cy="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6"/>
            <a:endCxn id="44" idx="1"/>
          </p:cNvCxnSpPr>
          <p:nvPr/>
        </p:nvCxnSpPr>
        <p:spPr>
          <a:xfrm flipV="1">
            <a:off x="2259580" y="5294376"/>
            <a:ext cx="976684" cy="12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6"/>
            <a:endCxn id="47" idx="1"/>
          </p:cNvCxnSpPr>
          <p:nvPr/>
        </p:nvCxnSpPr>
        <p:spPr>
          <a:xfrm>
            <a:off x="2259580" y="5771154"/>
            <a:ext cx="976684" cy="5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6"/>
            <a:endCxn id="46" idx="1"/>
          </p:cNvCxnSpPr>
          <p:nvPr/>
        </p:nvCxnSpPr>
        <p:spPr>
          <a:xfrm>
            <a:off x="2259580" y="6133658"/>
            <a:ext cx="976684" cy="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6"/>
            <a:endCxn id="36" idx="1"/>
          </p:cNvCxnSpPr>
          <p:nvPr/>
        </p:nvCxnSpPr>
        <p:spPr>
          <a:xfrm flipV="1">
            <a:off x="2259580" y="6440424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3236264" y="4568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3236264" y="51785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3236264" y="60198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Process 46"/>
          <p:cNvSpPr/>
          <p:nvPr/>
        </p:nvSpPr>
        <p:spPr>
          <a:xfrm>
            <a:off x="3236264" y="5711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90267" y="4416623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0" y="46482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partOf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44196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5304" y="47214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4191000" y="2057400"/>
            <a:ext cx="4800600" cy="464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Hyper-graph syntax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52400" y="1295400"/>
            <a:ext cx="3810000" cy="297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English 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A,B,C,D,E are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s1 ~s6 are steps in justification j1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was derived by s1 from 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derived by s2 from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alternatively derived by s3 from 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E,C,D were directly derived by s4,s5,s6 </a:t>
            </a:r>
            <a:r>
              <a:rPr lang="en-US" dirty="0" smtClean="0"/>
              <a:t>respectively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s4~s6 are terminal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953001" y="2667000"/>
            <a:ext cx="3962399" cy="3886200"/>
          </a:xfrm>
          <a:prstGeom prst="roundRect">
            <a:avLst>
              <a:gd name="adj" fmla="val 514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2800" dirty="0" smtClean="0"/>
              <a:t>j1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Directed </a:t>
            </a:r>
            <a:r>
              <a:rPr lang="en-US" dirty="0" err="1" smtClean="0"/>
              <a:t>Hypergraph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6970170" y="28956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6055770" y="4343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B</a:t>
            </a:r>
            <a:endParaRPr lang="en-US" sz="2800" baseline="-25000"/>
          </a:p>
        </p:txBody>
      </p:sp>
      <p:cxnSp>
        <p:nvCxnSpPr>
          <p:cNvPr id="6" name="AutoShape 50"/>
          <p:cNvCxnSpPr>
            <a:cxnSpLocks noChangeShapeType="1"/>
            <a:stCxn id="4" idx="2"/>
            <a:endCxn id="8" idx="0"/>
          </p:cNvCxnSpPr>
          <p:nvPr/>
        </p:nvCxnSpPr>
        <p:spPr bwMode="auto">
          <a:xfrm rot="5400000">
            <a:off x="7046646" y="3433214"/>
            <a:ext cx="489722" cy="715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" name="AutoShape 51"/>
          <p:cNvCxnSpPr>
            <a:cxnSpLocks noChangeShapeType="1"/>
            <a:stCxn id="8" idx="2"/>
            <a:endCxn id="5" idx="0"/>
          </p:cNvCxnSpPr>
          <p:nvPr/>
        </p:nvCxnSpPr>
        <p:spPr bwMode="auto">
          <a:xfrm rot="5400000">
            <a:off x="6681907" y="3737378"/>
            <a:ext cx="304801" cy="90724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AutoShape 52"/>
          <p:cNvSpPr>
            <a:spLocks noChangeArrowheads="1"/>
          </p:cNvSpPr>
          <p:nvPr/>
        </p:nvSpPr>
        <p:spPr bwMode="auto">
          <a:xfrm>
            <a:off x="6898707" y="3681654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6477001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cxnSp>
        <p:nvCxnSpPr>
          <p:cNvPr id="10" name="AutoShape 5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6321022" y="4519495"/>
            <a:ext cx="1447802" cy="4860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1" name="Rectangle 55"/>
          <p:cNvSpPr>
            <a:spLocks noChangeArrowheads="1"/>
          </p:cNvSpPr>
          <p:nvPr/>
        </p:nvSpPr>
        <p:spPr bwMode="auto">
          <a:xfrm>
            <a:off x="8026534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cxnSp>
        <p:nvCxnSpPr>
          <p:cNvPr id="12" name="AutoShape 5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7095788" y="4230739"/>
            <a:ext cx="1447802" cy="10635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5105401" y="5486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cxnSp>
        <p:nvCxnSpPr>
          <p:cNvPr id="14" name="AutoShape 58"/>
          <p:cNvCxnSpPr>
            <a:cxnSpLocks noChangeShapeType="1"/>
            <a:stCxn id="5" idx="2"/>
            <a:endCxn id="16" idx="0"/>
          </p:cNvCxnSpPr>
          <p:nvPr/>
        </p:nvCxnSpPr>
        <p:spPr bwMode="auto">
          <a:xfrm rot="5400000">
            <a:off x="5824449" y="4347439"/>
            <a:ext cx="263944" cy="84853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" name="AutoShape 59"/>
          <p:cNvCxnSpPr>
            <a:cxnSpLocks noChangeShapeType="1"/>
            <a:stCxn id="16" idx="2"/>
            <a:endCxn id="13" idx="0"/>
          </p:cNvCxnSpPr>
          <p:nvPr/>
        </p:nvCxnSpPr>
        <p:spPr bwMode="auto">
          <a:xfrm rot="5400000">
            <a:off x="5368348" y="5322591"/>
            <a:ext cx="225779" cy="10183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AutoShape 60"/>
          <p:cNvSpPr>
            <a:spLocks noChangeArrowheads="1"/>
          </p:cNvSpPr>
          <p:nvPr/>
        </p:nvSpPr>
        <p:spPr bwMode="auto">
          <a:xfrm>
            <a:off x="5142935" y="4903676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s2</a:t>
            </a:r>
          </a:p>
        </p:txBody>
      </p:sp>
      <p:cxnSp>
        <p:nvCxnSpPr>
          <p:cNvPr id="17" name="AutoShape 61"/>
          <p:cNvCxnSpPr>
            <a:cxnSpLocks noChangeShapeType="1"/>
            <a:stCxn id="5" idx="2"/>
            <a:endCxn id="18" idx="0"/>
          </p:cNvCxnSpPr>
          <p:nvPr/>
        </p:nvCxnSpPr>
        <p:spPr bwMode="auto">
          <a:xfrm rot="16200000" flipH="1">
            <a:off x="6784180" y="4236238"/>
            <a:ext cx="252655" cy="105964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8" name="AutoShape 62"/>
          <p:cNvSpPr>
            <a:spLocks noChangeArrowheads="1"/>
          </p:cNvSpPr>
          <p:nvPr/>
        </p:nvSpPr>
        <p:spPr bwMode="auto">
          <a:xfrm>
            <a:off x="7051107" y="4892387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s3</a:t>
            </a:r>
          </a:p>
        </p:txBody>
      </p:sp>
      <p:cxnSp>
        <p:nvCxnSpPr>
          <p:cNvPr id="19" name="AutoShape 63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7002589" y="5048661"/>
            <a:ext cx="237069" cy="6384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0" name="AutoShape 64"/>
          <p:cNvCxnSpPr>
            <a:cxnSpLocks noChangeShapeType="1"/>
            <a:stCxn id="18" idx="2"/>
            <a:endCxn id="11" idx="0"/>
          </p:cNvCxnSpPr>
          <p:nvPr/>
        </p:nvCxnSpPr>
        <p:spPr bwMode="auto">
          <a:xfrm rot="16200000" flipH="1">
            <a:off x="7777355" y="4912305"/>
            <a:ext cx="237069" cy="9111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4" name="AutoShape 68"/>
          <p:cNvSpPr>
            <a:spLocks noChangeArrowheads="1"/>
          </p:cNvSpPr>
          <p:nvPr/>
        </p:nvSpPr>
        <p:spPr bwMode="auto">
          <a:xfrm>
            <a:off x="5081876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s4</a:t>
            </a:r>
            <a:endParaRPr lang="en-US" sz="2800" dirty="0"/>
          </a:p>
        </p:txBody>
      </p:sp>
      <p:sp>
        <p:nvSpPr>
          <p:cNvPr id="25" name="AutoShape 69"/>
          <p:cNvSpPr>
            <a:spLocks noChangeArrowheads="1"/>
          </p:cNvSpPr>
          <p:nvPr/>
        </p:nvSpPr>
        <p:spPr bwMode="auto">
          <a:xfrm>
            <a:off x="6321429" y="6091833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s5</a:t>
            </a:r>
            <a:endParaRPr lang="en-US" sz="2800" dirty="0"/>
          </a:p>
        </p:txBody>
      </p:sp>
      <p:sp>
        <p:nvSpPr>
          <p:cNvPr id="26" name="AutoShape 70"/>
          <p:cNvSpPr>
            <a:spLocks noChangeArrowheads="1"/>
          </p:cNvSpPr>
          <p:nvPr/>
        </p:nvSpPr>
        <p:spPr bwMode="auto">
          <a:xfrm>
            <a:off x="8001001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s6</a:t>
            </a:r>
            <a:endParaRPr lang="en-US" sz="2800" dirty="0"/>
          </a:p>
        </p:txBody>
      </p:sp>
      <p:cxnSp>
        <p:nvCxnSpPr>
          <p:cNvPr id="30" name="AutoShape 74"/>
          <p:cNvCxnSpPr>
            <a:cxnSpLocks noChangeShapeType="1"/>
            <a:stCxn id="13" idx="2"/>
            <a:endCxn id="24" idx="0"/>
          </p:cNvCxnSpPr>
          <p:nvPr/>
        </p:nvCxnSpPr>
        <p:spPr bwMode="auto">
          <a:xfrm rot="16200000" flipH="1">
            <a:off x="5296157" y="5916892"/>
            <a:ext cx="309100" cy="4078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" name="AutoShape 75"/>
          <p:cNvCxnSpPr>
            <a:cxnSpLocks noChangeShapeType="1"/>
            <a:stCxn id="9" idx="2"/>
            <a:endCxn id="25" idx="0"/>
          </p:cNvCxnSpPr>
          <p:nvPr/>
        </p:nvCxnSpPr>
        <p:spPr bwMode="auto">
          <a:xfrm rot="5400000">
            <a:off x="6601734" y="5891650"/>
            <a:ext cx="309100" cy="91267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" name="AutoShape 76"/>
          <p:cNvCxnSpPr>
            <a:cxnSpLocks noChangeShapeType="1"/>
            <a:stCxn id="11" idx="2"/>
            <a:endCxn id="26" idx="0"/>
          </p:cNvCxnSpPr>
          <p:nvPr/>
        </p:nvCxnSpPr>
        <p:spPr bwMode="auto">
          <a:xfrm rot="16200000" flipH="1">
            <a:off x="8216287" y="5917896"/>
            <a:ext cx="309099" cy="3877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1" name="Line Callout 2 40"/>
          <p:cNvSpPr/>
          <p:nvPr/>
        </p:nvSpPr>
        <p:spPr>
          <a:xfrm>
            <a:off x="7696201" y="3352800"/>
            <a:ext cx="1136721" cy="369332"/>
          </a:xfrm>
          <a:prstGeom prst="borderCallout2">
            <a:avLst>
              <a:gd name="adj1" fmla="val 47689"/>
              <a:gd name="adj2" fmla="val 4073"/>
              <a:gd name="adj3" fmla="val 55030"/>
              <a:gd name="adj4" fmla="val -10739"/>
              <a:gd name="adj5" fmla="val 117933"/>
              <a:gd name="adj6" fmla="val -1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Hyperarc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Line Callout 2 41"/>
          <p:cNvSpPr/>
          <p:nvPr/>
        </p:nvSpPr>
        <p:spPr>
          <a:xfrm>
            <a:off x="7924801" y="2743200"/>
            <a:ext cx="820866" cy="369332"/>
          </a:xfrm>
          <a:prstGeom prst="borderCallout2">
            <a:avLst>
              <a:gd name="adj1" fmla="val 60550"/>
              <a:gd name="adj2" fmla="val -1150"/>
              <a:gd name="adj3" fmla="val 77539"/>
              <a:gd name="adj4" fmla="val -18613"/>
              <a:gd name="adj5" fmla="val 101857"/>
              <a:gd name="adj6" fmla="val -36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vertex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6553200" y="2145268"/>
            <a:ext cx="2189446" cy="369332"/>
          </a:xfrm>
          <a:prstGeom prst="borderCallout2">
            <a:avLst>
              <a:gd name="adj1" fmla="val 49067"/>
              <a:gd name="adj2" fmla="val -2762"/>
              <a:gd name="adj3" fmla="val 65596"/>
              <a:gd name="adj4" fmla="val -16897"/>
              <a:gd name="adj5" fmla="val 146871"/>
              <a:gd name="adj6" fmla="val -4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Directed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6942151" y="4035623"/>
            <a:ext cx="609496" cy="605433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096000" y="4637272"/>
            <a:ext cx="563983" cy="560784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Problem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Justifications (or proofs) generated by different </a:t>
            </a:r>
            <a:r>
              <a:rPr lang="en-US" dirty="0" err="1" smtClean="0"/>
              <a:t>reasoners</a:t>
            </a:r>
            <a:r>
              <a:rPr lang="en-US" dirty="0" smtClean="0"/>
              <a:t> may derive semantically equivalent intermediate/final conclusions; therefore, 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combine</a:t>
            </a:r>
            <a:r>
              <a:rPr lang="en-US" dirty="0" smtClean="0"/>
              <a:t> existing justifications into an AND-OR graph (encoded as a </a:t>
            </a:r>
            <a:r>
              <a:rPr lang="en-US" dirty="0" err="1" smtClean="0"/>
              <a:t>hypergraph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 the AND-OR graph for a “better” solution graph which is a combination of justification fragments</a:t>
            </a:r>
            <a:endParaRPr 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908550" y="4114800"/>
            <a:ext cx="2406650" cy="2667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j4</a:t>
            </a:r>
            <a:endParaRPr lang="en-US" sz="12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6200" y="6324600"/>
            <a:ext cx="4495800" cy="4572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76600" y="4114800"/>
            <a:ext cx="1270000" cy="21336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j3</a:t>
            </a:r>
            <a:endParaRPr lang="en-US" sz="12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4114800"/>
            <a:ext cx="1676400" cy="2133600"/>
          </a:xfrm>
          <a:prstGeom prst="roundRect">
            <a:avLst>
              <a:gd name="adj" fmla="val 8806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36750" y="4114800"/>
            <a:ext cx="1143000" cy="2133600"/>
          </a:xfrm>
          <a:prstGeom prst="roundRect">
            <a:avLst>
              <a:gd name="adj" fmla="val 6495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405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0650" y="5127625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13" name="AutoShape 9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84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stCxn id="15" idx="2"/>
            <a:endCxn id="12" idx="0"/>
          </p:cNvCxnSpPr>
          <p:nvPr/>
        </p:nvCxnSpPr>
        <p:spPr bwMode="auto">
          <a:xfrm flipH="1">
            <a:off x="273050" y="4953000"/>
            <a:ext cx="41116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01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858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17" name="AutoShape 1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84213" y="4953000"/>
            <a:ext cx="1539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2192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19" name="AutoShape 15"/>
          <p:cNvCxnSpPr>
            <a:cxnSpLocks noChangeShapeType="1"/>
            <a:stCxn id="15" idx="2"/>
            <a:endCxn id="18" idx="0"/>
          </p:cNvCxnSpPr>
          <p:nvPr/>
        </p:nvCxnSpPr>
        <p:spPr bwMode="auto">
          <a:xfrm>
            <a:off x="684213" y="4953000"/>
            <a:ext cx="6873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939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317750" y="51054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22" name="AutoShape 18"/>
          <p:cNvCxnSpPr>
            <a:cxnSpLocks noChangeShapeType="1"/>
            <a:stCxn id="20" idx="2"/>
            <a:endCxn id="24" idx="0"/>
          </p:cNvCxnSpPr>
          <p:nvPr/>
        </p:nvCxnSpPr>
        <p:spPr bwMode="auto">
          <a:xfrm flipH="1">
            <a:off x="24241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19"/>
          <p:cNvCxnSpPr>
            <a:cxnSpLocks noChangeShapeType="1"/>
            <a:stCxn id="24" idx="2"/>
            <a:endCxn id="21" idx="0"/>
          </p:cNvCxnSpPr>
          <p:nvPr/>
        </p:nvCxnSpPr>
        <p:spPr bwMode="auto">
          <a:xfrm>
            <a:off x="2424113" y="4953000"/>
            <a:ext cx="4603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22415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7020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cxnSp>
        <p:nvCxnSpPr>
          <p:cNvPr id="26" name="AutoShape 22"/>
          <p:cNvCxnSpPr>
            <a:cxnSpLocks noChangeShapeType="1"/>
            <a:stCxn id="25" idx="2"/>
            <a:endCxn id="27" idx="0"/>
          </p:cNvCxnSpPr>
          <p:nvPr/>
        </p:nvCxnSpPr>
        <p:spPr bwMode="auto">
          <a:xfrm flipH="1">
            <a:off x="3732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3549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4290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29" name="AutoShape 25"/>
          <p:cNvCxnSpPr>
            <a:cxnSpLocks noChangeShapeType="1"/>
            <a:stCxn id="27" idx="2"/>
            <a:endCxn id="28" idx="0"/>
          </p:cNvCxnSpPr>
          <p:nvPr/>
        </p:nvCxnSpPr>
        <p:spPr bwMode="auto">
          <a:xfrm flipH="1">
            <a:off x="3581400" y="4953000"/>
            <a:ext cx="15081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0386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31" name="AutoShape 27"/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3732213" y="4953000"/>
            <a:ext cx="4587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04800" y="6553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B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1066800" y="65532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s3</a:t>
            </a:r>
          </a:p>
        </p:txBody>
      </p: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>
            <a:off x="1981200" y="66294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>
            <a:off x="3352800" y="66294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6477000"/>
            <a:ext cx="427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Microsoft Sans Serif" pitchFamily="34" charset="0"/>
              </a:rPr>
              <a:t>vertex                  hyperarc              is conclusion of              has antecedent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76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6096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1219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224155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34290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39624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43" name="AutoShape 39"/>
          <p:cNvCxnSpPr>
            <a:cxnSpLocks noChangeShapeType="1"/>
            <a:stCxn id="12" idx="2"/>
            <a:endCxn id="37" idx="0"/>
          </p:cNvCxnSpPr>
          <p:nvPr/>
        </p:nvCxnSpPr>
        <p:spPr bwMode="auto">
          <a:xfrm flipH="1">
            <a:off x="258763" y="5356225"/>
            <a:ext cx="1428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4" name="AutoShape 40"/>
          <p:cNvCxnSpPr>
            <a:cxnSpLocks noChangeShapeType="1"/>
            <a:stCxn id="16" idx="2"/>
            <a:endCxn id="38" idx="0"/>
          </p:cNvCxnSpPr>
          <p:nvPr/>
        </p:nvCxnSpPr>
        <p:spPr bwMode="auto">
          <a:xfrm flipH="1">
            <a:off x="7921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5" name="AutoShape 41"/>
          <p:cNvCxnSpPr>
            <a:cxnSpLocks noChangeShapeType="1"/>
            <a:stCxn id="18" idx="2"/>
            <a:endCxn id="39" idx="0"/>
          </p:cNvCxnSpPr>
          <p:nvPr/>
        </p:nvCxnSpPr>
        <p:spPr bwMode="auto">
          <a:xfrm>
            <a:off x="13716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6" name="AutoShape 42"/>
          <p:cNvCxnSpPr>
            <a:cxnSpLocks noChangeShapeType="1"/>
            <a:stCxn id="21" idx="2"/>
            <a:endCxn id="40" idx="0"/>
          </p:cNvCxnSpPr>
          <p:nvPr/>
        </p:nvCxnSpPr>
        <p:spPr bwMode="auto">
          <a:xfrm flipH="1">
            <a:off x="2424113" y="5334000"/>
            <a:ext cx="460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7" name="AutoShape 43"/>
          <p:cNvCxnSpPr>
            <a:cxnSpLocks noChangeShapeType="1"/>
            <a:stCxn id="28" idx="2"/>
            <a:endCxn id="41" idx="0"/>
          </p:cNvCxnSpPr>
          <p:nvPr/>
        </p:nvCxnSpPr>
        <p:spPr bwMode="auto">
          <a:xfrm>
            <a:off x="35814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8" name="AutoShape 44"/>
          <p:cNvCxnSpPr>
            <a:cxnSpLocks noChangeShapeType="1"/>
            <a:stCxn id="30" idx="2"/>
            <a:endCxn id="42" idx="0"/>
          </p:cNvCxnSpPr>
          <p:nvPr/>
        </p:nvCxnSpPr>
        <p:spPr bwMode="auto">
          <a:xfrm flipH="1">
            <a:off x="41449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0" y="5867400"/>
            <a:ext cx="143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 C, 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B,C,D are asserted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981200" y="5791200"/>
            <a:ext cx="1143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E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E is asserted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295650" y="5867400"/>
            <a:ext cx="1263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79120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273675" y="4953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54" name="AutoShape 50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43600" y="4495800"/>
            <a:ext cx="35083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5" name="AutoShape 51"/>
          <p:cNvCxnSpPr>
            <a:cxnSpLocks noChangeShapeType="1"/>
            <a:stCxn id="56" idx="2"/>
            <a:endCxn id="53" idx="0"/>
          </p:cNvCxnSpPr>
          <p:nvPr/>
        </p:nvCxnSpPr>
        <p:spPr bwMode="auto">
          <a:xfrm flipH="1">
            <a:off x="5426075" y="4876800"/>
            <a:ext cx="868363" cy="76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AutoShape 52"/>
          <p:cNvSpPr>
            <a:spLocks noChangeArrowheads="1"/>
          </p:cNvSpPr>
          <p:nvPr/>
        </p:nvSpPr>
        <p:spPr bwMode="auto">
          <a:xfrm>
            <a:off x="61118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76262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58" name="AutoShape 54"/>
          <p:cNvCxnSpPr>
            <a:cxnSpLocks noChangeShapeType="1"/>
            <a:stCxn id="56" idx="2"/>
            <a:endCxn id="57" idx="0"/>
          </p:cNvCxnSpPr>
          <p:nvPr/>
        </p:nvCxnSpPr>
        <p:spPr bwMode="auto">
          <a:xfrm flipH="1">
            <a:off x="5915025" y="4876800"/>
            <a:ext cx="379413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705600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60" name="AutoShape 56"/>
          <p:cNvCxnSpPr>
            <a:cxnSpLocks noChangeShapeType="1"/>
            <a:stCxn id="56" idx="2"/>
            <a:endCxn id="59" idx="0"/>
          </p:cNvCxnSpPr>
          <p:nvPr/>
        </p:nvCxnSpPr>
        <p:spPr bwMode="auto">
          <a:xfrm>
            <a:off x="6294438" y="4876800"/>
            <a:ext cx="563562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12127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62" name="AutoShape 58"/>
          <p:cNvCxnSpPr>
            <a:cxnSpLocks noChangeShapeType="1"/>
            <a:stCxn id="53" idx="2"/>
            <a:endCxn id="64" idx="0"/>
          </p:cNvCxnSpPr>
          <p:nvPr/>
        </p:nvCxnSpPr>
        <p:spPr bwMode="auto">
          <a:xfrm>
            <a:off x="5426075" y="5181600"/>
            <a:ext cx="22701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63" name="AutoShape 59"/>
          <p:cNvCxnSpPr>
            <a:cxnSpLocks noChangeShapeType="1"/>
            <a:stCxn id="64" idx="2"/>
            <a:endCxn id="61" idx="0"/>
          </p:cNvCxnSpPr>
          <p:nvPr/>
        </p:nvCxnSpPr>
        <p:spPr bwMode="auto">
          <a:xfrm flipH="1">
            <a:off x="5273675" y="5562600"/>
            <a:ext cx="3794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547052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cxnSp>
        <p:nvCxnSpPr>
          <p:cNvPr id="65" name="AutoShape 61"/>
          <p:cNvCxnSpPr>
            <a:cxnSpLocks noChangeShapeType="1"/>
            <a:stCxn id="53" idx="2"/>
            <a:endCxn id="66" idx="0"/>
          </p:cNvCxnSpPr>
          <p:nvPr/>
        </p:nvCxnSpPr>
        <p:spPr bwMode="auto">
          <a:xfrm>
            <a:off x="5426075" y="5181600"/>
            <a:ext cx="944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66" name="AutoShape 62"/>
          <p:cNvSpPr>
            <a:spLocks noChangeArrowheads="1"/>
          </p:cNvSpPr>
          <p:nvPr/>
        </p:nvSpPr>
        <p:spPr bwMode="auto">
          <a:xfrm>
            <a:off x="618807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67" name="AutoShape 63"/>
          <p:cNvCxnSpPr>
            <a:cxnSpLocks noChangeShapeType="1"/>
            <a:stCxn id="66" idx="2"/>
            <a:endCxn id="57" idx="0"/>
          </p:cNvCxnSpPr>
          <p:nvPr/>
        </p:nvCxnSpPr>
        <p:spPr bwMode="auto">
          <a:xfrm flipH="1">
            <a:off x="5915025" y="5562600"/>
            <a:ext cx="4556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68" name="AutoShape 64"/>
          <p:cNvCxnSpPr>
            <a:cxnSpLocks noChangeShapeType="1"/>
            <a:stCxn id="66" idx="2"/>
            <a:endCxn id="59" idx="0"/>
          </p:cNvCxnSpPr>
          <p:nvPr/>
        </p:nvCxnSpPr>
        <p:spPr bwMode="auto">
          <a:xfrm>
            <a:off x="6370638" y="5562600"/>
            <a:ext cx="487362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4937125" y="5410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70" name="AutoShape 66"/>
          <p:cNvSpPr>
            <a:spLocks noChangeArrowheads="1"/>
          </p:cNvSpPr>
          <p:nvPr/>
        </p:nvSpPr>
        <p:spPr bwMode="auto">
          <a:xfrm>
            <a:off x="55340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71" name="AutoShape 67"/>
          <p:cNvSpPr>
            <a:spLocks noChangeArrowheads="1"/>
          </p:cNvSpPr>
          <p:nvPr/>
        </p:nvSpPr>
        <p:spPr bwMode="auto">
          <a:xfrm>
            <a:off x="64484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72" name="AutoShape 68"/>
          <p:cNvSpPr>
            <a:spLocks noChangeArrowheads="1"/>
          </p:cNvSpPr>
          <p:nvPr/>
        </p:nvSpPr>
        <p:spPr bwMode="auto">
          <a:xfrm>
            <a:off x="512127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auto">
          <a:xfrm>
            <a:off x="59912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74" name="AutoShape 70"/>
          <p:cNvSpPr>
            <a:spLocks noChangeArrowheads="1"/>
          </p:cNvSpPr>
          <p:nvPr/>
        </p:nvSpPr>
        <p:spPr bwMode="auto">
          <a:xfrm>
            <a:off x="69056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75" name="AutoShape 71"/>
          <p:cNvCxnSpPr>
            <a:cxnSpLocks noChangeShapeType="1"/>
            <a:stCxn id="53" idx="2"/>
            <a:endCxn id="69" idx="0"/>
          </p:cNvCxnSpPr>
          <p:nvPr/>
        </p:nvCxnSpPr>
        <p:spPr bwMode="auto">
          <a:xfrm flipH="1">
            <a:off x="5119688" y="5181600"/>
            <a:ext cx="30638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6" name="AutoShape 72"/>
          <p:cNvCxnSpPr>
            <a:cxnSpLocks noChangeShapeType="1"/>
            <a:stCxn id="57" idx="2"/>
            <a:endCxn id="70" idx="0"/>
          </p:cNvCxnSpPr>
          <p:nvPr/>
        </p:nvCxnSpPr>
        <p:spPr bwMode="auto">
          <a:xfrm flipH="1">
            <a:off x="5716588" y="5943600"/>
            <a:ext cx="19843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7" name="AutoShape 73"/>
          <p:cNvCxnSpPr>
            <a:cxnSpLocks noChangeShapeType="1"/>
            <a:stCxn id="59" idx="2"/>
            <a:endCxn id="71" idx="0"/>
          </p:cNvCxnSpPr>
          <p:nvPr/>
        </p:nvCxnSpPr>
        <p:spPr bwMode="auto">
          <a:xfrm flipH="1">
            <a:off x="6630988" y="5943600"/>
            <a:ext cx="2270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8" name="AutoShape 74"/>
          <p:cNvCxnSpPr>
            <a:cxnSpLocks noChangeShapeType="1"/>
            <a:stCxn id="61" idx="2"/>
            <a:endCxn id="72" idx="0"/>
          </p:cNvCxnSpPr>
          <p:nvPr/>
        </p:nvCxnSpPr>
        <p:spPr bwMode="auto">
          <a:xfrm>
            <a:off x="5273675" y="5943600"/>
            <a:ext cx="301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9" name="AutoShape 75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5915025" y="5943600"/>
            <a:ext cx="2587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0" name="AutoShape 76"/>
          <p:cNvCxnSpPr>
            <a:cxnSpLocks noChangeShapeType="1"/>
            <a:stCxn id="59" idx="2"/>
            <a:endCxn id="74" idx="0"/>
          </p:cNvCxnSpPr>
          <p:nvPr/>
        </p:nvCxnSpPr>
        <p:spPr bwMode="auto">
          <a:xfrm>
            <a:off x="6858000" y="5943600"/>
            <a:ext cx="2301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1660525" y="5218113"/>
            <a:ext cx="606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+	       +	 	   =			  =&gt;</a:t>
            </a:r>
          </a:p>
        </p:txBody>
      </p:sp>
      <p:sp>
        <p:nvSpPr>
          <p:cNvPr id="82" name="AutoShape 78"/>
          <p:cNvSpPr>
            <a:spLocks noChangeArrowheads="1"/>
          </p:cNvSpPr>
          <p:nvPr/>
        </p:nvSpPr>
        <p:spPr bwMode="auto">
          <a:xfrm>
            <a:off x="7696200" y="4114800"/>
            <a:ext cx="1447800" cy="2665413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j5</a:t>
            </a:r>
            <a:endParaRPr lang="en-US" sz="1200" dirty="0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696200" y="6416675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8093075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7788275" y="49641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86" name="AutoShape 82"/>
          <p:cNvCxnSpPr>
            <a:cxnSpLocks noChangeShapeType="1"/>
            <a:stCxn id="84" idx="2"/>
            <a:endCxn id="88" idx="0"/>
          </p:cNvCxnSpPr>
          <p:nvPr/>
        </p:nvCxnSpPr>
        <p:spPr bwMode="auto">
          <a:xfrm>
            <a:off x="8245475" y="4495800"/>
            <a:ext cx="182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7" name="AutoShape 83"/>
          <p:cNvCxnSpPr>
            <a:cxnSpLocks noChangeShapeType="1"/>
            <a:stCxn id="88" idx="2"/>
            <a:endCxn id="85" idx="0"/>
          </p:cNvCxnSpPr>
          <p:nvPr/>
        </p:nvCxnSpPr>
        <p:spPr bwMode="auto">
          <a:xfrm flipH="1">
            <a:off x="7940675" y="4876800"/>
            <a:ext cx="487363" cy="873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82454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8048625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8763000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91" name="AutoShape 87"/>
          <p:cNvCxnSpPr>
            <a:cxnSpLocks noChangeShapeType="1"/>
            <a:stCxn id="88" idx="2"/>
            <a:endCxn id="90" idx="0"/>
          </p:cNvCxnSpPr>
          <p:nvPr/>
        </p:nvCxnSpPr>
        <p:spPr bwMode="auto">
          <a:xfrm>
            <a:off x="8428038" y="4876800"/>
            <a:ext cx="487362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2" name="AutoShape 88"/>
          <p:cNvCxnSpPr>
            <a:cxnSpLocks noChangeShapeType="1"/>
            <a:stCxn id="85" idx="2"/>
            <a:endCxn id="93" idx="0"/>
          </p:cNvCxnSpPr>
          <p:nvPr/>
        </p:nvCxnSpPr>
        <p:spPr bwMode="auto">
          <a:xfrm>
            <a:off x="7940675" y="5192713"/>
            <a:ext cx="579438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93" name="AutoShape 89"/>
          <p:cNvSpPr>
            <a:spLocks noChangeArrowheads="1"/>
          </p:cNvSpPr>
          <p:nvPr/>
        </p:nvSpPr>
        <p:spPr bwMode="auto">
          <a:xfrm>
            <a:off x="8337550" y="5268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94" name="AutoShape 90"/>
          <p:cNvCxnSpPr>
            <a:cxnSpLocks noChangeShapeType="1"/>
            <a:stCxn id="93" idx="2"/>
            <a:endCxn id="89" idx="0"/>
          </p:cNvCxnSpPr>
          <p:nvPr/>
        </p:nvCxnSpPr>
        <p:spPr bwMode="auto">
          <a:xfrm flipH="1">
            <a:off x="8201025" y="5497513"/>
            <a:ext cx="319088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5" name="AutoShape 91"/>
          <p:cNvCxnSpPr>
            <a:cxnSpLocks noChangeShapeType="1"/>
            <a:stCxn id="93" idx="2"/>
            <a:endCxn id="90" idx="0"/>
          </p:cNvCxnSpPr>
          <p:nvPr/>
        </p:nvCxnSpPr>
        <p:spPr bwMode="auto">
          <a:xfrm>
            <a:off x="8520113" y="5497513"/>
            <a:ext cx="39528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96" name="AutoShape 92"/>
          <p:cNvSpPr>
            <a:spLocks noChangeArrowheads="1"/>
          </p:cNvSpPr>
          <p:nvPr/>
        </p:nvSpPr>
        <p:spPr bwMode="auto">
          <a:xfrm>
            <a:off x="78644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97" name="AutoShape 93"/>
          <p:cNvSpPr>
            <a:spLocks noChangeArrowheads="1"/>
          </p:cNvSpPr>
          <p:nvPr/>
        </p:nvSpPr>
        <p:spPr bwMode="auto">
          <a:xfrm>
            <a:off x="85502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cxnSp>
        <p:nvCxnSpPr>
          <p:cNvPr id="98" name="AutoShape 94"/>
          <p:cNvCxnSpPr>
            <a:cxnSpLocks noChangeShapeType="1"/>
            <a:stCxn id="89" idx="2"/>
            <a:endCxn id="96" idx="0"/>
          </p:cNvCxnSpPr>
          <p:nvPr/>
        </p:nvCxnSpPr>
        <p:spPr bwMode="auto">
          <a:xfrm flipH="1">
            <a:off x="8047038" y="5878513"/>
            <a:ext cx="15398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9" name="AutoShape 95"/>
          <p:cNvCxnSpPr>
            <a:cxnSpLocks noChangeShapeType="1"/>
            <a:stCxn id="90" idx="2"/>
            <a:endCxn id="97" idx="0"/>
          </p:cNvCxnSpPr>
          <p:nvPr/>
        </p:nvCxnSpPr>
        <p:spPr bwMode="auto">
          <a:xfrm flipH="1">
            <a:off x="8732838" y="5878513"/>
            <a:ext cx="18256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0" name="AutoShape 96"/>
          <p:cNvCxnSpPr>
            <a:cxnSpLocks noChangeShapeType="1"/>
            <a:stCxn id="88" idx="2"/>
            <a:endCxn id="89" idx="0"/>
          </p:cNvCxnSpPr>
          <p:nvPr/>
        </p:nvCxnSpPr>
        <p:spPr bwMode="auto">
          <a:xfrm flipH="1">
            <a:off x="8201025" y="4876800"/>
            <a:ext cx="227013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5105400" y="6416675"/>
            <a:ext cx="2064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Linked </a:t>
            </a:r>
            <a:r>
              <a:rPr lang="en-US" altLang="zh-CN" sz="900" dirty="0" smtClean="0">
                <a:latin typeface="Microsoft Sans Serif" pitchFamily="34" charset="0"/>
                <a:ea typeface="宋体" pitchFamily="2" charset="-122"/>
              </a:rPr>
              <a:t>justifications rooted </a:t>
            </a:r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at A</a:t>
            </a:r>
          </a:p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P4 is created by linking p1,p2 and p3</a:t>
            </a:r>
          </a:p>
        </p:txBody>
      </p:sp>
      <p:sp>
        <p:nvSpPr>
          <p:cNvPr id="102" name="Text Box 98"/>
          <p:cNvSpPr txBox="1">
            <a:spLocks noChangeArrowheads="1"/>
          </p:cNvSpPr>
          <p:nvPr/>
        </p:nvSpPr>
        <p:spPr bwMode="auto">
          <a:xfrm>
            <a:off x="7404100" y="5527675"/>
            <a:ext cx="152400" cy="796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Search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  <p:sp>
        <p:nvSpPr>
          <p:cNvPr id="103" name="Text Box 99"/>
          <p:cNvSpPr txBox="1">
            <a:spLocks noChangeArrowheads="1"/>
          </p:cNvSpPr>
          <p:nvPr/>
        </p:nvSpPr>
        <p:spPr bwMode="auto">
          <a:xfrm>
            <a:off x="4659313" y="5546725"/>
            <a:ext cx="152400" cy="8540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combine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Directed </a:t>
            </a:r>
            <a:r>
              <a:rPr lang="en-US" sz="4000" dirty="0" err="1" smtClean="0"/>
              <a:t>HyperGraph</a:t>
            </a:r>
            <a:r>
              <a:rPr lang="en-US" sz="4000" dirty="0" smtClean="0"/>
              <a:t> Formalism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900" dirty="0" smtClean="0"/>
              <a:t>A justification is encoded by an annotated directed </a:t>
            </a:r>
            <a:r>
              <a:rPr lang="en-US" sz="1900" dirty="0" err="1" smtClean="0"/>
              <a:t>hypergraph</a:t>
            </a:r>
            <a:r>
              <a:rPr lang="en-US" sz="1900" dirty="0" smtClean="0"/>
              <a:t> H(V, A, C):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V={v1,v2…</a:t>
            </a:r>
            <a:r>
              <a:rPr lang="en-US" sz="1800" dirty="0" err="1" smtClean="0"/>
              <a:t>vn</a:t>
            </a:r>
            <a:r>
              <a:rPr lang="en-US" sz="1800" dirty="0" smtClean="0"/>
              <a:t>}, set of vertex – a vertex denotes a unique formula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A={a1,a2,…am}, set of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– a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denotes a step in justification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C: context data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Source – a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may come from multiple sources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Weight – each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has a weight for optimization purpose</a:t>
            </a:r>
          </a:p>
          <a:p>
            <a:pPr>
              <a:lnSpc>
                <a:spcPct val="80000"/>
              </a:lnSpc>
            </a:pPr>
            <a:r>
              <a:rPr lang="en-US" sz="1900" dirty="0" smtClean="0"/>
              <a:t>Notations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Hyperarc</a:t>
            </a:r>
            <a:r>
              <a:rPr lang="en-US" sz="1800" dirty="0" smtClean="0"/>
              <a:t>  </a:t>
            </a:r>
            <a:r>
              <a:rPr lang="en-US" sz="1800" dirty="0" err="1" smtClean="0"/>
              <a:t>ai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V(H),  formula derived as conclusions, OR?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V(H),   formula used as antecedents, AND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Vertex   vi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V(H)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Inlink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A(H),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tail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Outlink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A(H) 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head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Hyergraph</a:t>
            </a:r>
            <a:r>
              <a:rPr lang="en-US" sz="1800" dirty="0" smtClean="0"/>
              <a:t> -H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</a:t>
            </a:r>
            <a:r>
              <a:rPr lang="en-US" sz="1400" dirty="0" err="1" smtClean="0"/>
              <a:t>ai</a:t>
            </a:r>
            <a:r>
              <a:rPr lang="en-US" sz="1400" dirty="0" smtClean="0"/>
              <a:t>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vi   where vi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Output(H)=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Roots(H) = Output(H) – Input(H)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Hyperpath</a:t>
            </a:r>
            <a:r>
              <a:rPr lang="en-US" sz="1800" dirty="0" smtClean="0"/>
              <a:t> – p={v1,a1,v2,a2,..</a:t>
            </a:r>
            <a:r>
              <a:rPr lang="en-US" sz="1800" dirty="0" err="1" smtClean="0"/>
              <a:t>vn</a:t>
            </a:r>
            <a:r>
              <a:rPr lang="en-US" sz="1800" dirty="0" smtClean="0"/>
              <a:t>} , a path in </a:t>
            </a:r>
            <a:r>
              <a:rPr lang="en-US" sz="1800" dirty="0" err="1" smtClean="0"/>
              <a:t>hypergraph</a:t>
            </a:r>
            <a:endParaRPr lang="en-US" sz="18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 </a:t>
            </a:r>
            <a:r>
              <a:rPr lang="en-US" sz="1400" dirty="0" smtClean="0">
                <a:sym typeface="Symbol"/>
              </a:rPr>
              <a:t> </a:t>
            </a: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Vi+1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hyperpath</a:t>
            </a:r>
            <a:r>
              <a:rPr lang="en-US" dirty="0" smtClean="0"/>
              <a:t> p is </a:t>
            </a:r>
            <a:r>
              <a:rPr lang="en-US" dirty="0" smtClean="0">
                <a:solidFill>
                  <a:srgbClr val="FF0000"/>
                </a:solidFill>
              </a:rPr>
              <a:t>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</a:t>
            </a:r>
            <a:r>
              <a:rPr lang="en-US" i="1" dirty="0" smtClean="0"/>
              <a:t>p </a:t>
            </a:r>
            <a:r>
              <a:rPr lang="en-US" dirty="0" smtClean="0"/>
              <a:t>ends at its starting vertex, i.e. p = {V1, …</a:t>
            </a:r>
            <a:r>
              <a:rPr lang="en-US" dirty="0" err="1" smtClean="0"/>
              <a:t>Vn</a:t>
            </a:r>
            <a:r>
              <a:rPr lang="en-US" dirty="0" smtClean="0"/>
              <a:t>, An, V1}</a:t>
            </a:r>
          </a:p>
          <a:p>
            <a:r>
              <a:rPr lang="it-IT" dirty="0" smtClean="0"/>
              <a:t>A hypergraph </a:t>
            </a:r>
            <a:r>
              <a:rPr lang="it-IT" dirty="0" smtClean="0"/>
              <a:t>H(X,A,C) </a:t>
            </a:r>
            <a:r>
              <a:rPr lang="it-IT" dirty="0" smtClean="0"/>
              <a:t>is</a:t>
            </a:r>
          </a:p>
          <a:p>
            <a:pPr lvl="1"/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concise</a:t>
            </a:r>
            <a:r>
              <a:rPr lang="it-IT" dirty="0" smtClean="0"/>
              <a:t> iff. No two steps derives the same statement</a:t>
            </a:r>
            <a:br>
              <a:rPr lang="it-IT" dirty="0" smtClean="0"/>
            </a:br>
            <a:r>
              <a:rPr lang="it-IT" dirty="0" smtClean="0"/>
              <a:t>                i.e. output(ai) ∩ output(aj) = </a:t>
            </a:r>
            <a:r>
              <a:rPr lang="it-IT" dirty="0" smtClean="0">
                <a:sym typeface="Symbol"/>
              </a:rPr>
              <a:t>   ai,aj </a:t>
            </a:r>
            <a:r>
              <a:rPr lang="it-IT" dirty="0" smtClean="0">
                <a:sym typeface="Symbol"/>
              </a:rPr>
              <a:t>A, </a:t>
            </a:r>
            <a:r>
              <a:rPr lang="it-IT" dirty="0" smtClean="0">
                <a:sym typeface="Symbol"/>
              </a:rPr>
              <a:t>i j</a:t>
            </a:r>
            <a:endParaRPr lang="it-IT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Every statement has justification</a:t>
            </a:r>
            <a:br>
              <a:rPr lang="en-US" dirty="0" smtClean="0"/>
            </a:br>
            <a:r>
              <a:rPr lang="en-US" dirty="0" smtClean="0"/>
              <a:t>                   i.e. Input(H)</a:t>
            </a:r>
            <a:r>
              <a:rPr lang="en-US" dirty="0" smtClean="0">
                <a:sym typeface="Symbol"/>
              </a:rPr>
              <a:t> Output(H)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H has no cyclic </a:t>
            </a:r>
            <a:r>
              <a:rPr lang="en-US" dirty="0" err="1" smtClean="0"/>
              <a:t>hyperpath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solution graph</a:t>
            </a:r>
            <a:r>
              <a:rPr lang="en-US" dirty="0" smtClean="0"/>
              <a:t> </a:t>
            </a:r>
            <a:r>
              <a:rPr lang="en-US" dirty="0" smtClean="0"/>
              <a:t>Hs(X’,A’,C’) for v </a:t>
            </a:r>
            <a:r>
              <a:rPr lang="en-US" dirty="0" smtClean="0"/>
              <a:t>of a </a:t>
            </a:r>
            <a:r>
              <a:rPr lang="en-US" dirty="0" err="1" smtClean="0"/>
              <a:t>hypergraph</a:t>
            </a:r>
            <a:r>
              <a:rPr lang="en-US" dirty="0" smtClean="0"/>
              <a:t> H </a:t>
            </a:r>
            <a:r>
              <a:rPr lang="en-US" dirty="0" err="1" smtClean="0"/>
              <a:t>w.r.t</a:t>
            </a:r>
            <a:r>
              <a:rPr lang="en-US" dirty="0" smtClean="0"/>
              <a:t>. vertex v is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H      i.e.  </a:t>
            </a:r>
            <a:r>
              <a:rPr lang="en-US" dirty="0" smtClean="0"/>
              <a:t>A’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 A</a:t>
            </a:r>
            <a:endParaRPr lang="en-US" dirty="0" smtClean="0"/>
          </a:p>
          <a:p>
            <a:pPr lvl="1"/>
            <a:r>
              <a:rPr lang="en-US" dirty="0" smtClean="0"/>
              <a:t>Rooted at vertex v    i.e. Roots(Hs)={v}</a:t>
            </a:r>
          </a:p>
          <a:p>
            <a:pPr lvl="1"/>
            <a:r>
              <a:rPr lang="en-US" dirty="0" smtClean="0"/>
              <a:t>Concise</a:t>
            </a:r>
            <a:endParaRPr lang="en-US" dirty="0" smtClean="0"/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Acyclic</a:t>
            </a:r>
          </a:p>
          <a:p>
            <a:r>
              <a:rPr lang="en-US" dirty="0" smtClean="0"/>
              <a:t>Weighted directed </a:t>
            </a:r>
            <a:r>
              <a:rPr lang="en-US" dirty="0" err="1" smtClean="0"/>
              <a:t>hypergraph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hyperedge</a:t>
            </a:r>
            <a:r>
              <a:rPr lang="en-US" dirty="0" smtClean="0"/>
              <a:t> has a numeric weight,  weight(</a:t>
            </a:r>
            <a:r>
              <a:rPr lang="en-US" dirty="0" err="1" smtClean="0"/>
              <a:t>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weight of a directed </a:t>
            </a:r>
            <a:r>
              <a:rPr lang="en-US" dirty="0" err="1" smtClean="0"/>
              <a:t>hypergraph</a:t>
            </a:r>
            <a:r>
              <a:rPr lang="en-US" dirty="0" smtClean="0"/>
              <a:t>  weight(H) = </a:t>
            </a:r>
            <a:r>
              <a:rPr lang="en-US" dirty="0" smtClean="0">
                <a:sym typeface="Symbol"/>
              </a:rPr>
              <a:t> weight (</a:t>
            </a:r>
            <a:r>
              <a:rPr lang="en-US" dirty="0" err="1" smtClean="0">
                <a:sym typeface="Symbol"/>
              </a:rPr>
              <a:t>ai</a:t>
            </a:r>
            <a:r>
              <a:rPr lang="en-US" dirty="0" smtClean="0">
                <a:sym typeface="Symbol"/>
              </a:rPr>
              <a:t>)   </a:t>
            </a:r>
            <a:r>
              <a:rPr lang="en-US" dirty="0" err="1" smtClean="0">
                <a:sym typeface="Symbol"/>
              </a:rPr>
              <a:t>ai</a:t>
            </a:r>
            <a:r>
              <a:rPr lang="en-US" dirty="0" smtClean="0">
                <a:sym typeface="Symbol"/>
              </a:rPr>
              <a:t> </a:t>
            </a:r>
            <a:r>
              <a:rPr lang="it-IT" dirty="0" smtClean="0">
                <a:sym typeface="Symbol"/>
              </a:rPr>
              <a:t></a:t>
            </a:r>
            <a:r>
              <a:rPr lang="it-IT" dirty="0" smtClean="0">
                <a:sym typeface="Symbol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“Search”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weighted directed </a:t>
            </a:r>
            <a:r>
              <a:rPr lang="en-US" dirty="0" err="1" smtClean="0"/>
              <a:t>hypergraph</a:t>
            </a:r>
            <a:r>
              <a:rPr lang="en-US" dirty="0" smtClean="0"/>
              <a:t> H(X,A,C) and a starting vertex v, find the optimal solution graph H’(X’,A’,C’) rooted at v.</a:t>
            </a:r>
          </a:p>
          <a:p>
            <a:pPr lvl="1"/>
            <a:r>
              <a:rPr lang="en-US" dirty="0" smtClean="0"/>
              <a:t>Optimal – minimal weight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Search space is huge, could be exponential</a:t>
            </a:r>
          </a:p>
          <a:p>
            <a:pPr lvl="1"/>
            <a:r>
              <a:rPr lang="en-US" dirty="0" smtClean="0"/>
              <a:t>Similar to AO* search, which assumes Tree instead of DAG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Example1: AO* Search does not work</a:t>
            </a:r>
            <a:br>
              <a:rPr lang="en-US" dirty="0" smtClean="0"/>
            </a:br>
            <a:r>
              <a:rPr lang="en-US" sz="3100" dirty="0" smtClean="0"/>
              <a:t>Find minimal (weight) solution graph </a:t>
            </a:r>
            <a:endParaRPr lang="en-US" sz="3100" dirty="0"/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1295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1022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AutoShape 50"/>
          <p:cNvCxnSpPr>
            <a:cxnSpLocks noChangeShapeType="1"/>
            <a:stCxn id="109" idx="2"/>
            <a:endCxn id="113" idx="0"/>
          </p:cNvCxnSpPr>
          <p:nvPr/>
        </p:nvCxnSpPr>
        <p:spPr bwMode="auto">
          <a:xfrm rot="16200000" flipH="1">
            <a:off x="1596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" name="AutoShape 51"/>
          <p:cNvCxnSpPr>
            <a:cxnSpLocks noChangeShapeType="1"/>
            <a:stCxn id="113" idx="2"/>
            <a:endCxn id="110" idx="0"/>
          </p:cNvCxnSpPr>
          <p:nvPr/>
        </p:nvCxnSpPr>
        <p:spPr bwMode="auto">
          <a:xfrm rot="5400000">
            <a:off x="14600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13" name="AutoShape 52"/>
          <p:cNvSpPr>
            <a:spLocks noChangeArrowheads="1"/>
          </p:cNvSpPr>
          <p:nvPr/>
        </p:nvSpPr>
        <p:spPr bwMode="auto">
          <a:xfrm>
            <a:off x="16160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13271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AutoShape 54"/>
          <p:cNvCxnSpPr>
            <a:cxnSpLocks noChangeShapeType="1"/>
            <a:stCxn id="113" idx="2"/>
            <a:endCxn id="114" idx="0"/>
          </p:cNvCxnSpPr>
          <p:nvPr/>
        </p:nvCxnSpPr>
        <p:spPr bwMode="auto">
          <a:xfrm rot="5400000">
            <a:off x="1231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2133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AutoShape 56"/>
          <p:cNvCxnSpPr>
            <a:cxnSpLocks noChangeShapeType="1"/>
            <a:stCxn id="113" idx="2"/>
            <a:endCxn id="116" idx="0"/>
          </p:cNvCxnSpPr>
          <p:nvPr/>
        </p:nvCxnSpPr>
        <p:spPr bwMode="auto">
          <a:xfrm rot="16200000" flipH="1">
            <a:off x="16346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625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9" name="AutoShape 58"/>
          <p:cNvCxnSpPr>
            <a:cxnSpLocks noChangeShapeType="1"/>
            <a:stCxn id="110" idx="2"/>
            <a:endCxn id="121" idx="0"/>
          </p:cNvCxnSpPr>
          <p:nvPr/>
        </p:nvCxnSpPr>
        <p:spPr bwMode="auto">
          <a:xfrm rot="5400000">
            <a:off x="964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0" name="AutoShape 59"/>
          <p:cNvCxnSpPr>
            <a:cxnSpLocks noChangeShapeType="1"/>
            <a:stCxn id="121" idx="2"/>
            <a:endCxn id="118" idx="0"/>
          </p:cNvCxnSpPr>
          <p:nvPr/>
        </p:nvCxnSpPr>
        <p:spPr bwMode="auto">
          <a:xfrm rot="5400000">
            <a:off x="766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21" name="AutoShape 60"/>
          <p:cNvSpPr>
            <a:spLocks noChangeArrowheads="1"/>
          </p:cNvSpPr>
          <p:nvPr/>
        </p:nvSpPr>
        <p:spPr bwMode="auto">
          <a:xfrm>
            <a:off x="625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122" name="AutoShape 61"/>
          <p:cNvCxnSpPr>
            <a:cxnSpLocks noChangeShapeType="1"/>
            <a:stCxn id="110" idx="2"/>
            <a:endCxn id="123" idx="0"/>
          </p:cNvCxnSpPr>
          <p:nvPr/>
        </p:nvCxnSpPr>
        <p:spPr bwMode="auto">
          <a:xfrm rot="16200000" flipH="1">
            <a:off x="14981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23" name="AutoShape 62"/>
          <p:cNvSpPr>
            <a:spLocks noChangeArrowheads="1"/>
          </p:cNvSpPr>
          <p:nvPr/>
        </p:nvSpPr>
        <p:spPr bwMode="auto">
          <a:xfrm>
            <a:off x="1692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124" name="AutoShape 63"/>
          <p:cNvCxnSpPr>
            <a:cxnSpLocks noChangeShapeType="1"/>
            <a:stCxn id="123" idx="2"/>
            <a:endCxn id="114" idx="0"/>
          </p:cNvCxnSpPr>
          <p:nvPr/>
        </p:nvCxnSpPr>
        <p:spPr bwMode="auto">
          <a:xfrm rot="5400000">
            <a:off x="1650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125" name="AutoShape 64"/>
          <p:cNvCxnSpPr>
            <a:cxnSpLocks noChangeShapeType="1"/>
            <a:stCxn id="123" idx="2"/>
            <a:endCxn id="116" idx="0"/>
          </p:cNvCxnSpPr>
          <p:nvPr/>
        </p:nvCxnSpPr>
        <p:spPr bwMode="auto">
          <a:xfrm rot="16200000" flipH="1">
            <a:off x="20537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26" name="AutoShape 66"/>
          <p:cNvSpPr>
            <a:spLocks noChangeArrowheads="1"/>
          </p:cNvSpPr>
          <p:nvPr/>
        </p:nvSpPr>
        <p:spPr bwMode="auto">
          <a:xfrm>
            <a:off x="1311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AutoShape 67"/>
          <p:cNvSpPr>
            <a:spLocks noChangeArrowheads="1"/>
          </p:cNvSpPr>
          <p:nvPr/>
        </p:nvSpPr>
        <p:spPr bwMode="auto">
          <a:xfrm>
            <a:off x="2105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AutoShape 68"/>
          <p:cNvSpPr>
            <a:spLocks noChangeArrowheads="1"/>
          </p:cNvSpPr>
          <p:nvPr/>
        </p:nvSpPr>
        <p:spPr bwMode="auto">
          <a:xfrm>
            <a:off x="565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AutoShape 72"/>
          <p:cNvCxnSpPr>
            <a:cxnSpLocks noChangeShapeType="1"/>
            <a:stCxn id="114" idx="2"/>
            <a:endCxn id="126" idx="0"/>
          </p:cNvCxnSpPr>
          <p:nvPr/>
        </p:nvCxnSpPr>
        <p:spPr bwMode="auto">
          <a:xfrm rot="16200000" flipH="1">
            <a:off x="1421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0" name="AutoShape 73"/>
          <p:cNvCxnSpPr>
            <a:cxnSpLocks noChangeShapeType="1"/>
            <a:stCxn id="116" idx="2"/>
            <a:endCxn id="127" idx="0"/>
          </p:cNvCxnSpPr>
          <p:nvPr/>
        </p:nvCxnSpPr>
        <p:spPr bwMode="auto">
          <a:xfrm rot="16200000" flipH="1">
            <a:off x="2222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1" name="AutoShape 74"/>
          <p:cNvCxnSpPr>
            <a:cxnSpLocks noChangeShapeType="1"/>
            <a:stCxn id="118" idx="2"/>
            <a:endCxn id="128" idx="0"/>
          </p:cNvCxnSpPr>
          <p:nvPr/>
        </p:nvCxnSpPr>
        <p:spPr bwMode="auto">
          <a:xfrm rot="5400000">
            <a:off x="698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396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2192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20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40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47800" y="4876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3" name="AutoShape 2"/>
          <p:cNvSpPr>
            <a:spLocks noChangeArrowheads="1"/>
          </p:cNvSpPr>
          <p:nvPr/>
        </p:nvSpPr>
        <p:spPr bwMode="auto">
          <a:xfrm>
            <a:off x="304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194" name="Rectangle 48"/>
          <p:cNvSpPr>
            <a:spLocks noChangeArrowheads="1"/>
          </p:cNvSpPr>
          <p:nvPr/>
        </p:nvSpPr>
        <p:spPr bwMode="auto">
          <a:xfrm>
            <a:off x="41148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38417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6" name="AutoShape 50"/>
          <p:cNvCxnSpPr>
            <a:cxnSpLocks noChangeShapeType="1"/>
            <a:stCxn id="194" idx="2"/>
            <a:endCxn id="198" idx="0"/>
          </p:cNvCxnSpPr>
          <p:nvPr/>
        </p:nvCxnSpPr>
        <p:spPr bwMode="auto">
          <a:xfrm rot="16200000" flipH="1">
            <a:off x="44159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97" name="AutoShape 51"/>
          <p:cNvCxnSpPr>
            <a:cxnSpLocks noChangeShapeType="1"/>
            <a:stCxn id="198" idx="2"/>
            <a:endCxn id="195" idx="0"/>
          </p:cNvCxnSpPr>
          <p:nvPr/>
        </p:nvCxnSpPr>
        <p:spPr bwMode="auto">
          <a:xfrm rot="5400000">
            <a:off x="42794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98" name="AutoShape 52"/>
          <p:cNvSpPr>
            <a:spLocks noChangeArrowheads="1"/>
          </p:cNvSpPr>
          <p:nvPr/>
        </p:nvSpPr>
        <p:spPr bwMode="auto">
          <a:xfrm>
            <a:off x="44354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99" name="Rectangle 53"/>
          <p:cNvSpPr>
            <a:spLocks noChangeArrowheads="1"/>
          </p:cNvSpPr>
          <p:nvPr/>
        </p:nvSpPr>
        <p:spPr bwMode="auto">
          <a:xfrm>
            <a:off x="41465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0" name="AutoShape 54"/>
          <p:cNvCxnSpPr>
            <a:cxnSpLocks noChangeShapeType="1"/>
            <a:stCxn id="198" idx="2"/>
            <a:endCxn id="199" idx="0"/>
          </p:cNvCxnSpPr>
          <p:nvPr/>
        </p:nvCxnSpPr>
        <p:spPr bwMode="auto">
          <a:xfrm rot="5400000">
            <a:off x="40508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1" name="Rectangle 55"/>
          <p:cNvSpPr>
            <a:spLocks noChangeArrowheads="1"/>
          </p:cNvSpPr>
          <p:nvPr/>
        </p:nvSpPr>
        <p:spPr bwMode="auto">
          <a:xfrm>
            <a:off x="49530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2" name="AutoShape 56"/>
          <p:cNvCxnSpPr>
            <a:cxnSpLocks noChangeShapeType="1"/>
            <a:stCxn id="198" idx="2"/>
            <a:endCxn id="201" idx="0"/>
          </p:cNvCxnSpPr>
          <p:nvPr/>
        </p:nvCxnSpPr>
        <p:spPr bwMode="auto">
          <a:xfrm rot="16200000" flipH="1">
            <a:off x="44540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3" name="Rectangle 57"/>
          <p:cNvSpPr>
            <a:spLocks noChangeArrowheads="1"/>
          </p:cNvSpPr>
          <p:nvPr/>
        </p:nvSpPr>
        <p:spPr bwMode="auto">
          <a:xfrm>
            <a:off x="34448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4" name="AutoShape 58"/>
          <p:cNvCxnSpPr>
            <a:cxnSpLocks noChangeShapeType="1"/>
            <a:stCxn id="195" idx="2"/>
            <a:endCxn id="206" idx="0"/>
          </p:cNvCxnSpPr>
          <p:nvPr/>
        </p:nvCxnSpPr>
        <p:spPr bwMode="auto">
          <a:xfrm rot="5400000">
            <a:off x="37841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05" name="AutoShape 59"/>
          <p:cNvCxnSpPr>
            <a:cxnSpLocks noChangeShapeType="1"/>
            <a:stCxn id="206" idx="2"/>
            <a:endCxn id="203" idx="0"/>
          </p:cNvCxnSpPr>
          <p:nvPr/>
        </p:nvCxnSpPr>
        <p:spPr bwMode="auto">
          <a:xfrm rot="5400000">
            <a:off x="35856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06" name="AutoShape 60"/>
          <p:cNvSpPr>
            <a:spLocks noChangeArrowheads="1"/>
          </p:cNvSpPr>
          <p:nvPr/>
        </p:nvSpPr>
        <p:spPr bwMode="auto">
          <a:xfrm>
            <a:off x="34448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207" name="AutoShape 61"/>
          <p:cNvCxnSpPr>
            <a:cxnSpLocks noChangeShapeType="1"/>
            <a:stCxn id="195" idx="2"/>
            <a:endCxn id="208" idx="0"/>
          </p:cNvCxnSpPr>
          <p:nvPr/>
        </p:nvCxnSpPr>
        <p:spPr bwMode="auto">
          <a:xfrm rot="16200000" flipH="1">
            <a:off x="43175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08" name="AutoShape 62"/>
          <p:cNvSpPr>
            <a:spLocks noChangeArrowheads="1"/>
          </p:cNvSpPr>
          <p:nvPr/>
        </p:nvSpPr>
        <p:spPr bwMode="auto">
          <a:xfrm>
            <a:off x="45116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209" name="AutoShape 63"/>
          <p:cNvCxnSpPr>
            <a:cxnSpLocks noChangeShapeType="1"/>
            <a:stCxn id="208" idx="2"/>
            <a:endCxn id="199" idx="0"/>
          </p:cNvCxnSpPr>
          <p:nvPr/>
        </p:nvCxnSpPr>
        <p:spPr bwMode="auto">
          <a:xfrm rot="5400000">
            <a:off x="44699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210" name="AutoShape 64"/>
          <p:cNvCxnSpPr>
            <a:cxnSpLocks noChangeShapeType="1"/>
            <a:stCxn id="208" idx="2"/>
            <a:endCxn id="201" idx="0"/>
          </p:cNvCxnSpPr>
          <p:nvPr/>
        </p:nvCxnSpPr>
        <p:spPr bwMode="auto">
          <a:xfrm rot="16200000" flipH="1">
            <a:off x="48731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11" name="AutoShape 66"/>
          <p:cNvSpPr>
            <a:spLocks noChangeArrowheads="1"/>
          </p:cNvSpPr>
          <p:nvPr/>
        </p:nvSpPr>
        <p:spPr bwMode="auto">
          <a:xfrm>
            <a:off x="41306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AutoShape 67"/>
          <p:cNvSpPr>
            <a:spLocks noChangeArrowheads="1"/>
          </p:cNvSpPr>
          <p:nvPr/>
        </p:nvSpPr>
        <p:spPr bwMode="auto">
          <a:xfrm>
            <a:off x="49244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AutoShape 68"/>
          <p:cNvSpPr>
            <a:spLocks noChangeArrowheads="1"/>
          </p:cNvSpPr>
          <p:nvPr/>
        </p:nvSpPr>
        <p:spPr bwMode="auto">
          <a:xfrm>
            <a:off x="33845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4" name="AutoShape 72"/>
          <p:cNvCxnSpPr>
            <a:cxnSpLocks noChangeShapeType="1"/>
            <a:stCxn id="199" idx="2"/>
            <a:endCxn id="211" idx="0"/>
          </p:cNvCxnSpPr>
          <p:nvPr/>
        </p:nvCxnSpPr>
        <p:spPr bwMode="auto">
          <a:xfrm rot="16200000" flipH="1">
            <a:off x="42413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5" name="AutoShape 73"/>
          <p:cNvCxnSpPr>
            <a:cxnSpLocks noChangeShapeType="1"/>
            <a:stCxn id="201" idx="2"/>
            <a:endCxn id="212" idx="0"/>
          </p:cNvCxnSpPr>
          <p:nvPr/>
        </p:nvCxnSpPr>
        <p:spPr bwMode="auto">
          <a:xfrm rot="16200000" flipH="1">
            <a:off x="50414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6" name="AutoShape 74"/>
          <p:cNvCxnSpPr>
            <a:cxnSpLocks noChangeShapeType="1"/>
            <a:stCxn id="203" idx="2"/>
            <a:endCxn id="213" idx="0"/>
          </p:cNvCxnSpPr>
          <p:nvPr/>
        </p:nvCxnSpPr>
        <p:spPr bwMode="auto">
          <a:xfrm rot="5400000">
            <a:off x="35174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38100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48768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0600" y="4800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3" name="AutoShape 2"/>
          <p:cNvSpPr>
            <a:spLocks noChangeArrowheads="1"/>
          </p:cNvSpPr>
          <p:nvPr/>
        </p:nvSpPr>
        <p:spPr bwMode="auto">
          <a:xfrm>
            <a:off x="31242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114800" y="5181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419600" y="4419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12954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10223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69" name="AutoShape 50"/>
          <p:cNvCxnSpPr>
            <a:cxnSpLocks noChangeShapeType="1"/>
            <a:stCxn id="267" idx="2"/>
            <a:endCxn id="271" idx="0"/>
          </p:cNvCxnSpPr>
          <p:nvPr/>
        </p:nvCxnSpPr>
        <p:spPr bwMode="auto">
          <a:xfrm rot="16200000" flipH="1">
            <a:off x="15965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0" name="AutoShape 51"/>
          <p:cNvCxnSpPr>
            <a:cxnSpLocks noChangeShapeType="1"/>
            <a:stCxn id="271" idx="2"/>
            <a:endCxn id="268" idx="0"/>
          </p:cNvCxnSpPr>
          <p:nvPr/>
        </p:nvCxnSpPr>
        <p:spPr bwMode="auto">
          <a:xfrm rot="5400000">
            <a:off x="14600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1" name="AutoShape 52"/>
          <p:cNvSpPr>
            <a:spLocks noChangeArrowheads="1"/>
          </p:cNvSpPr>
          <p:nvPr/>
        </p:nvSpPr>
        <p:spPr bwMode="auto">
          <a:xfrm>
            <a:off x="16160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13271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273" name="AutoShape 54"/>
          <p:cNvCxnSpPr>
            <a:cxnSpLocks noChangeShapeType="1"/>
            <a:stCxn id="271" idx="2"/>
            <a:endCxn id="272" idx="0"/>
          </p:cNvCxnSpPr>
          <p:nvPr/>
        </p:nvCxnSpPr>
        <p:spPr bwMode="auto">
          <a:xfrm rot="5400000">
            <a:off x="12314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21336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275" name="AutoShape 56"/>
          <p:cNvCxnSpPr>
            <a:cxnSpLocks noChangeShapeType="1"/>
            <a:stCxn id="271" idx="2"/>
            <a:endCxn id="274" idx="0"/>
          </p:cNvCxnSpPr>
          <p:nvPr/>
        </p:nvCxnSpPr>
        <p:spPr bwMode="auto">
          <a:xfrm rot="16200000" flipH="1">
            <a:off x="16346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625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277" name="AutoShape 58"/>
          <p:cNvCxnSpPr>
            <a:cxnSpLocks noChangeShapeType="1"/>
            <a:stCxn id="268" idx="2"/>
            <a:endCxn id="279" idx="0"/>
          </p:cNvCxnSpPr>
          <p:nvPr/>
        </p:nvCxnSpPr>
        <p:spPr bwMode="auto">
          <a:xfrm rot="5400000">
            <a:off x="9647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8" name="AutoShape 59"/>
          <p:cNvCxnSpPr>
            <a:cxnSpLocks noChangeShapeType="1"/>
            <a:stCxn id="279" idx="2"/>
            <a:endCxn id="276" idx="0"/>
          </p:cNvCxnSpPr>
          <p:nvPr/>
        </p:nvCxnSpPr>
        <p:spPr bwMode="auto">
          <a:xfrm rot="5400000">
            <a:off x="7662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9" name="AutoShape 60"/>
          <p:cNvSpPr>
            <a:spLocks noChangeArrowheads="1"/>
          </p:cNvSpPr>
          <p:nvPr/>
        </p:nvSpPr>
        <p:spPr bwMode="auto">
          <a:xfrm>
            <a:off x="6254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280" name="AutoShape 61"/>
          <p:cNvCxnSpPr>
            <a:cxnSpLocks noChangeShapeType="1"/>
            <a:stCxn id="268" idx="2"/>
            <a:endCxn id="281" idx="0"/>
          </p:cNvCxnSpPr>
          <p:nvPr/>
        </p:nvCxnSpPr>
        <p:spPr bwMode="auto">
          <a:xfrm rot="16200000" flipH="1">
            <a:off x="1498110" y="2617297"/>
            <a:ext cx="152400" cy="7090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1" name="AutoShape 62"/>
          <p:cNvSpPr>
            <a:spLocks noChangeArrowheads="1"/>
          </p:cNvSpPr>
          <p:nvPr/>
        </p:nvSpPr>
        <p:spPr bwMode="auto">
          <a:xfrm>
            <a:off x="16922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82" name="AutoShape 63"/>
          <p:cNvCxnSpPr>
            <a:cxnSpLocks noChangeShapeType="1"/>
            <a:stCxn id="281" idx="2"/>
            <a:endCxn id="272" idx="0"/>
          </p:cNvCxnSpPr>
          <p:nvPr/>
        </p:nvCxnSpPr>
        <p:spPr bwMode="auto">
          <a:xfrm rot="5400000">
            <a:off x="1650510" y="3150697"/>
            <a:ext cx="152400" cy="4042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83" name="AutoShape 64"/>
          <p:cNvCxnSpPr>
            <a:cxnSpLocks noChangeShapeType="1"/>
            <a:stCxn id="281" idx="2"/>
            <a:endCxn id="274" idx="0"/>
          </p:cNvCxnSpPr>
          <p:nvPr/>
        </p:nvCxnSpPr>
        <p:spPr bwMode="auto">
          <a:xfrm rot="16200000" flipH="1">
            <a:off x="2053735" y="3151678"/>
            <a:ext cx="152400" cy="4022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84" name="AutoShape 66"/>
          <p:cNvSpPr>
            <a:spLocks noChangeArrowheads="1"/>
          </p:cNvSpPr>
          <p:nvPr/>
        </p:nvSpPr>
        <p:spPr bwMode="auto">
          <a:xfrm>
            <a:off x="13112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285" name="AutoShape 67"/>
          <p:cNvSpPr>
            <a:spLocks noChangeArrowheads="1"/>
          </p:cNvSpPr>
          <p:nvPr/>
        </p:nvSpPr>
        <p:spPr bwMode="auto">
          <a:xfrm>
            <a:off x="21050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286" name="AutoShape 68"/>
          <p:cNvSpPr>
            <a:spLocks noChangeArrowheads="1"/>
          </p:cNvSpPr>
          <p:nvPr/>
        </p:nvSpPr>
        <p:spPr bwMode="auto">
          <a:xfrm>
            <a:off x="5651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287" name="AutoShape 72"/>
          <p:cNvCxnSpPr>
            <a:cxnSpLocks noChangeShapeType="1"/>
            <a:stCxn id="272" idx="2"/>
            <a:endCxn id="284" idx="0"/>
          </p:cNvCxnSpPr>
          <p:nvPr/>
        </p:nvCxnSpPr>
        <p:spPr bwMode="auto">
          <a:xfrm rot="16200000" flipH="1">
            <a:off x="14600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8" name="AutoShape 73"/>
          <p:cNvCxnSpPr>
            <a:cxnSpLocks noChangeShapeType="1"/>
            <a:stCxn id="274" idx="2"/>
            <a:endCxn id="285" idx="0"/>
          </p:cNvCxnSpPr>
          <p:nvPr/>
        </p:nvCxnSpPr>
        <p:spPr bwMode="auto">
          <a:xfrm rot="16200000" flipH="1">
            <a:off x="22601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9" name="AutoShape 74"/>
          <p:cNvCxnSpPr>
            <a:cxnSpLocks noChangeShapeType="1"/>
            <a:stCxn id="276" idx="2"/>
            <a:endCxn id="286" idx="0"/>
          </p:cNvCxnSpPr>
          <p:nvPr/>
        </p:nvCxnSpPr>
        <p:spPr bwMode="auto">
          <a:xfrm rot="5400000">
            <a:off x="7361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96" name="AutoShape 2"/>
          <p:cNvSpPr>
            <a:spLocks noChangeArrowheads="1"/>
          </p:cNvSpPr>
          <p:nvPr/>
        </p:nvSpPr>
        <p:spPr bwMode="auto">
          <a:xfrm>
            <a:off x="304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297" name="Rectangle 48"/>
          <p:cNvSpPr>
            <a:spLocks noChangeArrowheads="1"/>
          </p:cNvSpPr>
          <p:nvPr/>
        </p:nvSpPr>
        <p:spPr bwMode="auto">
          <a:xfrm>
            <a:off x="41148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98" name="Rectangle 49"/>
          <p:cNvSpPr>
            <a:spLocks noChangeArrowheads="1"/>
          </p:cNvSpPr>
          <p:nvPr/>
        </p:nvSpPr>
        <p:spPr bwMode="auto">
          <a:xfrm>
            <a:off x="38417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99" name="AutoShape 50"/>
          <p:cNvCxnSpPr>
            <a:cxnSpLocks noChangeShapeType="1"/>
            <a:stCxn id="297" idx="2"/>
            <a:endCxn id="301" idx="0"/>
          </p:cNvCxnSpPr>
          <p:nvPr/>
        </p:nvCxnSpPr>
        <p:spPr bwMode="auto">
          <a:xfrm rot="16200000" flipH="1">
            <a:off x="44159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0" name="AutoShape 51"/>
          <p:cNvCxnSpPr>
            <a:cxnSpLocks noChangeShapeType="1"/>
            <a:stCxn id="301" idx="2"/>
            <a:endCxn id="298" idx="0"/>
          </p:cNvCxnSpPr>
          <p:nvPr/>
        </p:nvCxnSpPr>
        <p:spPr bwMode="auto">
          <a:xfrm rot="5400000">
            <a:off x="42794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1" name="AutoShape 52"/>
          <p:cNvSpPr>
            <a:spLocks noChangeArrowheads="1"/>
          </p:cNvSpPr>
          <p:nvPr/>
        </p:nvSpPr>
        <p:spPr bwMode="auto">
          <a:xfrm>
            <a:off x="44354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02" name="Rectangle 53"/>
          <p:cNvSpPr>
            <a:spLocks noChangeArrowheads="1"/>
          </p:cNvSpPr>
          <p:nvPr/>
        </p:nvSpPr>
        <p:spPr bwMode="auto">
          <a:xfrm>
            <a:off x="41465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03" name="AutoShape 54"/>
          <p:cNvCxnSpPr>
            <a:cxnSpLocks noChangeShapeType="1"/>
            <a:stCxn id="301" idx="2"/>
            <a:endCxn id="302" idx="0"/>
          </p:cNvCxnSpPr>
          <p:nvPr/>
        </p:nvCxnSpPr>
        <p:spPr bwMode="auto">
          <a:xfrm rot="5400000">
            <a:off x="40508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4" name="Rectangle 55"/>
          <p:cNvSpPr>
            <a:spLocks noChangeArrowheads="1"/>
          </p:cNvSpPr>
          <p:nvPr/>
        </p:nvSpPr>
        <p:spPr bwMode="auto">
          <a:xfrm>
            <a:off x="49530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05" name="AutoShape 56"/>
          <p:cNvCxnSpPr>
            <a:cxnSpLocks noChangeShapeType="1"/>
            <a:stCxn id="301" idx="2"/>
            <a:endCxn id="304" idx="0"/>
          </p:cNvCxnSpPr>
          <p:nvPr/>
        </p:nvCxnSpPr>
        <p:spPr bwMode="auto">
          <a:xfrm rot="16200000" flipH="1">
            <a:off x="44540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6" name="Rectangle 57"/>
          <p:cNvSpPr>
            <a:spLocks noChangeArrowheads="1"/>
          </p:cNvSpPr>
          <p:nvPr/>
        </p:nvSpPr>
        <p:spPr bwMode="auto">
          <a:xfrm>
            <a:off x="34448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307" name="AutoShape 58"/>
          <p:cNvCxnSpPr>
            <a:cxnSpLocks noChangeShapeType="1"/>
            <a:stCxn id="298" idx="2"/>
            <a:endCxn id="309" idx="0"/>
          </p:cNvCxnSpPr>
          <p:nvPr/>
        </p:nvCxnSpPr>
        <p:spPr bwMode="auto">
          <a:xfrm rot="5400000">
            <a:off x="37841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8" name="AutoShape 59"/>
          <p:cNvCxnSpPr>
            <a:cxnSpLocks noChangeShapeType="1"/>
            <a:stCxn id="309" idx="2"/>
            <a:endCxn id="306" idx="0"/>
          </p:cNvCxnSpPr>
          <p:nvPr/>
        </p:nvCxnSpPr>
        <p:spPr bwMode="auto">
          <a:xfrm rot="5400000">
            <a:off x="35856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9" name="AutoShape 60"/>
          <p:cNvSpPr>
            <a:spLocks noChangeArrowheads="1"/>
          </p:cNvSpPr>
          <p:nvPr/>
        </p:nvSpPr>
        <p:spPr bwMode="auto">
          <a:xfrm>
            <a:off x="34448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310" name="AutoShape 61"/>
          <p:cNvCxnSpPr>
            <a:cxnSpLocks noChangeShapeType="1"/>
            <a:stCxn id="298" idx="2"/>
            <a:endCxn id="311" idx="0"/>
          </p:cNvCxnSpPr>
          <p:nvPr/>
        </p:nvCxnSpPr>
        <p:spPr bwMode="auto">
          <a:xfrm rot="16200000" flipH="1">
            <a:off x="4317510" y="2617297"/>
            <a:ext cx="152400" cy="7090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11" name="AutoShape 62"/>
          <p:cNvSpPr>
            <a:spLocks noChangeArrowheads="1"/>
          </p:cNvSpPr>
          <p:nvPr/>
        </p:nvSpPr>
        <p:spPr bwMode="auto">
          <a:xfrm>
            <a:off x="45116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</p:txBody>
      </p:sp>
      <p:cxnSp>
        <p:nvCxnSpPr>
          <p:cNvPr id="312" name="AutoShape 63"/>
          <p:cNvCxnSpPr>
            <a:cxnSpLocks noChangeShapeType="1"/>
            <a:stCxn id="311" idx="2"/>
            <a:endCxn id="302" idx="0"/>
          </p:cNvCxnSpPr>
          <p:nvPr/>
        </p:nvCxnSpPr>
        <p:spPr bwMode="auto">
          <a:xfrm rot="5400000">
            <a:off x="4469910" y="3150697"/>
            <a:ext cx="152400" cy="4042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313" name="AutoShape 64"/>
          <p:cNvCxnSpPr>
            <a:cxnSpLocks noChangeShapeType="1"/>
            <a:stCxn id="311" idx="2"/>
            <a:endCxn id="304" idx="0"/>
          </p:cNvCxnSpPr>
          <p:nvPr/>
        </p:nvCxnSpPr>
        <p:spPr bwMode="auto">
          <a:xfrm rot="16200000" flipH="1">
            <a:off x="4873135" y="3151678"/>
            <a:ext cx="152400" cy="402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14" name="AutoShape 66"/>
          <p:cNvSpPr>
            <a:spLocks noChangeArrowheads="1"/>
          </p:cNvSpPr>
          <p:nvPr/>
        </p:nvSpPr>
        <p:spPr bwMode="auto">
          <a:xfrm>
            <a:off x="41306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15" name="AutoShape 67"/>
          <p:cNvSpPr>
            <a:spLocks noChangeArrowheads="1"/>
          </p:cNvSpPr>
          <p:nvPr/>
        </p:nvSpPr>
        <p:spPr bwMode="auto">
          <a:xfrm>
            <a:off x="49244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316" name="AutoShape 68"/>
          <p:cNvSpPr>
            <a:spLocks noChangeArrowheads="1"/>
          </p:cNvSpPr>
          <p:nvPr/>
        </p:nvSpPr>
        <p:spPr bwMode="auto">
          <a:xfrm>
            <a:off x="33845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317" name="AutoShape 72"/>
          <p:cNvCxnSpPr>
            <a:cxnSpLocks noChangeShapeType="1"/>
            <a:stCxn id="302" idx="2"/>
            <a:endCxn id="314" idx="0"/>
          </p:cNvCxnSpPr>
          <p:nvPr/>
        </p:nvCxnSpPr>
        <p:spPr bwMode="auto">
          <a:xfrm rot="16200000" flipH="1">
            <a:off x="42794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8" name="AutoShape 73"/>
          <p:cNvCxnSpPr>
            <a:cxnSpLocks noChangeShapeType="1"/>
            <a:stCxn id="304" idx="2"/>
            <a:endCxn id="315" idx="0"/>
          </p:cNvCxnSpPr>
          <p:nvPr/>
        </p:nvCxnSpPr>
        <p:spPr bwMode="auto">
          <a:xfrm rot="16200000" flipH="1">
            <a:off x="50795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9" name="AutoShape 74"/>
          <p:cNvCxnSpPr>
            <a:cxnSpLocks noChangeShapeType="1"/>
            <a:stCxn id="306" idx="2"/>
            <a:endCxn id="316" idx="0"/>
          </p:cNvCxnSpPr>
          <p:nvPr/>
        </p:nvCxnSpPr>
        <p:spPr bwMode="auto">
          <a:xfrm rot="5400000">
            <a:off x="35555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20" name="AutoShape 2"/>
          <p:cNvSpPr>
            <a:spLocks noChangeArrowheads="1"/>
          </p:cNvSpPr>
          <p:nvPr/>
        </p:nvSpPr>
        <p:spPr bwMode="auto">
          <a:xfrm>
            <a:off x="31242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321" name="Rectangle 48"/>
          <p:cNvSpPr>
            <a:spLocks noChangeArrowheads="1"/>
          </p:cNvSpPr>
          <p:nvPr/>
        </p:nvSpPr>
        <p:spPr bwMode="auto">
          <a:xfrm>
            <a:off x="7010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22" name="Rectangle 49"/>
          <p:cNvSpPr>
            <a:spLocks noChangeArrowheads="1"/>
          </p:cNvSpPr>
          <p:nvPr/>
        </p:nvSpPr>
        <p:spPr bwMode="auto">
          <a:xfrm>
            <a:off x="6737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3" name="AutoShape 50"/>
          <p:cNvCxnSpPr>
            <a:cxnSpLocks noChangeShapeType="1"/>
            <a:stCxn id="321" idx="2"/>
            <a:endCxn id="325" idx="0"/>
          </p:cNvCxnSpPr>
          <p:nvPr/>
        </p:nvCxnSpPr>
        <p:spPr bwMode="auto">
          <a:xfrm rot="16200000" flipH="1">
            <a:off x="7311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4" name="AutoShape 51"/>
          <p:cNvCxnSpPr>
            <a:cxnSpLocks noChangeShapeType="1"/>
            <a:stCxn id="325" idx="2"/>
            <a:endCxn id="322" idx="0"/>
          </p:cNvCxnSpPr>
          <p:nvPr/>
        </p:nvCxnSpPr>
        <p:spPr bwMode="auto">
          <a:xfrm rot="5400000">
            <a:off x="7175010" y="4865197"/>
            <a:ext cx="152400" cy="6328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5" name="AutoShape 52"/>
          <p:cNvSpPr>
            <a:spLocks noChangeArrowheads="1"/>
          </p:cNvSpPr>
          <p:nvPr/>
        </p:nvSpPr>
        <p:spPr bwMode="auto">
          <a:xfrm>
            <a:off x="7331075" y="4876800"/>
            <a:ext cx="473075" cy="228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326" name="Rectangle 53"/>
          <p:cNvSpPr>
            <a:spLocks noChangeArrowheads="1"/>
          </p:cNvSpPr>
          <p:nvPr/>
        </p:nvSpPr>
        <p:spPr bwMode="auto">
          <a:xfrm>
            <a:off x="7042150" y="6019800"/>
            <a:ext cx="394914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7" name="AutoShape 54"/>
          <p:cNvCxnSpPr>
            <a:cxnSpLocks noChangeShapeType="1"/>
            <a:stCxn id="325" idx="2"/>
            <a:endCxn id="326" idx="0"/>
          </p:cNvCxnSpPr>
          <p:nvPr/>
        </p:nvCxnSpPr>
        <p:spPr bwMode="auto">
          <a:xfrm rot="5400000">
            <a:off x="6946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28" name="Rectangle 55"/>
          <p:cNvSpPr>
            <a:spLocks noChangeArrowheads="1"/>
          </p:cNvSpPr>
          <p:nvPr/>
        </p:nvSpPr>
        <p:spPr bwMode="auto">
          <a:xfrm>
            <a:off x="7848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9" name="AutoShape 56"/>
          <p:cNvCxnSpPr>
            <a:cxnSpLocks noChangeShapeType="1"/>
            <a:stCxn id="325" idx="2"/>
            <a:endCxn id="328" idx="0"/>
          </p:cNvCxnSpPr>
          <p:nvPr/>
        </p:nvCxnSpPr>
        <p:spPr bwMode="auto">
          <a:xfrm rot="16200000" flipH="1">
            <a:off x="7349635" y="5323378"/>
            <a:ext cx="914400" cy="478444"/>
          </a:xfrm>
          <a:prstGeom prst="straightConnector1">
            <a:avLst/>
          </a:prstGeom>
          <a:ln>
            <a:headEnd/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0" name="Rectangle 57"/>
          <p:cNvSpPr>
            <a:spLocks noChangeArrowheads="1"/>
          </p:cNvSpPr>
          <p:nvPr/>
        </p:nvSpPr>
        <p:spPr bwMode="auto">
          <a:xfrm>
            <a:off x="6340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1" name="AutoShape 58"/>
          <p:cNvCxnSpPr>
            <a:cxnSpLocks noChangeShapeType="1"/>
            <a:stCxn id="322" idx="2"/>
            <a:endCxn id="333" idx="0"/>
          </p:cNvCxnSpPr>
          <p:nvPr/>
        </p:nvCxnSpPr>
        <p:spPr bwMode="auto">
          <a:xfrm rot="5400000">
            <a:off x="6679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32" name="AutoShape 59"/>
          <p:cNvCxnSpPr>
            <a:cxnSpLocks noChangeShapeType="1"/>
            <a:stCxn id="333" idx="2"/>
            <a:endCxn id="330" idx="0"/>
          </p:cNvCxnSpPr>
          <p:nvPr/>
        </p:nvCxnSpPr>
        <p:spPr bwMode="auto">
          <a:xfrm rot="5400000">
            <a:off x="6481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33" name="AutoShape 60"/>
          <p:cNvSpPr>
            <a:spLocks noChangeArrowheads="1"/>
          </p:cNvSpPr>
          <p:nvPr/>
        </p:nvSpPr>
        <p:spPr bwMode="auto">
          <a:xfrm>
            <a:off x="6340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334" name="AutoShape 61"/>
          <p:cNvCxnSpPr>
            <a:cxnSpLocks noChangeShapeType="1"/>
            <a:stCxn id="322" idx="2"/>
            <a:endCxn id="335" idx="0"/>
          </p:cNvCxnSpPr>
          <p:nvPr/>
        </p:nvCxnSpPr>
        <p:spPr bwMode="auto">
          <a:xfrm rot="16200000" flipH="1">
            <a:off x="7213110" y="5208097"/>
            <a:ext cx="152400" cy="7090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5" name="AutoShape 62"/>
          <p:cNvSpPr>
            <a:spLocks noChangeArrowheads="1"/>
          </p:cNvSpPr>
          <p:nvPr/>
        </p:nvSpPr>
        <p:spPr bwMode="auto">
          <a:xfrm>
            <a:off x="7407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336" name="AutoShape 63"/>
          <p:cNvCxnSpPr>
            <a:cxnSpLocks noChangeShapeType="1"/>
            <a:stCxn id="335" idx="2"/>
            <a:endCxn id="326" idx="0"/>
          </p:cNvCxnSpPr>
          <p:nvPr/>
        </p:nvCxnSpPr>
        <p:spPr bwMode="auto">
          <a:xfrm rot="5400000">
            <a:off x="7365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337" name="AutoShape 64"/>
          <p:cNvCxnSpPr>
            <a:cxnSpLocks noChangeShapeType="1"/>
            <a:stCxn id="335" idx="2"/>
            <a:endCxn id="328" idx="0"/>
          </p:cNvCxnSpPr>
          <p:nvPr/>
        </p:nvCxnSpPr>
        <p:spPr bwMode="auto">
          <a:xfrm rot="16200000" flipH="1">
            <a:off x="7768735" y="5742478"/>
            <a:ext cx="152400" cy="40224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8" name="AutoShape 66"/>
          <p:cNvSpPr>
            <a:spLocks noChangeArrowheads="1"/>
          </p:cNvSpPr>
          <p:nvPr/>
        </p:nvSpPr>
        <p:spPr bwMode="auto">
          <a:xfrm>
            <a:off x="7026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9" name="AutoShape 67"/>
          <p:cNvSpPr>
            <a:spLocks noChangeArrowheads="1"/>
          </p:cNvSpPr>
          <p:nvPr/>
        </p:nvSpPr>
        <p:spPr bwMode="auto">
          <a:xfrm>
            <a:off x="7820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0" name="AutoShape 68"/>
          <p:cNvSpPr>
            <a:spLocks noChangeArrowheads="1"/>
          </p:cNvSpPr>
          <p:nvPr/>
        </p:nvSpPr>
        <p:spPr bwMode="auto">
          <a:xfrm>
            <a:off x="6280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1" name="AutoShape 72"/>
          <p:cNvCxnSpPr>
            <a:cxnSpLocks noChangeShapeType="1"/>
            <a:stCxn id="326" idx="2"/>
            <a:endCxn id="338" idx="0"/>
          </p:cNvCxnSpPr>
          <p:nvPr/>
        </p:nvCxnSpPr>
        <p:spPr bwMode="auto">
          <a:xfrm rot="16200000" flipH="1">
            <a:off x="7136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2" name="AutoShape 73"/>
          <p:cNvCxnSpPr>
            <a:cxnSpLocks noChangeShapeType="1"/>
            <a:stCxn id="328" idx="2"/>
            <a:endCxn id="339" idx="0"/>
          </p:cNvCxnSpPr>
          <p:nvPr/>
        </p:nvCxnSpPr>
        <p:spPr bwMode="auto">
          <a:xfrm rot="16200000" flipH="1">
            <a:off x="7937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3" name="AutoShape 74"/>
          <p:cNvCxnSpPr>
            <a:cxnSpLocks noChangeShapeType="1"/>
            <a:stCxn id="330" idx="2"/>
            <a:endCxn id="340" idx="0"/>
          </p:cNvCxnSpPr>
          <p:nvPr/>
        </p:nvCxnSpPr>
        <p:spPr bwMode="auto">
          <a:xfrm rot="5400000">
            <a:off x="6413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>
            <a:off x="67056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48" name="TextBox 347"/>
          <p:cNvSpPr txBox="1"/>
          <p:nvPr/>
        </p:nvSpPr>
        <p:spPr>
          <a:xfrm>
            <a:off x="77724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96200" y="4800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50" name="AutoShape 2"/>
          <p:cNvSpPr>
            <a:spLocks noChangeArrowheads="1"/>
          </p:cNvSpPr>
          <p:nvPr/>
        </p:nvSpPr>
        <p:spPr bwMode="auto">
          <a:xfrm>
            <a:off x="6019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7086600" y="5181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?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315200" y="4419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2" name="AutoShape 2"/>
          <p:cNvSpPr>
            <a:spLocks noChangeArrowheads="1"/>
          </p:cNvSpPr>
          <p:nvPr/>
        </p:nvSpPr>
        <p:spPr bwMode="auto">
          <a:xfrm>
            <a:off x="6019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83" name="Rectangle 48"/>
          <p:cNvSpPr>
            <a:spLocks noChangeArrowheads="1"/>
          </p:cNvSpPr>
          <p:nvPr/>
        </p:nvSpPr>
        <p:spPr bwMode="auto">
          <a:xfrm>
            <a:off x="7070725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84" name="Rectangle 49"/>
          <p:cNvSpPr>
            <a:spLocks noChangeArrowheads="1"/>
          </p:cNvSpPr>
          <p:nvPr/>
        </p:nvSpPr>
        <p:spPr bwMode="auto">
          <a:xfrm>
            <a:off x="6797675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385" name="AutoShape 50"/>
          <p:cNvCxnSpPr>
            <a:cxnSpLocks noChangeShapeType="1"/>
            <a:stCxn id="383" idx="2"/>
            <a:endCxn id="387" idx="0"/>
          </p:cNvCxnSpPr>
          <p:nvPr/>
        </p:nvCxnSpPr>
        <p:spPr bwMode="auto">
          <a:xfrm rot="16200000" flipH="1">
            <a:off x="7371860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86" name="AutoShape 51"/>
          <p:cNvCxnSpPr>
            <a:cxnSpLocks noChangeShapeType="1"/>
            <a:stCxn id="387" idx="2"/>
            <a:endCxn id="384" idx="0"/>
          </p:cNvCxnSpPr>
          <p:nvPr/>
        </p:nvCxnSpPr>
        <p:spPr bwMode="auto">
          <a:xfrm rot="5400000">
            <a:off x="7235335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87" name="AutoShape 52"/>
          <p:cNvSpPr>
            <a:spLocks noChangeArrowheads="1"/>
          </p:cNvSpPr>
          <p:nvPr/>
        </p:nvSpPr>
        <p:spPr bwMode="auto">
          <a:xfrm>
            <a:off x="7391400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88" name="Rectangle 53"/>
          <p:cNvSpPr>
            <a:spLocks noChangeArrowheads="1"/>
          </p:cNvSpPr>
          <p:nvPr/>
        </p:nvSpPr>
        <p:spPr bwMode="auto">
          <a:xfrm>
            <a:off x="7102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89" name="AutoShape 54"/>
          <p:cNvCxnSpPr>
            <a:cxnSpLocks noChangeShapeType="1"/>
            <a:stCxn id="387" idx="2"/>
            <a:endCxn id="388" idx="0"/>
          </p:cNvCxnSpPr>
          <p:nvPr/>
        </p:nvCxnSpPr>
        <p:spPr bwMode="auto">
          <a:xfrm rot="5400000">
            <a:off x="7006735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0" name="Rectangle 55"/>
          <p:cNvSpPr>
            <a:spLocks noChangeArrowheads="1"/>
          </p:cNvSpPr>
          <p:nvPr/>
        </p:nvSpPr>
        <p:spPr bwMode="auto">
          <a:xfrm>
            <a:off x="790892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91" name="AutoShape 56"/>
          <p:cNvCxnSpPr>
            <a:cxnSpLocks noChangeShapeType="1"/>
            <a:stCxn id="387" idx="2"/>
            <a:endCxn id="390" idx="0"/>
          </p:cNvCxnSpPr>
          <p:nvPr/>
        </p:nvCxnSpPr>
        <p:spPr bwMode="auto">
          <a:xfrm rot="16200000" flipH="1">
            <a:off x="7409960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2" name="Rectangle 57"/>
          <p:cNvSpPr>
            <a:spLocks noChangeArrowheads="1"/>
          </p:cNvSpPr>
          <p:nvPr/>
        </p:nvSpPr>
        <p:spPr bwMode="auto">
          <a:xfrm>
            <a:off x="64008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E</a:t>
            </a:r>
            <a:endParaRPr lang="en-US" sz="2000" baseline="-250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3" name="AutoShape 58"/>
          <p:cNvCxnSpPr>
            <a:cxnSpLocks noChangeShapeType="1"/>
            <a:stCxn id="384" idx="2"/>
            <a:endCxn id="395" idx="0"/>
          </p:cNvCxnSpPr>
          <p:nvPr/>
        </p:nvCxnSpPr>
        <p:spPr bwMode="auto">
          <a:xfrm rot="5400000">
            <a:off x="6740035" y="2792903"/>
            <a:ext cx="152400" cy="35779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94" name="AutoShape 59"/>
          <p:cNvCxnSpPr>
            <a:cxnSpLocks noChangeShapeType="1"/>
            <a:stCxn id="395" idx="2"/>
            <a:endCxn id="392" idx="0"/>
          </p:cNvCxnSpPr>
          <p:nvPr/>
        </p:nvCxnSpPr>
        <p:spPr bwMode="auto">
          <a:xfrm rot="5400000">
            <a:off x="6541598" y="3333260"/>
            <a:ext cx="152400" cy="39081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95" name="AutoShape 60"/>
          <p:cNvSpPr>
            <a:spLocks noChangeArrowheads="1"/>
          </p:cNvSpPr>
          <p:nvPr/>
        </p:nvSpPr>
        <p:spPr bwMode="auto">
          <a:xfrm>
            <a:off x="6400800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s2</a:t>
            </a:r>
          </a:p>
        </p:txBody>
      </p:sp>
      <p:cxnSp>
        <p:nvCxnSpPr>
          <p:cNvPr id="396" name="AutoShape 61"/>
          <p:cNvCxnSpPr>
            <a:cxnSpLocks noChangeShapeType="1"/>
            <a:stCxn id="384" idx="2"/>
            <a:endCxn id="397" idx="0"/>
          </p:cNvCxnSpPr>
          <p:nvPr/>
        </p:nvCxnSpPr>
        <p:spPr bwMode="auto">
          <a:xfrm rot="16200000" flipH="1">
            <a:off x="7265497" y="2625234"/>
            <a:ext cx="152400" cy="693131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97" name="AutoShape 62"/>
          <p:cNvSpPr>
            <a:spLocks noChangeArrowheads="1"/>
          </p:cNvSpPr>
          <p:nvPr/>
        </p:nvSpPr>
        <p:spPr bwMode="auto">
          <a:xfrm>
            <a:off x="745172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398" name="AutoShape 63"/>
          <p:cNvCxnSpPr>
            <a:cxnSpLocks noChangeShapeType="1"/>
            <a:stCxn id="397" idx="2"/>
            <a:endCxn id="388" idx="0"/>
          </p:cNvCxnSpPr>
          <p:nvPr/>
        </p:nvCxnSpPr>
        <p:spPr bwMode="auto">
          <a:xfrm rot="5400000">
            <a:off x="7417898" y="3158635"/>
            <a:ext cx="152400" cy="38833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399" name="AutoShape 64"/>
          <p:cNvCxnSpPr>
            <a:cxnSpLocks noChangeShapeType="1"/>
            <a:stCxn id="397" idx="2"/>
            <a:endCxn id="390" idx="0"/>
          </p:cNvCxnSpPr>
          <p:nvPr/>
        </p:nvCxnSpPr>
        <p:spPr bwMode="auto">
          <a:xfrm rot="16200000" flipH="1">
            <a:off x="7821122" y="3143740"/>
            <a:ext cx="152400" cy="41811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400" name="AutoShape 66"/>
          <p:cNvSpPr>
            <a:spLocks noChangeArrowheads="1"/>
          </p:cNvSpPr>
          <p:nvPr/>
        </p:nvSpPr>
        <p:spPr bwMode="auto">
          <a:xfrm>
            <a:off x="708660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401" name="AutoShape 67"/>
          <p:cNvSpPr>
            <a:spLocks noChangeArrowheads="1"/>
          </p:cNvSpPr>
          <p:nvPr/>
        </p:nvSpPr>
        <p:spPr bwMode="auto">
          <a:xfrm>
            <a:off x="78803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402" name="AutoShape 68"/>
          <p:cNvSpPr>
            <a:spLocks noChangeArrowheads="1"/>
          </p:cNvSpPr>
          <p:nvPr/>
        </p:nvSpPr>
        <p:spPr bwMode="auto">
          <a:xfrm>
            <a:off x="63404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03" name="AutoShape 72"/>
          <p:cNvCxnSpPr>
            <a:cxnSpLocks noChangeShapeType="1"/>
            <a:stCxn id="388" idx="2"/>
            <a:endCxn id="400" idx="0"/>
          </p:cNvCxnSpPr>
          <p:nvPr/>
        </p:nvCxnSpPr>
        <p:spPr bwMode="auto">
          <a:xfrm rot="16200000" flipH="1">
            <a:off x="7235335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4" name="AutoShape 73"/>
          <p:cNvCxnSpPr>
            <a:cxnSpLocks noChangeShapeType="1"/>
            <a:stCxn id="390" idx="2"/>
            <a:endCxn id="401" idx="0"/>
          </p:cNvCxnSpPr>
          <p:nvPr/>
        </p:nvCxnSpPr>
        <p:spPr bwMode="auto">
          <a:xfrm rot="16200000" flipH="1">
            <a:off x="8035435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5" name="AutoShape 74"/>
          <p:cNvCxnSpPr>
            <a:cxnSpLocks noChangeShapeType="1"/>
            <a:stCxn id="392" idx="2"/>
            <a:endCxn id="402" idx="0"/>
          </p:cNvCxnSpPr>
          <p:nvPr/>
        </p:nvCxnSpPr>
        <p:spPr bwMode="auto">
          <a:xfrm rot="5400000">
            <a:off x="6511435" y="3723178"/>
            <a:ext cx="152400" cy="21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06" name="TextBox 405"/>
          <p:cNvSpPr txBox="1"/>
          <p:nvPr/>
        </p:nvSpPr>
        <p:spPr>
          <a:xfrm>
            <a:off x="3276600" y="144780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j1 is AO* Search result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6103043" y="1459468"/>
            <a:ext cx="22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j2 is the optimal result</a:t>
            </a:r>
            <a:endParaRPr lang="en-US" dirty="0"/>
          </a:p>
        </p:txBody>
      </p:sp>
      <p:sp>
        <p:nvSpPr>
          <p:cNvPr id="414" name="TextBox 413"/>
          <p:cNvSpPr txBox="1"/>
          <p:nvPr/>
        </p:nvSpPr>
        <p:spPr>
          <a:xfrm>
            <a:off x="457200" y="1447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j0 is the input</a:t>
            </a:r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>
            <a:off x="947631" y="4157990"/>
            <a:ext cx="194796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Assign each </a:t>
            </a:r>
            <a:r>
              <a:rPr lang="en-US" sz="1100" dirty="0" err="1" smtClean="0"/>
              <a:t>hyperarc</a:t>
            </a:r>
            <a:r>
              <a:rPr lang="en-US" sz="1100" dirty="0" smtClean="0"/>
              <a:t>  weight 1</a:t>
            </a:r>
            <a:endParaRPr lang="en-US" sz="1100" dirty="0"/>
          </a:p>
        </p:txBody>
      </p:sp>
      <p:sp>
        <p:nvSpPr>
          <p:cNvPr id="416" name="Rectangle 415"/>
          <p:cNvSpPr/>
          <p:nvPr/>
        </p:nvSpPr>
        <p:spPr>
          <a:xfrm>
            <a:off x="3352800" y="4157990"/>
            <a:ext cx="2441694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AO* does not consider shared </a:t>
            </a:r>
            <a:r>
              <a:rPr lang="en-US" sz="1100" dirty="0" err="1" smtClean="0"/>
              <a:t>hyperarc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Example2: Combine &amp; Improve Proof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876" y="4495799"/>
            <a:ext cx="5496694" cy="2097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447800"/>
            <a:ext cx="2743200" cy="187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3886200"/>
            <a:ext cx="2743200" cy="105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3516" y="1371600"/>
            <a:ext cx="5541909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urved Connector 8"/>
          <p:cNvCxnSpPr>
            <a:stCxn id="1027" idx="3"/>
            <a:endCxn id="1029" idx="1"/>
          </p:cNvCxnSpPr>
          <p:nvPr/>
        </p:nvCxnSpPr>
        <p:spPr>
          <a:xfrm>
            <a:off x="2895601" y="2385028"/>
            <a:ext cx="377915" cy="358172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028" idx="3"/>
            <a:endCxn id="1029" idx="1"/>
          </p:cNvCxnSpPr>
          <p:nvPr/>
        </p:nvCxnSpPr>
        <p:spPr>
          <a:xfrm flipV="1">
            <a:off x="2895601" y="2743200"/>
            <a:ext cx="377915" cy="16689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29" idx="2"/>
            <a:endCxn id="1026" idx="0"/>
          </p:cNvCxnSpPr>
          <p:nvPr/>
        </p:nvCxnSpPr>
        <p:spPr>
          <a:xfrm rot="5400000">
            <a:off x="5850848" y="4302175"/>
            <a:ext cx="380999" cy="624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81000" y="3200400"/>
            <a:ext cx="76200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514600" y="3429000"/>
            <a:ext cx="21336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27432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J1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6576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J2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471304" y="3581400"/>
            <a:ext cx="1281296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Mappings</a:t>
            </a:r>
          </a:p>
          <a:p>
            <a:pPr algn="ctr"/>
            <a:r>
              <a:rPr lang="en-US" dirty="0" smtClean="0"/>
              <a:t>(owl)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3795348" y="5257800"/>
            <a:ext cx="964943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H(A,X,C)</a:t>
            </a:r>
          </a:p>
          <a:p>
            <a:pPr algn="ctr"/>
            <a:r>
              <a:rPr lang="en-US" dirty="0" smtClean="0"/>
              <a:t>(Graph)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6477000" y="5257800"/>
            <a:ext cx="146245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H_OPT(A,X,C)</a:t>
            </a:r>
          </a:p>
          <a:p>
            <a:pPr algn="ctr"/>
            <a:r>
              <a:rPr lang="en-US" dirty="0" smtClean="0"/>
              <a:t>(Graph)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7126422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J_OPT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63413" y="2286000"/>
            <a:ext cx="9889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39" name="Flowchart: Multidocument 38"/>
          <p:cNvSpPr/>
          <p:nvPr/>
        </p:nvSpPr>
        <p:spPr>
          <a:xfrm>
            <a:off x="1676400" y="1752600"/>
            <a:ext cx="1295400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Proofs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tptp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Flowchart: Document 77"/>
          <p:cNvSpPr/>
          <p:nvPr/>
        </p:nvSpPr>
        <p:spPr>
          <a:xfrm>
            <a:off x="5105400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J_ALL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cxnSp>
        <p:nvCxnSpPr>
          <p:cNvPr id="83" name="Curved Connector 82"/>
          <p:cNvCxnSpPr>
            <a:stCxn id="9" idx="0"/>
            <a:endCxn id="78" idx="3"/>
          </p:cNvCxnSpPr>
          <p:nvPr/>
        </p:nvCxnSpPr>
        <p:spPr>
          <a:xfrm rot="5400000" flipH="1" flipV="1">
            <a:off x="4434671" y="3785249"/>
            <a:ext cx="1315700" cy="1629402"/>
          </a:xfrm>
          <a:prstGeom prst="curvedConnector4">
            <a:avLst>
              <a:gd name="adj1" fmla="val 34750"/>
              <a:gd name="adj2" fmla="val 11403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35" idx="2"/>
            <a:endCxn id="4" idx="0"/>
          </p:cNvCxnSpPr>
          <p:nvPr/>
        </p:nvCxnSpPr>
        <p:spPr>
          <a:xfrm rot="5400000">
            <a:off x="2910834" y="4217902"/>
            <a:ext cx="468868" cy="872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2"/>
            <a:endCxn id="4" idx="1"/>
          </p:cNvCxnSpPr>
          <p:nvPr/>
        </p:nvCxnSpPr>
        <p:spPr>
          <a:xfrm rot="16200000" flipH="1">
            <a:off x="1259570" y="4122904"/>
            <a:ext cx="713514" cy="11869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9" idx="1"/>
          </p:cNvCxnSpPr>
          <p:nvPr/>
        </p:nvCxnSpPr>
        <p:spPr>
          <a:xfrm>
            <a:off x="3208470" y="5073134"/>
            <a:ext cx="586878" cy="585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1" idx="0"/>
            <a:endCxn id="14" idx="1"/>
          </p:cNvCxnSpPr>
          <p:nvPr/>
        </p:nvCxnSpPr>
        <p:spPr>
          <a:xfrm rot="16200000" flipV="1">
            <a:off x="6509474" y="4559048"/>
            <a:ext cx="1315700" cy="81804"/>
          </a:xfrm>
          <a:prstGeom prst="curvedConnector4">
            <a:avLst>
              <a:gd name="adj1" fmla="val 34750"/>
              <a:gd name="adj2" fmla="val 11733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3"/>
            <a:endCxn id="11" idx="1"/>
          </p:cNvCxnSpPr>
          <p:nvPr/>
        </p:nvCxnSpPr>
        <p:spPr>
          <a:xfrm>
            <a:off x="4760291" y="5659100"/>
            <a:ext cx="1716709" cy="1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9" idx="2"/>
            <a:endCxn id="35" idx="0"/>
          </p:cNvCxnSpPr>
          <p:nvPr/>
        </p:nvCxnSpPr>
        <p:spPr>
          <a:xfrm rot="16200000" flipH="1">
            <a:off x="2458621" y="2306221"/>
            <a:ext cx="898180" cy="1347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35" idx="1"/>
            <a:endCxn id="8" idx="0"/>
          </p:cNvCxnSpPr>
          <p:nvPr/>
        </p:nvCxnSpPr>
        <p:spPr>
          <a:xfrm rot="10800000">
            <a:off x="1200100" y="3581400"/>
            <a:ext cx="1314500" cy="342900"/>
          </a:xfrm>
          <a:prstGeom prst="curvedConnector4">
            <a:avLst>
              <a:gd name="adj1" fmla="val 28984"/>
              <a:gd name="adj2" fmla="val 1666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832876" y="3429000"/>
            <a:ext cx="601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9200" y="2286000"/>
            <a:ext cx="971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visualize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06413" y="2286000"/>
            <a:ext cx="4982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diff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715000" y="4648200"/>
            <a:ext cx="8915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hg2pml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6948" y="5486400"/>
            <a:ext cx="7968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888468"/>
            <a:ext cx="9986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combine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14600" y="2667000"/>
            <a:ext cx="10104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translate</a:t>
            </a:r>
          </a:p>
        </p:txBody>
      </p:sp>
      <p:cxnSp>
        <p:nvCxnSpPr>
          <p:cNvPr id="144" name="Curved Connector 143"/>
          <p:cNvCxnSpPr>
            <a:stCxn id="153" idx="0"/>
            <a:endCxn id="64" idx="2"/>
          </p:cNvCxnSpPr>
          <p:nvPr/>
        </p:nvCxnSpPr>
        <p:spPr>
          <a:xfrm rot="5400000" flipH="1" flipV="1">
            <a:off x="6316195" y="2858720"/>
            <a:ext cx="545068" cy="138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53" idx="0"/>
            <a:endCxn id="106" idx="2"/>
          </p:cNvCxnSpPr>
          <p:nvPr/>
        </p:nvCxnSpPr>
        <p:spPr>
          <a:xfrm rot="16200000" flipV="1">
            <a:off x="5744697" y="2425513"/>
            <a:ext cx="545068" cy="10047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urved Connector 146"/>
          <p:cNvCxnSpPr>
            <a:stCxn id="153" idx="0"/>
            <a:endCxn id="107" idx="2"/>
          </p:cNvCxnSpPr>
          <p:nvPr/>
        </p:nvCxnSpPr>
        <p:spPr>
          <a:xfrm rot="5400000" flipH="1" flipV="1">
            <a:off x="6765017" y="2409898"/>
            <a:ext cx="545068" cy="1035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400800" y="3200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863</Words>
  <Application>Microsoft Office PowerPoint</Application>
  <PresentationFormat>On-screen Show (4:3)</PresentationFormat>
  <Paragraphs>301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Linked Justifications</vt:lpstr>
      <vt:lpstr>Directed Hypergraph Representation</vt:lpstr>
      <vt:lpstr>General Problem Context</vt:lpstr>
      <vt:lpstr>Directed HyperGraph Formalism</vt:lpstr>
      <vt:lpstr>More Definitions</vt:lpstr>
      <vt:lpstr>The “Search” Problem </vt:lpstr>
      <vt:lpstr>Example1: AO* Search does not work Find minimal (weight) solution graph </vt:lpstr>
      <vt:lpstr>Example2: Combine &amp; Improve Proof</vt:lpstr>
      <vt:lpstr>Architecture</vt:lpstr>
      <vt:lpstr>Backup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Justification</dc:title>
  <dc:creator>dingl</dc:creator>
  <cp:lastModifiedBy>dingl</cp:lastModifiedBy>
  <cp:revision>602</cp:revision>
  <dcterms:created xsi:type="dcterms:W3CDTF">2006-08-16T00:00:00Z</dcterms:created>
  <dcterms:modified xsi:type="dcterms:W3CDTF">2009-10-08T22:45:15Z</dcterms:modified>
</cp:coreProperties>
</file>