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1" r:id="rId3"/>
    <p:sldId id="293" r:id="rId4"/>
    <p:sldId id="299" r:id="rId5"/>
    <p:sldId id="298" r:id="rId6"/>
    <p:sldId id="294" r:id="rId7"/>
    <p:sldId id="300" r:id="rId8"/>
    <p:sldId id="301" r:id="rId9"/>
    <p:sldId id="296" r:id="rId10"/>
    <p:sldId id="290" r:id="rId11"/>
    <p:sldId id="295" r:id="rId12"/>
    <p:sldId id="302" r:id="rId13"/>
    <p:sldId id="304" r:id="rId14"/>
    <p:sldId id="305" r:id="rId15"/>
    <p:sldId id="303" r:id="rId16"/>
    <p:sldId id="306" r:id="rId17"/>
    <p:sldId id="307" r:id="rId18"/>
    <p:sldId id="284" r:id="rId19"/>
    <p:sldId id="285" r:id="rId20"/>
    <p:sldId id="291" r:id="rId21"/>
    <p:sldId id="260" r:id="rId22"/>
    <p:sldId id="292" r:id="rId23"/>
    <p:sldId id="264" r:id="rId24"/>
    <p:sldId id="258" r:id="rId25"/>
    <p:sldId id="266" r:id="rId26"/>
    <p:sldId id="270" r:id="rId27"/>
    <p:sldId id="265" r:id="rId28"/>
    <p:sldId id="267" r:id="rId29"/>
    <p:sldId id="261" r:id="rId30"/>
    <p:sldId id="269" r:id="rId31"/>
    <p:sldId id="268" r:id="rId32"/>
    <p:sldId id="271" r:id="rId33"/>
    <p:sldId id="272" r:id="rId34"/>
    <p:sldId id="273" r:id="rId35"/>
    <p:sldId id="274" r:id="rId36"/>
    <p:sldId id="275" r:id="rId37"/>
    <p:sldId id="277" r:id="rId38"/>
    <p:sldId id="278" r:id="rId39"/>
    <p:sldId id="279" r:id="rId40"/>
    <p:sldId id="280" r:id="rId41"/>
    <p:sldId id="287" r:id="rId42"/>
    <p:sldId id="289" r:id="rId4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6" autoAdjust="0"/>
    <p:restoredTop sz="94660"/>
  </p:normalViewPr>
  <p:slideViewPr>
    <p:cSldViewPr>
      <p:cViewPr varScale="1">
        <p:scale>
          <a:sx n="64" d="100"/>
          <a:sy n="64" d="100"/>
        </p:scale>
        <p:origin x="-51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FCE8BF-1D26-448A-9BEE-C6FCA76E2CA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4F019A7-AC78-425B-9AE1-EED1EF22F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Syntax: (id, head-list, tail-list, weight, source-list)</a:t>
            </a:r>
          </a:p>
          <a:p>
            <a:endParaRPr lang="en-US" dirty="0" smtClean="0"/>
          </a:p>
          <a:p>
            <a:r>
              <a:rPr lang="en-US" dirty="0" smtClean="0"/>
              <a:t>CSV syntax</a:t>
            </a:r>
          </a:p>
          <a:p>
            <a:r>
              <a:rPr lang="pt-BR" sz="1200" dirty="0" smtClean="0"/>
              <a:t>"s1","A","B,C,D","0","j1"</a:t>
            </a:r>
          </a:p>
          <a:p>
            <a:r>
              <a:rPr lang="pt-BR" sz="1200" dirty="0" smtClean="0"/>
              <a:t>"s2","B","E,C","0","j1"</a:t>
            </a:r>
          </a:p>
          <a:p>
            <a:r>
              <a:rPr lang="pt-BR" sz="1200" dirty="0" smtClean="0"/>
              <a:t>"s3","B","C,D","0","j1"</a:t>
            </a:r>
          </a:p>
          <a:p>
            <a:r>
              <a:rPr lang="pt-BR" sz="1200" dirty="0" smtClean="0"/>
              <a:t>"s4","E","","1","j1"</a:t>
            </a:r>
          </a:p>
          <a:p>
            <a:r>
              <a:rPr lang="pt-BR" sz="1200" dirty="0" smtClean="0"/>
              <a:t>"s5","C","","1","j1"</a:t>
            </a:r>
          </a:p>
          <a:p>
            <a:r>
              <a:rPr lang="pt-BR" sz="1200" dirty="0" smtClean="0"/>
              <a:t>"s6","D","","1","j1"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019A7-AC78-425B-9AE1-EED1EF22FBC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EQ: V X V, tracks asserted equivalent semantics on V</a:t>
            </a:r>
          </a:p>
          <a:p>
            <a:pPr lvl="1"/>
            <a:r>
              <a:rPr lang="en-US"/>
              <a:t>S, semantic annotation functions</a:t>
            </a:r>
          </a:p>
          <a:p>
            <a:pPr lvl="2"/>
            <a:r>
              <a:rPr lang="en-US"/>
              <a:t>m_source: A X V-&gt;P(URI), tracks provenance of hyperarc</a:t>
            </a:r>
          </a:p>
          <a:p>
            <a:pPr lvl="2"/>
            <a:r>
              <a:rPr lang="en-US"/>
              <a:t>m_condition: A -&gt; {sufficient, necessary}</a:t>
            </a:r>
          </a:p>
          <a:p>
            <a:pPr lvl="2"/>
            <a:r>
              <a:rPr lang="en-US"/>
              <a:t>SA is a collection of semantic annotation functions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019A7-AC78-425B-9AE1-EED1EF22FBC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onames.org/ontology#parentFeature" TargetMode="External"/><Relationship Id="rId3" Type="http://schemas.openxmlformats.org/officeDocument/2006/relationships/hyperlink" Target="http://www.geonames.org/ontology#population" TargetMode="External"/><Relationship Id="rId7" Type="http://schemas.openxmlformats.org/officeDocument/2006/relationships/hyperlink" Target="http://sws.geonames.org/6254928/about.rdf" TargetMode="External"/><Relationship Id="rId2" Type="http://schemas.openxmlformats.org/officeDocument/2006/relationships/hyperlink" Target="http://www.rdfabout.com/rdf/usgov/geo/us/va/counties/fairfax_coun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ws.geonames.org/4758041/about.rdf" TargetMode="External"/><Relationship Id="rId5" Type="http://schemas.openxmlformats.org/officeDocument/2006/relationships/hyperlink" Target="http://dbpedia.org/ontology/populationTotal" TargetMode="External"/><Relationship Id="rId4" Type="http://schemas.openxmlformats.org/officeDocument/2006/relationships/hyperlink" Target="http://dbpedia.org/resource/Fairfax_County,_Virginia" TargetMode="External"/><Relationship Id="rId9" Type="http://schemas.openxmlformats.org/officeDocument/2006/relationships/hyperlink" Target="http://sws.geonames.org/6254928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Justifications: </a:t>
            </a:r>
            <a:r>
              <a:rPr lang="en-US" sz="4000" dirty="0" smtClean="0"/>
              <a:t>Provenance Aware Data Integration on Linked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 Ding</a:t>
            </a:r>
          </a:p>
          <a:p>
            <a:r>
              <a:rPr lang="en-US" dirty="0" err="1" smtClean="0"/>
              <a:t>Tetherless</a:t>
            </a:r>
            <a:r>
              <a:rPr lang="en-US" dirty="0" smtClean="0"/>
              <a:t> World Constellation</a:t>
            </a:r>
            <a:br>
              <a:rPr lang="en-US" dirty="0" smtClean="0"/>
            </a:br>
            <a:r>
              <a:rPr lang="en-US" dirty="0" smtClean="0"/>
              <a:t>Rensselaer Polytechnic Institute</a:t>
            </a:r>
          </a:p>
          <a:p>
            <a:r>
              <a:rPr lang="en-US" dirty="0" smtClean="0"/>
              <a:t>Nov 2, 2009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dl\my-download\tw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38800"/>
            <a:ext cx="2438400" cy="1219200"/>
          </a:xfrm>
          <a:prstGeom prst="rect">
            <a:avLst/>
          </a:prstGeom>
          <a:noFill/>
        </p:spPr>
      </p:pic>
      <p:pic>
        <p:nvPicPr>
          <p:cNvPr id="24" name="Picture 13" descr="http://upload.wikimedia.org/wikipedia/en/thumb/1/19/RPI_Logo_Small.svg/600px-RPI_Logo_Small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6248400"/>
            <a:ext cx="2895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 Linked Justification</a:t>
            </a:r>
            <a:endParaRPr lang="en-US" dirty="0"/>
          </a:p>
        </p:txBody>
      </p:sp>
      <p:sp>
        <p:nvSpPr>
          <p:cNvPr id="94" name="AutoShape 3"/>
          <p:cNvSpPr>
            <a:spLocks noChangeArrowheads="1"/>
          </p:cNvSpPr>
          <p:nvPr/>
        </p:nvSpPr>
        <p:spPr bwMode="auto">
          <a:xfrm>
            <a:off x="7785100" y="5334000"/>
            <a:ext cx="1143000" cy="990600"/>
          </a:xfrm>
          <a:prstGeom prst="roundRect">
            <a:avLst>
              <a:gd name="adj" fmla="val 5148"/>
            </a:avLst>
          </a:prstGeom>
          <a:solidFill>
            <a:srgbClr val="EAEAEA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1200" b="1">
                <a:latin typeface="Microsoft Sans Serif" pitchFamily="34" charset="0"/>
              </a:rPr>
              <a:t>legend</a:t>
            </a:r>
          </a:p>
        </p:txBody>
      </p:sp>
      <p:sp>
        <p:nvSpPr>
          <p:cNvPr id="95" name="Rectangle 28"/>
          <p:cNvSpPr>
            <a:spLocks noChangeArrowheads="1"/>
          </p:cNvSpPr>
          <p:nvPr/>
        </p:nvSpPr>
        <p:spPr bwMode="auto">
          <a:xfrm>
            <a:off x="7924800" y="5562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 dirty="0">
                <a:latin typeface="Microsoft Sans Serif" pitchFamily="34" charset="0"/>
              </a:rPr>
              <a:t>B</a:t>
            </a:r>
          </a:p>
        </p:txBody>
      </p:sp>
      <p:sp>
        <p:nvSpPr>
          <p:cNvPr id="96" name="AutoShape 29"/>
          <p:cNvSpPr>
            <a:spLocks noChangeArrowheads="1"/>
          </p:cNvSpPr>
          <p:nvPr/>
        </p:nvSpPr>
        <p:spPr bwMode="auto">
          <a:xfrm>
            <a:off x="7861300" y="5765800"/>
            <a:ext cx="3048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 dirty="0">
                <a:latin typeface="Microsoft Sans Serif" pitchFamily="34" charset="0"/>
              </a:rPr>
              <a:t>s3</a:t>
            </a:r>
          </a:p>
        </p:txBody>
      </p:sp>
      <p:cxnSp>
        <p:nvCxnSpPr>
          <p:cNvPr id="97" name="AutoShape 30"/>
          <p:cNvCxnSpPr>
            <a:cxnSpLocks noChangeShapeType="1"/>
          </p:cNvCxnSpPr>
          <p:nvPr/>
        </p:nvCxnSpPr>
        <p:spPr bwMode="auto">
          <a:xfrm>
            <a:off x="7924800" y="6019800"/>
            <a:ext cx="2286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98" name="AutoShape 31"/>
          <p:cNvCxnSpPr>
            <a:cxnSpLocks noChangeShapeType="1"/>
          </p:cNvCxnSpPr>
          <p:nvPr/>
        </p:nvCxnSpPr>
        <p:spPr bwMode="auto">
          <a:xfrm>
            <a:off x="7924800" y="6172200"/>
            <a:ext cx="228600" cy="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8153400" y="5486400"/>
            <a:ext cx="83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Microsoft Sans Serif" pitchFamily="34" charset="0"/>
              </a:rPr>
              <a:t>vertex                  </a:t>
            </a:r>
            <a:endParaRPr lang="en-US" sz="1200" dirty="0" smtClean="0">
              <a:latin typeface="Microsoft Sans Serif" pitchFamily="34" charset="0"/>
            </a:endParaRPr>
          </a:p>
          <a:p>
            <a:r>
              <a:rPr lang="en-US" sz="1200" dirty="0" err="1" smtClean="0">
                <a:latin typeface="Microsoft Sans Serif" pitchFamily="34" charset="0"/>
              </a:rPr>
              <a:t>hyperarc</a:t>
            </a:r>
            <a:r>
              <a:rPr lang="en-US" sz="1200" dirty="0" smtClean="0">
                <a:latin typeface="Microsoft Sans Serif" pitchFamily="34" charset="0"/>
              </a:rPr>
              <a:t>              </a:t>
            </a:r>
          </a:p>
          <a:p>
            <a:r>
              <a:rPr lang="en-US" sz="1200" dirty="0" smtClean="0">
                <a:latin typeface="Microsoft Sans Serif" pitchFamily="34" charset="0"/>
              </a:rPr>
              <a:t>output              </a:t>
            </a:r>
          </a:p>
          <a:p>
            <a:r>
              <a:rPr lang="en-US" sz="1200" dirty="0" smtClean="0">
                <a:latin typeface="Microsoft Sans Serif" pitchFamily="34" charset="0"/>
              </a:rPr>
              <a:t>input</a:t>
            </a:r>
            <a:endParaRPr lang="en-US" sz="1200" dirty="0">
              <a:latin typeface="Microsoft Sans Serif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09600" y="6324600"/>
            <a:ext cx="3121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 directed </a:t>
            </a:r>
            <a:r>
              <a:rPr lang="en-US" sz="2400" dirty="0" err="1" smtClean="0"/>
              <a:t>hypergraph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19600" y="6396335"/>
            <a:ext cx="356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 directed bipartite graph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152400" y="1295400"/>
            <a:ext cx="6316857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t" anchorCtr="0">
            <a:spAutoFit/>
          </a:bodyPr>
          <a:lstStyle/>
          <a:p>
            <a:r>
              <a:rPr lang="en-US" sz="2400" dirty="0" smtClean="0"/>
              <a:t>English interpretation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A,B,C,D,E are statements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s1 ~s6 are steps in justification j1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smtClean="0"/>
              <a:t>was derived by s1 from B,C,D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 was derived by s2 from 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 was </a:t>
            </a:r>
            <a:r>
              <a:rPr lang="en-US" sz="2400" dirty="0" smtClean="0"/>
              <a:t>also derived </a:t>
            </a:r>
            <a:r>
              <a:rPr lang="en-US" sz="2400" dirty="0" smtClean="0"/>
              <a:t>by s3 from C,D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D,C,E were derived from s4, s5, s6 respectively</a:t>
            </a:r>
            <a:endParaRPr lang="en-US" sz="2400" dirty="0" smtClean="0"/>
          </a:p>
        </p:txBody>
      </p:sp>
      <p:grpSp>
        <p:nvGrpSpPr>
          <p:cNvPr id="157" name="Group 156"/>
          <p:cNvGrpSpPr/>
          <p:nvPr/>
        </p:nvGrpSpPr>
        <p:grpSpPr>
          <a:xfrm>
            <a:off x="457200" y="3886201"/>
            <a:ext cx="3144695" cy="2540798"/>
            <a:chOff x="457200" y="3861427"/>
            <a:chExt cx="3144695" cy="2336971"/>
          </a:xfrm>
          <a:noFill/>
        </p:grpSpPr>
        <p:sp>
          <p:nvSpPr>
            <p:cNvPr id="4" name="Rectangle 48"/>
            <p:cNvSpPr>
              <a:spLocks noChangeArrowheads="1"/>
            </p:cNvSpPr>
            <p:nvPr/>
          </p:nvSpPr>
          <p:spPr bwMode="auto">
            <a:xfrm>
              <a:off x="457200" y="4078251"/>
              <a:ext cx="351040" cy="7881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5" name="Rectangle 49"/>
            <p:cNvSpPr>
              <a:spLocks noChangeArrowheads="1"/>
            </p:cNvSpPr>
            <p:nvPr/>
          </p:nvSpPr>
          <p:spPr bwMode="auto">
            <a:xfrm>
              <a:off x="1164917" y="5219778"/>
              <a:ext cx="339587" cy="7881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dirty="0"/>
                <a:t>B</a:t>
              </a:r>
            </a:p>
          </p:txBody>
        </p:sp>
        <p:sp>
          <p:nvSpPr>
            <p:cNvPr id="6" name="Rectangle 53"/>
            <p:cNvSpPr>
              <a:spLocks noChangeArrowheads="1"/>
            </p:cNvSpPr>
            <p:nvPr/>
          </p:nvSpPr>
          <p:spPr bwMode="auto">
            <a:xfrm>
              <a:off x="2455149" y="4664960"/>
              <a:ext cx="335292" cy="7881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dirty="0" smtClean="0"/>
                <a:t>C</a:t>
              </a:r>
              <a:endParaRPr lang="en-US" sz="2800" baseline="-25000" dirty="0"/>
            </a:p>
          </p:txBody>
        </p:sp>
        <p:sp>
          <p:nvSpPr>
            <p:cNvPr id="7" name="Rectangle 55"/>
            <p:cNvSpPr>
              <a:spLocks noChangeArrowheads="1"/>
            </p:cNvSpPr>
            <p:nvPr/>
          </p:nvSpPr>
          <p:spPr bwMode="auto">
            <a:xfrm>
              <a:off x="2441548" y="3861427"/>
              <a:ext cx="362493" cy="7881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dirty="0" smtClean="0"/>
                <a:t>D</a:t>
              </a:r>
              <a:endParaRPr lang="en-US" sz="2800" baseline="-25000" dirty="0"/>
            </a:p>
          </p:txBody>
        </p:sp>
        <p:sp>
          <p:nvSpPr>
            <p:cNvPr id="8" name="Rectangle 57"/>
            <p:cNvSpPr>
              <a:spLocks noChangeArrowheads="1"/>
            </p:cNvSpPr>
            <p:nvPr/>
          </p:nvSpPr>
          <p:spPr bwMode="auto">
            <a:xfrm>
              <a:off x="2462306" y="5410200"/>
              <a:ext cx="320976" cy="7881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dirty="0" smtClean="0"/>
                <a:t>E</a:t>
              </a:r>
              <a:endParaRPr lang="en-US" sz="2800" baseline="-25000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180636" y="4552195"/>
              <a:ext cx="204164" cy="270906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861181" y="5119769"/>
              <a:ext cx="204164" cy="270906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Curved Connector 17"/>
            <p:cNvCxnSpPr>
              <a:stCxn id="4" idx="3"/>
              <a:endCxn id="15" idx="1"/>
            </p:cNvCxnSpPr>
            <p:nvPr/>
          </p:nvCxnSpPr>
          <p:spPr>
            <a:xfrm>
              <a:off x="808240" y="4472350"/>
              <a:ext cx="372397" cy="215297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5" idx="3"/>
              <a:endCxn id="5" idx="1"/>
            </p:cNvCxnSpPr>
            <p:nvPr/>
          </p:nvCxnSpPr>
          <p:spPr>
            <a:xfrm flipH="1">
              <a:off x="1164917" y="4687647"/>
              <a:ext cx="219883" cy="926230"/>
            </a:xfrm>
            <a:prstGeom prst="curvedConnector5">
              <a:avLst>
                <a:gd name="adj1" fmla="val -92851"/>
                <a:gd name="adj2" fmla="val 36038"/>
                <a:gd name="adj3" fmla="val 192851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5" idx="3"/>
              <a:endCxn id="6" idx="1"/>
            </p:cNvCxnSpPr>
            <p:nvPr/>
          </p:nvCxnSpPr>
          <p:spPr>
            <a:xfrm>
              <a:off x="1384800" y="4687647"/>
              <a:ext cx="1070349" cy="371412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5" idx="3"/>
              <a:endCxn id="7" idx="1"/>
            </p:cNvCxnSpPr>
            <p:nvPr/>
          </p:nvCxnSpPr>
          <p:spPr>
            <a:xfrm flipV="1">
              <a:off x="1384800" y="4255526"/>
              <a:ext cx="1056748" cy="432121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5" idx="3"/>
              <a:endCxn id="16" idx="1"/>
            </p:cNvCxnSpPr>
            <p:nvPr/>
          </p:nvCxnSpPr>
          <p:spPr>
            <a:xfrm flipV="1">
              <a:off x="1504504" y="5255221"/>
              <a:ext cx="356678" cy="358655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16" idx="3"/>
              <a:endCxn id="6" idx="1"/>
            </p:cNvCxnSpPr>
            <p:nvPr/>
          </p:nvCxnSpPr>
          <p:spPr>
            <a:xfrm flipV="1">
              <a:off x="2065345" y="5059059"/>
              <a:ext cx="389804" cy="196162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31"/>
            <p:cNvCxnSpPr>
              <a:stCxn id="16" idx="3"/>
              <a:endCxn id="7" idx="1"/>
            </p:cNvCxnSpPr>
            <p:nvPr/>
          </p:nvCxnSpPr>
          <p:spPr>
            <a:xfrm flipV="1">
              <a:off x="2065345" y="4255526"/>
              <a:ext cx="376203" cy="999696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ight Arrow 88"/>
            <p:cNvSpPr/>
            <p:nvPr/>
          </p:nvSpPr>
          <p:spPr>
            <a:xfrm>
              <a:off x="1893306" y="5700099"/>
              <a:ext cx="204164" cy="270906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Curved Connector 89"/>
            <p:cNvCxnSpPr>
              <a:stCxn id="5" idx="3"/>
              <a:endCxn id="89" idx="1"/>
            </p:cNvCxnSpPr>
            <p:nvPr/>
          </p:nvCxnSpPr>
          <p:spPr>
            <a:xfrm>
              <a:off x="1504504" y="5613877"/>
              <a:ext cx="388802" cy="221675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urved Connector 90"/>
            <p:cNvCxnSpPr>
              <a:stCxn id="89" idx="3"/>
              <a:endCxn id="8" idx="1"/>
            </p:cNvCxnSpPr>
            <p:nvPr/>
          </p:nvCxnSpPr>
          <p:spPr>
            <a:xfrm flipV="1">
              <a:off x="2097470" y="5804299"/>
              <a:ext cx="364836" cy="31253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1556839" y="4721066"/>
              <a:ext cx="25034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148512" y="4049900"/>
              <a:ext cx="349609" cy="5563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55830" y="5312596"/>
              <a:ext cx="25034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185041" y="4267200"/>
              <a:ext cx="204164" cy="270906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Curved Connector 52"/>
            <p:cNvCxnSpPr>
              <a:stCxn id="7" idx="3"/>
              <a:endCxn id="52" idx="1"/>
            </p:cNvCxnSpPr>
            <p:nvPr/>
          </p:nvCxnSpPr>
          <p:spPr>
            <a:xfrm>
              <a:off x="2804041" y="4255526"/>
              <a:ext cx="381000" cy="147127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/>
            <p:cNvSpPr/>
            <p:nvPr/>
          </p:nvSpPr>
          <p:spPr>
            <a:xfrm>
              <a:off x="3185041" y="5105400"/>
              <a:ext cx="204164" cy="270906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urved Connector 55"/>
            <p:cNvCxnSpPr>
              <a:stCxn id="6" idx="3"/>
              <a:endCxn id="55" idx="1"/>
            </p:cNvCxnSpPr>
            <p:nvPr/>
          </p:nvCxnSpPr>
          <p:spPr>
            <a:xfrm>
              <a:off x="2790441" y="5059059"/>
              <a:ext cx="394600" cy="181794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ight Arrow 56"/>
            <p:cNvSpPr/>
            <p:nvPr/>
          </p:nvSpPr>
          <p:spPr>
            <a:xfrm>
              <a:off x="3185041" y="5791200"/>
              <a:ext cx="204164" cy="270906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>
              <a:stCxn id="8" idx="3"/>
              <a:endCxn id="57" idx="1"/>
            </p:cNvCxnSpPr>
            <p:nvPr/>
          </p:nvCxnSpPr>
          <p:spPr>
            <a:xfrm>
              <a:off x="2783282" y="5804299"/>
              <a:ext cx="401759" cy="122354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199987" y="3948668"/>
              <a:ext cx="391454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10441" y="4786868"/>
              <a:ext cx="391454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185041" y="5486400"/>
              <a:ext cx="391454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s6</a:t>
              </a:r>
              <a:endParaRPr lang="en-US" dirty="0"/>
            </a:p>
          </p:txBody>
        </p:sp>
      </p:grpSp>
      <p:sp>
        <p:nvSpPr>
          <p:cNvPr id="121" name="Rectangle 48"/>
          <p:cNvSpPr>
            <a:spLocks noChangeArrowheads="1"/>
          </p:cNvSpPr>
          <p:nvPr/>
        </p:nvSpPr>
        <p:spPr bwMode="auto">
          <a:xfrm>
            <a:off x="4572000" y="4104654"/>
            <a:ext cx="802697" cy="271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22" name="Rectangle 49"/>
          <p:cNvSpPr>
            <a:spLocks noChangeArrowheads="1"/>
          </p:cNvSpPr>
          <p:nvPr/>
        </p:nvSpPr>
        <p:spPr bwMode="auto">
          <a:xfrm>
            <a:off x="4572000" y="4555567"/>
            <a:ext cx="802697" cy="271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B</a:t>
            </a:r>
            <a:endParaRPr lang="en-US" sz="2400" baseline="-25000" dirty="0"/>
          </a:p>
        </p:txBody>
      </p:sp>
      <p:sp>
        <p:nvSpPr>
          <p:cNvPr id="123" name="AutoShape 52"/>
          <p:cNvSpPr>
            <a:spLocks noChangeArrowheads="1"/>
          </p:cNvSpPr>
          <p:nvPr/>
        </p:nvSpPr>
        <p:spPr bwMode="auto">
          <a:xfrm>
            <a:off x="6474243" y="4046483"/>
            <a:ext cx="961561" cy="32727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s1</a:t>
            </a:r>
            <a:endParaRPr lang="en-US" sz="2400" dirty="0"/>
          </a:p>
        </p:txBody>
      </p:sp>
      <p:sp>
        <p:nvSpPr>
          <p:cNvPr id="124" name="Rectangle 53"/>
          <p:cNvSpPr>
            <a:spLocks noChangeArrowheads="1"/>
          </p:cNvSpPr>
          <p:nvPr/>
        </p:nvSpPr>
        <p:spPr bwMode="auto">
          <a:xfrm>
            <a:off x="4572000" y="5307724"/>
            <a:ext cx="802697" cy="271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C</a:t>
            </a:r>
            <a:endParaRPr lang="en-US" sz="2400" baseline="-25000" dirty="0"/>
          </a:p>
        </p:txBody>
      </p:sp>
      <p:sp>
        <p:nvSpPr>
          <p:cNvPr id="125" name="Rectangle 55"/>
          <p:cNvSpPr>
            <a:spLocks noChangeArrowheads="1"/>
          </p:cNvSpPr>
          <p:nvPr/>
        </p:nvSpPr>
        <p:spPr bwMode="auto">
          <a:xfrm>
            <a:off x="4572000" y="5693183"/>
            <a:ext cx="802697" cy="271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D</a:t>
            </a:r>
            <a:endParaRPr lang="en-US" sz="2400" baseline="-25000" dirty="0"/>
          </a:p>
        </p:txBody>
      </p:sp>
      <p:sp>
        <p:nvSpPr>
          <p:cNvPr id="126" name="Rectangle 57"/>
          <p:cNvSpPr>
            <a:spLocks noChangeArrowheads="1"/>
          </p:cNvSpPr>
          <p:nvPr/>
        </p:nvSpPr>
        <p:spPr bwMode="auto">
          <a:xfrm>
            <a:off x="4572000" y="6085913"/>
            <a:ext cx="802697" cy="271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E</a:t>
            </a:r>
            <a:endParaRPr lang="en-US" sz="2400" baseline="-25000" dirty="0"/>
          </a:p>
        </p:txBody>
      </p:sp>
      <p:sp>
        <p:nvSpPr>
          <p:cNvPr id="130" name="AutoShape 60"/>
          <p:cNvSpPr>
            <a:spLocks noChangeArrowheads="1"/>
          </p:cNvSpPr>
          <p:nvPr/>
        </p:nvSpPr>
        <p:spPr bwMode="auto">
          <a:xfrm>
            <a:off x="6474243" y="4497396"/>
            <a:ext cx="961561" cy="32727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s3</a:t>
            </a:r>
            <a:endParaRPr lang="en-US" sz="2400" dirty="0"/>
          </a:p>
        </p:txBody>
      </p:sp>
      <p:sp>
        <p:nvSpPr>
          <p:cNvPr id="131" name="AutoShape 62"/>
          <p:cNvSpPr>
            <a:spLocks noChangeArrowheads="1"/>
          </p:cNvSpPr>
          <p:nvPr/>
        </p:nvSpPr>
        <p:spPr bwMode="auto">
          <a:xfrm>
            <a:off x="6474243" y="4897400"/>
            <a:ext cx="961561" cy="32727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s2</a:t>
            </a:r>
            <a:endParaRPr lang="en-US" sz="2400" dirty="0"/>
          </a:p>
        </p:txBody>
      </p:sp>
      <p:cxnSp>
        <p:nvCxnSpPr>
          <p:cNvPr id="132" name="AutoShape 56"/>
          <p:cNvCxnSpPr>
            <a:cxnSpLocks noChangeShapeType="1"/>
          </p:cNvCxnSpPr>
          <p:nvPr/>
        </p:nvCxnSpPr>
        <p:spPr bwMode="auto">
          <a:xfrm rot="10800000" flipV="1">
            <a:off x="5374698" y="4210121"/>
            <a:ext cx="1099547" cy="481298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 type="triangle"/>
            <a:tailEnd type="none" w="sm" len="lg"/>
          </a:ln>
          <a:effectLst/>
        </p:spPr>
      </p:cxnSp>
      <p:cxnSp>
        <p:nvCxnSpPr>
          <p:cNvPr id="133" name="AutoShape 56"/>
          <p:cNvCxnSpPr>
            <a:cxnSpLocks noChangeShapeType="1"/>
            <a:stCxn id="123" idx="1"/>
            <a:endCxn id="124" idx="3"/>
          </p:cNvCxnSpPr>
          <p:nvPr/>
        </p:nvCxnSpPr>
        <p:spPr bwMode="auto">
          <a:xfrm rot="10800000" flipV="1">
            <a:off x="5374697" y="4210121"/>
            <a:ext cx="1099546" cy="1233454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 type="triangle"/>
            <a:tailEnd type="none" w="sm" len="lg"/>
          </a:ln>
          <a:effectLst/>
        </p:spPr>
      </p:cxnSp>
      <p:cxnSp>
        <p:nvCxnSpPr>
          <p:cNvPr id="134" name="AutoShape 56"/>
          <p:cNvCxnSpPr>
            <a:cxnSpLocks noChangeShapeType="1"/>
            <a:stCxn id="123" idx="1"/>
          </p:cNvCxnSpPr>
          <p:nvPr/>
        </p:nvCxnSpPr>
        <p:spPr bwMode="auto">
          <a:xfrm rot="10800000" flipV="1">
            <a:off x="5374701" y="4210121"/>
            <a:ext cx="1099544" cy="161891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 type="triangle"/>
            <a:tailEnd type="none" w="sm" len="lg"/>
          </a:ln>
          <a:effectLst/>
        </p:spPr>
      </p:cxnSp>
      <p:cxnSp>
        <p:nvCxnSpPr>
          <p:cNvPr id="135" name="Straight Arrow Connector 134"/>
          <p:cNvCxnSpPr>
            <a:stCxn id="130" idx="1"/>
            <a:endCxn id="124" idx="3"/>
          </p:cNvCxnSpPr>
          <p:nvPr/>
        </p:nvCxnSpPr>
        <p:spPr>
          <a:xfrm rot="10800000" flipV="1">
            <a:off x="5374697" y="4661033"/>
            <a:ext cx="1099546" cy="78254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 type="triangle"/>
            <a:tailEnd type="none" w="sm" len="lg"/>
          </a:ln>
          <a:effectLst/>
        </p:spPr>
      </p:cxnSp>
      <p:cxnSp>
        <p:nvCxnSpPr>
          <p:cNvPr id="136" name="Straight Arrow Connector 135"/>
          <p:cNvCxnSpPr>
            <a:stCxn id="130" idx="1"/>
          </p:cNvCxnSpPr>
          <p:nvPr/>
        </p:nvCxnSpPr>
        <p:spPr>
          <a:xfrm rot="10800000" flipV="1">
            <a:off x="5374701" y="4661034"/>
            <a:ext cx="1099544" cy="11680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 type="triangle"/>
            <a:tailEnd type="none" w="sm" len="lg"/>
          </a:ln>
          <a:effectLst/>
        </p:spPr>
      </p:cxnSp>
      <p:cxnSp>
        <p:nvCxnSpPr>
          <p:cNvPr id="137" name="Straight Arrow Connector 136"/>
          <p:cNvCxnSpPr>
            <a:stCxn id="131" idx="1"/>
          </p:cNvCxnSpPr>
          <p:nvPr/>
        </p:nvCxnSpPr>
        <p:spPr>
          <a:xfrm rot="10800000" flipV="1">
            <a:off x="5374701" y="5061038"/>
            <a:ext cx="1099544" cy="116072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 type="triangle"/>
            <a:tailEnd type="none" w="sm" len="lg"/>
          </a:ln>
          <a:effectLst/>
        </p:spPr>
      </p:cxnSp>
      <p:cxnSp>
        <p:nvCxnSpPr>
          <p:cNvPr id="138" name="AutoShape 50"/>
          <p:cNvCxnSpPr>
            <a:cxnSpLocks noChangeShapeType="1"/>
          </p:cNvCxnSpPr>
          <p:nvPr/>
        </p:nvCxnSpPr>
        <p:spPr bwMode="auto">
          <a:xfrm flipV="1">
            <a:off x="5374697" y="4210121"/>
            <a:ext cx="1099547" cy="3038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139" name="Straight Arrow Connector 138"/>
          <p:cNvCxnSpPr/>
          <p:nvPr/>
        </p:nvCxnSpPr>
        <p:spPr>
          <a:xfrm flipV="1">
            <a:off x="5374697" y="4661034"/>
            <a:ext cx="1099547" cy="3038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140" name="Straight Arrow Connector 139"/>
          <p:cNvCxnSpPr/>
          <p:nvPr/>
        </p:nvCxnSpPr>
        <p:spPr>
          <a:xfrm>
            <a:off x="5374697" y="4691418"/>
            <a:ext cx="1099547" cy="36962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sp>
        <p:nvSpPr>
          <p:cNvPr id="146" name="AutoShape 52"/>
          <p:cNvSpPr>
            <a:spLocks noChangeArrowheads="1"/>
          </p:cNvSpPr>
          <p:nvPr/>
        </p:nvSpPr>
        <p:spPr bwMode="auto">
          <a:xfrm>
            <a:off x="6506039" y="6073524"/>
            <a:ext cx="961561" cy="32727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s6</a:t>
            </a:r>
            <a:endParaRPr lang="en-US" sz="2400" dirty="0"/>
          </a:p>
        </p:txBody>
      </p:sp>
      <p:sp>
        <p:nvSpPr>
          <p:cNvPr id="147" name="AutoShape 60"/>
          <p:cNvSpPr>
            <a:spLocks noChangeArrowheads="1"/>
          </p:cNvSpPr>
          <p:nvPr/>
        </p:nvSpPr>
        <p:spPr bwMode="auto">
          <a:xfrm>
            <a:off x="6506039" y="5253106"/>
            <a:ext cx="961561" cy="32727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s4</a:t>
            </a:r>
            <a:endParaRPr lang="en-US" sz="2400" dirty="0"/>
          </a:p>
        </p:txBody>
      </p:sp>
      <p:sp>
        <p:nvSpPr>
          <p:cNvPr id="148" name="AutoShape 62"/>
          <p:cNvSpPr>
            <a:spLocks noChangeArrowheads="1"/>
          </p:cNvSpPr>
          <p:nvPr/>
        </p:nvSpPr>
        <p:spPr bwMode="auto">
          <a:xfrm>
            <a:off x="6506039" y="5653110"/>
            <a:ext cx="961561" cy="32727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s5</a:t>
            </a:r>
            <a:endParaRPr lang="en-US" sz="2400" dirty="0"/>
          </a:p>
        </p:txBody>
      </p:sp>
      <p:cxnSp>
        <p:nvCxnSpPr>
          <p:cNvPr id="149" name="Straight Arrow Connector 148"/>
          <p:cNvCxnSpPr>
            <a:stCxn id="124" idx="3"/>
            <a:endCxn id="147" idx="1"/>
          </p:cNvCxnSpPr>
          <p:nvPr/>
        </p:nvCxnSpPr>
        <p:spPr>
          <a:xfrm flipV="1">
            <a:off x="5374697" y="5416744"/>
            <a:ext cx="1131342" cy="26831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150" name="Straight Arrow Connector 149"/>
          <p:cNvCxnSpPr>
            <a:endCxn id="148" idx="1"/>
          </p:cNvCxnSpPr>
          <p:nvPr/>
        </p:nvCxnSpPr>
        <p:spPr>
          <a:xfrm flipV="1">
            <a:off x="5374697" y="5816748"/>
            <a:ext cx="1131342" cy="1228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151" name="Straight Arrow Connector 150"/>
          <p:cNvCxnSpPr>
            <a:endCxn id="146" idx="1"/>
          </p:cNvCxnSpPr>
          <p:nvPr/>
        </p:nvCxnSpPr>
        <p:spPr>
          <a:xfrm>
            <a:off x="5374697" y="6221764"/>
            <a:ext cx="1131342" cy="15398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2491" y="1676400"/>
            <a:ext cx="1535309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l\workspace\svn-code-iw3\www\test\tptp-iw\EP-Otter\PUZ001-1\EP---1.1\answer_orig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"/>
            <a:ext cx="7391400" cy="652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Content Placeholder 5" descr="answer_origina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200" y="3810000"/>
            <a:ext cx="5105400" cy="2923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Linked justification</a:t>
            </a:r>
            <a:endParaRPr lang="en-US" dirty="0"/>
          </a:p>
        </p:txBody>
      </p:sp>
      <p:pic>
        <p:nvPicPr>
          <p:cNvPr id="4" name="Content Placeholder 3" descr="comb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914400"/>
            <a:ext cx="8842020" cy="586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Self-Improve</a:t>
            </a: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3843170" cy="5083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3747233" cy="3681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l\workspace\svn-code-iw3\www\test\tptp-iw\EP-Otter\PUZ001-1\EP---1.1\answer_orig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"/>
            <a:ext cx="7391400" cy="652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Content Placeholder 5" descr="answer_origina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200" y="3810000"/>
            <a:ext cx="5105400" cy="2923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2286000" y="5791200"/>
            <a:ext cx="609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0" y="368808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602577" y="71252"/>
            <a:ext cx="5233706" cy="3728852"/>
          </a:xfrm>
          <a:custGeom>
            <a:avLst/>
            <a:gdLst>
              <a:gd name="connsiteX0" fmla="*/ 4085704 w 5233706"/>
              <a:gd name="connsiteY0" fmla="*/ 3491345 h 3728852"/>
              <a:gd name="connsiteX1" fmla="*/ 4050078 w 5233706"/>
              <a:gd name="connsiteY1" fmla="*/ 3455719 h 3728852"/>
              <a:gd name="connsiteX2" fmla="*/ 4002576 w 5233706"/>
              <a:gd name="connsiteY2" fmla="*/ 3384467 h 3728852"/>
              <a:gd name="connsiteX3" fmla="*/ 3966950 w 5233706"/>
              <a:gd name="connsiteY3" fmla="*/ 3313216 h 3728852"/>
              <a:gd name="connsiteX4" fmla="*/ 3931324 w 5233706"/>
              <a:gd name="connsiteY4" fmla="*/ 3241964 h 3728852"/>
              <a:gd name="connsiteX5" fmla="*/ 3907574 w 5233706"/>
              <a:gd name="connsiteY5" fmla="*/ 3170712 h 3728852"/>
              <a:gd name="connsiteX6" fmla="*/ 3871948 w 5233706"/>
              <a:gd name="connsiteY6" fmla="*/ 3099460 h 3728852"/>
              <a:gd name="connsiteX7" fmla="*/ 3836322 w 5233706"/>
              <a:gd name="connsiteY7" fmla="*/ 3075709 h 3728852"/>
              <a:gd name="connsiteX8" fmla="*/ 3883823 w 5233706"/>
              <a:gd name="connsiteY8" fmla="*/ 2909454 h 3728852"/>
              <a:gd name="connsiteX9" fmla="*/ 3919449 w 5233706"/>
              <a:gd name="connsiteY9" fmla="*/ 2897579 h 3728852"/>
              <a:gd name="connsiteX10" fmla="*/ 3955075 w 5233706"/>
              <a:gd name="connsiteY10" fmla="*/ 2873829 h 3728852"/>
              <a:gd name="connsiteX11" fmla="*/ 3990701 w 5233706"/>
              <a:gd name="connsiteY11" fmla="*/ 2861953 h 3728852"/>
              <a:gd name="connsiteX12" fmla="*/ 4061953 w 5233706"/>
              <a:gd name="connsiteY12" fmla="*/ 2814452 h 3728852"/>
              <a:gd name="connsiteX13" fmla="*/ 4156955 w 5233706"/>
              <a:gd name="connsiteY13" fmla="*/ 2755075 h 3728852"/>
              <a:gd name="connsiteX14" fmla="*/ 4192581 w 5233706"/>
              <a:gd name="connsiteY14" fmla="*/ 2743200 h 3728852"/>
              <a:gd name="connsiteX15" fmla="*/ 4263833 w 5233706"/>
              <a:gd name="connsiteY15" fmla="*/ 2695699 h 3728852"/>
              <a:gd name="connsiteX16" fmla="*/ 4299459 w 5233706"/>
              <a:gd name="connsiteY16" fmla="*/ 2660073 h 3728852"/>
              <a:gd name="connsiteX17" fmla="*/ 4370711 w 5233706"/>
              <a:gd name="connsiteY17" fmla="*/ 2612571 h 3728852"/>
              <a:gd name="connsiteX18" fmla="*/ 4406337 w 5233706"/>
              <a:gd name="connsiteY18" fmla="*/ 2588821 h 3728852"/>
              <a:gd name="connsiteX19" fmla="*/ 4513215 w 5233706"/>
              <a:gd name="connsiteY19" fmla="*/ 2505693 h 3728852"/>
              <a:gd name="connsiteX20" fmla="*/ 4584467 w 5233706"/>
              <a:gd name="connsiteY20" fmla="*/ 2446317 h 3728852"/>
              <a:gd name="connsiteX21" fmla="*/ 4608218 w 5233706"/>
              <a:gd name="connsiteY21" fmla="*/ 2410691 h 3728852"/>
              <a:gd name="connsiteX22" fmla="*/ 4655719 w 5233706"/>
              <a:gd name="connsiteY22" fmla="*/ 2386940 h 3728852"/>
              <a:gd name="connsiteX23" fmla="*/ 4726971 w 5233706"/>
              <a:gd name="connsiteY23" fmla="*/ 2303813 h 3728852"/>
              <a:gd name="connsiteX24" fmla="*/ 4762597 w 5233706"/>
              <a:gd name="connsiteY24" fmla="*/ 2268187 h 3728852"/>
              <a:gd name="connsiteX25" fmla="*/ 4810098 w 5233706"/>
              <a:gd name="connsiteY25" fmla="*/ 2196935 h 3728852"/>
              <a:gd name="connsiteX26" fmla="*/ 4857600 w 5233706"/>
              <a:gd name="connsiteY26" fmla="*/ 2125683 h 3728852"/>
              <a:gd name="connsiteX27" fmla="*/ 4881350 w 5233706"/>
              <a:gd name="connsiteY27" fmla="*/ 2054431 h 3728852"/>
              <a:gd name="connsiteX28" fmla="*/ 4928852 w 5233706"/>
              <a:gd name="connsiteY28" fmla="*/ 1971304 h 3728852"/>
              <a:gd name="connsiteX29" fmla="*/ 4940727 w 5233706"/>
              <a:gd name="connsiteY29" fmla="*/ 1923803 h 3728852"/>
              <a:gd name="connsiteX30" fmla="*/ 4964478 w 5233706"/>
              <a:gd name="connsiteY30" fmla="*/ 1888177 h 3728852"/>
              <a:gd name="connsiteX31" fmla="*/ 4976353 w 5233706"/>
              <a:gd name="connsiteY31" fmla="*/ 1816925 h 3728852"/>
              <a:gd name="connsiteX32" fmla="*/ 5000104 w 5233706"/>
              <a:gd name="connsiteY32" fmla="*/ 1769423 h 3728852"/>
              <a:gd name="connsiteX33" fmla="*/ 5047605 w 5233706"/>
              <a:gd name="connsiteY33" fmla="*/ 1674421 h 3728852"/>
              <a:gd name="connsiteX34" fmla="*/ 5071355 w 5233706"/>
              <a:gd name="connsiteY34" fmla="*/ 1484416 h 3728852"/>
              <a:gd name="connsiteX35" fmla="*/ 5095106 w 5233706"/>
              <a:gd name="connsiteY35" fmla="*/ 1353787 h 3728852"/>
              <a:gd name="connsiteX36" fmla="*/ 5106981 w 5233706"/>
              <a:gd name="connsiteY36" fmla="*/ 1306286 h 3728852"/>
              <a:gd name="connsiteX37" fmla="*/ 5130732 w 5233706"/>
              <a:gd name="connsiteY37" fmla="*/ 1151906 h 3728852"/>
              <a:gd name="connsiteX38" fmla="*/ 5142607 w 5233706"/>
              <a:gd name="connsiteY38" fmla="*/ 1104405 h 3728852"/>
              <a:gd name="connsiteX39" fmla="*/ 5154483 w 5233706"/>
              <a:gd name="connsiteY39" fmla="*/ 1033153 h 3728852"/>
              <a:gd name="connsiteX40" fmla="*/ 5178233 w 5233706"/>
              <a:gd name="connsiteY40" fmla="*/ 961901 h 3728852"/>
              <a:gd name="connsiteX41" fmla="*/ 5190109 w 5233706"/>
              <a:gd name="connsiteY41" fmla="*/ 914400 h 3728852"/>
              <a:gd name="connsiteX42" fmla="*/ 5213859 w 5233706"/>
              <a:gd name="connsiteY42" fmla="*/ 843148 h 3728852"/>
              <a:gd name="connsiteX43" fmla="*/ 5225735 w 5233706"/>
              <a:gd name="connsiteY43" fmla="*/ 736270 h 3728852"/>
              <a:gd name="connsiteX44" fmla="*/ 5201984 w 5233706"/>
              <a:gd name="connsiteY44" fmla="*/ 415636 h 3728852"/>
              <a:gd name="connsiteX45" fmla="*/ 5190109 w 5233706"/>
              <a:gd name="connsiteY45" fmla="*/ 356260 h 3728852"/>
              <a:gd name="connsiteX46" fmla="*/ 5130732 w 5233706"/>
              <a:gd name="connsiteY46" fmla="*/ 249382 h 3728852"/>
              <a:gd name="connsiteX47" fmla="*/ 5095106 w 5233706"/>
              <a:gd name="connsiteY47" fmla="*/ 237506 h 3728852"/>
              <a:gd name="connsiteX48" fmla="*/ 4928852 w 5233706"/>
              <a:gd name="connsiteY48" fmla="*/ 201880 h 3728852"/>
              <a:gd name="connsiteX49" fmla="*/ 4833849 w 5233706"/>
              <a:gd name="connsiteY49" fmla="*/ 166254 h 3728852"/>
              <a:gd name="connsiteX50" fmla="*/ 4762597 w 5233706"/>
              <a:gd name="connsiteY50" fmla="*/ 142504 h 3728852"/>
              <a:gd name="connsiteX51" fmla="*/ 4691345 w 5233706"/>
              <a:gd name="connsiteY51" fmla="*/ 106878 h 3728852"/>
              <a:gd name="connsiteX52" fmla="*/ 4655719 w 5233706"/>
              <a:gd name="connsiteY52" fmla="*/ 83127 h 3728852"/>
              <a:gd name="connsiteX53" fmla="*/ 4620093 w 5233706"/>
              <a:gd name="connsiteY53" fmla="*/ 71252 h 3728852"/>
              <a:gd name="connsiteX54" fmla="*/ 4240083 w 5233706"/>
              <a:gd name="connsiteY54" fmla="*/ 59377 h 3728852"/>
              <a:gd name="connsiteX55" fmla="*/ 2731917 w 5233706"/>
              <a:gd name="connsiteY55" fmla="*/ 47501 h 3728852"/>
              <a:gd name="connsiteX56" fmla="*/ 2613163 w 5233706"/>
              <a:gd name="connsiteY56" fmla="*/ 23751 h 3728852"/>
              <a:gd name="connsiteX57" fmla="*/ 2577537 w 5233706"/>
              <a:gd name="connsiteY57" fmla="*/ 11875 h 3728852"/>
              <a:gd name="connsiteX58" fmla="*/ 2482535 w 5233706"/>
              <a:gd name="connsiteY58" fmla="*/ 0 h 3728852"/>
              <a:gd name="connsiteX59" fmla="*/ 2031272 w 5233706"/>
              <a:gd name="connsiteY59" fmla="*/ 11875 h 3728852"/>
              <a:gd name="connsiteX60" fmla="*/ 1983771 w 5233706"/>
              <a:gd name="connsiteY60" fmla="*/ 23751 h 3728852"/>
              <a:gd name="connsiteX61" fmla="*/ 1924394 w 5233706"/>
              <a:gd name="connsiteY61" fmla="*/ 35626 h 3728852"/>
              <a:gd name="connsiteX62" fmla="*/ 1876893 w 5233706"/>
              <a:gd name="connsiteY62" fmla="*/ 47501 h 3728852"/>
              <a:gd name="connsiteX63" fmla="*/ 1568135 w 5233706"/>
              <a:gd name="connsiteY63" fmla="*/ 71252 h 3728852"/>
              <a:gd name="connsiteX64" fmla="*/ 1461257 w 5233706"/>
              <a:gd name="connsiteY64" fmla="*/ 106878 h 3728852"/>
              <a:gd name="connsiteX65" fmla="*/ 1425631 w 5233706"/>
              <a:gd name="connsiteY65" fmla="*/ 118753 h 3728852"/>
              <a:gd name="connsiteX66" fmla="*/ 1306878 w 5233706"/>
              <a:gd name="connsiteY66" fmla="*/ 142504 h 3728852"/>
              <a:gd name="connsiteX67" fmla="*/ 1259376 w 5233706"/>
              <a:gd name="connsiteY67" fmla="*/ 154379 h 3728852"/>
              <a:gd name="connsiteX68" fmla="*/ 962493 w 5233706"/>
              <a:gd name="connsiteY68" fmla="*/ 166254 h 3728852"/>
              <a:gd name="connsiteX69" fmla="*/ 914992 w 5233706"/>
              <a:gd name="connsiteY69" fmla="*/ 178130 h 3728852"/>
              <a:gd name="connsiteX70" fmla="*/ 736862 w 5233706"/>
              <a:gd name="connsiteY70" fmla="*/ 201880 h 3728852"/>
              <a:gd name="connsiteX71" fmla="*/ 689361 w 5233706"/>
              <a:gd name="connsiteY71" fmla="*/ 213756 h 3728852"/>
              <a:gd name="connsiteX72" fmla="*/ 582483 w 5233706"/>
              <a:gd name="connsiteY72" fmla="*/ 249382 h 3728852"/>
              <a:gd name="connsiteX73" fmla="*/ 546857 w 5233706"/>
              <a:gd name="connsiteY73" fmla="*/ 261257 h 3728852"/>
              <a:gd name="connsiteX74" fmla="*/ 511231 w 5233706"/>
              <a:gd name="connsiteY74" fmla="*/ 273132 h 3728852"/>
              <a:gd name="connsiteX75" fmla="*/ 439979 w 5233706"/>
              <a:gd name="connsiteY75" fmla="*/ 320634 h 3728852"/>
              <a:gd name="connsiteX76" fmla="*/ 368727 w 5233706"/>
              <a:gd name="connsiteY76" fmla="*/ 368135 h 3728852"/>
              <a:gd name="connsiteX77" fmla="*/ 261849 w 5233706"/>
              <a:gd name="connsiteY77" fmla="*/ 475013 h 3728852"/>
              <a:gd name="connsiteX78" fmla="*/ 226223 w 5233706"/>
              <a:gd name="connsiteY78" fmla="*/ 510639 h 3728852"/>
              <a:gd name="connsiteX79" fmla="*/ 202472 w 5233706"/>
              <a:gd name="connsiteY79" fmla="*/ 546265 h 3728852"/>
              <a:gd name="connsiteX80" fmla="*/ 143096 w 5233706"/>
              <a:gd name="connsiteY80" fmla="*/ 653143 h 3728852"/>
              <a:gd name="connsiteX81" fmla="*/ 107470 w 5233706"/>
              <a:gd name="connsiteY81" fmla="*/ 748145 h 3728852"/>
              <a:gd name="connsiteX82" fmla="*/ 95594 w 5233706"/>
              <a:gd name="connsiteY82" fmla="*/ 795647 h 3728852"/>
              <a:gd name="connsiteX83" fmla="*/ 83719 w 5233706"/>
              <a:gd name="connsiteY83" fmla="*/ 831273 h 3728852"/>
              <a:gd name="connsiteX84" fmla="*/ 71844 w 5233706"/>
              <a:gd name="connsiteY84" fmla="*/ 878774 h 3728852"/>
              <a:gd name="connsiteX85" fmla="*/ 48093 w 5233706"/>
              <a:gd name="connsiteY85" fmla="*/ 926275 h 3728852"/>
              <a:gd name="connsiteX86" fmla="*/ 24342 w 5233706"/>
              <a:gd name="connsiteY86" fmla="*/ 1009403 h 3728852"/>
              <a:gd name="connsiteX87" fmla="*/ 592 w 5233706"/>
              <a:gd name="connsiteY87" fmla="*/ 1104405 h 3728852"/>
              <a:gd name="connsiteX88" fmla="*/ 12467 w 5233706"/>
              <a:gd name="connsiteY88" fmla="*/ 1365662 h 3728852"/>
              <a:gd name="connsiteX89" fmla="*/ 36218 w 5233706"/>
              <a:gd name="connsiteY89" fmla="*/ 1460665 h 3728852"/>
              <a:gd name="connsiteX90" fmla="*/ 59968 w 5233706"/>
              <a:gd name="connsiteY90" fmla="*/ 1508166 h 3728852"/>
              <a:gd name="connsiteX91" fmla="*/ 83719 w 5233706"/>
              <a:gd name="connsiteY91" fmla="*/ 1567543 h 3728852"/>
              <a:gd name="connsiteX92" fmla="*/ 107470 w 5233706"/>
              <a:gd name="connsiteY92" fmla="*/ 1638795 h 3728852"/>
              <a:gd name="connsiteX93" fmla="*/ 202472 w 5233706"/>
              <a:gd name="connsiteY93" fmla="*/ 1757548 h 3728852"/>
              <a:gd name="connsiteX94" fmla="*/ 238098 w 5233706"/>
              <a:gd name="connsiteY94" fmla="*/ 1781299 h 3728852"/>
              <a:gd name="connsiteX95" fmla="*/ 273724 w 5233706"/>
              <a:gd name="connsiteY95" fmla="*/ 1793174 h 3728852"/>
              <a:gd name="connsiteX96" fmla="*/ 309350 w 5233706"/>
              <a:gd name="connsiteY96" fmla="*/ 1828800 h 3728852"/>
              <a:gd name="connsiteX97" fmla="*/ 404353 w 5233706"/>
              <a:gd name="connsiteY97" fmla="*/ 1900052 h 3728852"/>
              <a:gd name="connsiteX98" fmla="*/ 475605 w 5233706"/>
              <a:gd name="connsiteY98" fmla="*/ 1959429 h 3728852"/>
              <a:gd name="connsiteX99" fmla="*/ 511231 w 5233706"/>
              <a:gd name="connsiteY99" fmla="*/ 1971304 h 3728852"/>
              <a:gd name="connsiteX100" fmla="*/ 582483 w 5233706"/>
              <a:gd name="connsiteY100" fmla="*/ 2030680 h 3728852"/>
              <a:gd name="connsiteX101" fmla="*/ 618109 w 5233706"/>
              <a:gd name="connsiteY101" fmla="*/ 2066306 h 3728852"/>
              <a:gd name="connsiteX102" fmla="*/ 653735 w 5233706"/>
              <a:gd name="connsiteY102" fmla="*/ 2090057 h 3728852"/>
              <a:gd name="connsiteX103" fmla="*/ 677485 w 5233706"/>
              <a:gd name="connsiteY103" fmla="*/ 2125683 h 3728852"/>
              <a:gd name="connsiteX104" fmla="*/ 701236 w 5233706"/>
              <a:gd name="connsiteY104" fmla="*/ 2173184 h 3728852"/>
              <a:gd name="connsiteX105" fmla="*/ 808114 w 5233706"/>
              <a:gd name="connsiteY105" fmla="*/ 2232561 h 3728852"/>
              <a:gd name="connsiteX106" fmla="*/ 855615 w 5233706"/>
              <a:gd name="connsiteY106" fmla="*/ 2268187 h 3728852"/>
              <a:gd name="connsiteX107" fmla="*/ 891241 w 5233706"/>
              <a:gd name="connsiteY107" fmla="*/ 2291938 h 3728852"/>
              <a:gd name="connsiteX108" fmla="*/ 938742 w 5233706"/>
              <a:gd name="connsiteY108" fmla="*/ 2327564 h 3728852"/>
              <a:gd name="connsiteX109" fmla="*/ 1069371 w 5233706"/>
              <a:gd name="connsiteY109" fmla="*/ 2410691 h 3728852"/>
              <a:gd name="connsiteX110" fmla="*/ 1140623 w 5233706"/>
              <a:gd name="connsiteY110" fmla="*/ 2446317 h 3728852"/>
              <a:gd name="connsiteX111" fmla="*/ 1200000 w 5233706"/>
              <a:gd name="connsiteY111" fmla="*/ 2481943 h 3728852"/>
              <a:gd name="connsiteX112" fmla="*/ 1283127 w 5233706"/>
              <a:gd name="connsiteY112" fmla="*/ 2505693 h 3728852"/>
              <a:gd name="connsiteX113" fmla="*/ 1330628 w 5233706"/>
              <a:gd name="connsiteY113" fmla="*/ 2529444 h 3728852"/>
              <a:gd name="connsiteX114" fmla="*/ 1366254 w 5233706"/>
              <a:gd name="connsiteY114" fmla="*/ 2541319 h 3728852"/>
              <a:gd name="connsiteX115" fmla="*/ 1401880 w 5233706"/>
              <a:gd name="connsiteY115" fmla="*/ 2565070 h 3728852"/>
              <a:gd name="connsiteX116" fmla="*/ 1473132 w 5233706"/>
              <a:gd name="connsiteY116" fmla="*/ 2588821 h 3728852"/>
              <a:gd name="connsiteX117" fmla="*/ 1591885 w 5233706"/>
              <a:gd name="connsiteY117" fmla="*/ 2660073 h 3728852"/>
              <a:gd name="connsiteX118" fmla="*/ 1651262 w 5233706"/>
              <a:gd name="connsiteY118" fmla="*/ 2683823 h 3728852"/>
              <a:gd name="connsiteX119" fmla="*/ 1698763 w 5233706"/>
              <a:gd name="connsiteY119" fmla="*/ 2707574 h 3728852"/>
              <a:gd name="connsiteX120" fmla="*/ 1805641 w 5233706"/>
              <a:gd name="connsiteY120" fmla="*/ 2731325 h 3728852"/>
              <a:gd name="connsiteX121" fmla="*/ 1876893 w 5233706"/>
              <a:gd name="connsiteY121" fmla="*/ 2766951 h 3728852"/>
              <a:gd name="connsiteX122" fmla="*/ 2031272 w 5233706"/>
              <a:gd name="connsiteY122" fmla="*/ 2790701 h 3728852"/>
              <a:gd name="connsiteX123" fmla="*/ 2066898 w 5233706"/>
              <a:gd name="connsiteY123" fmla="*/ 2802577 h 3728852"/>
              <a:gd name="connsiteX124" fmla="*/ 2173776 w 5233706"/>
              <a:gd name="connsiteY124" fmla="*/ 2885704 h 3728852"/>
              <a:gd name="connsiteX125" fmla="*/ 2233153 w 5233706"/>
              <a:gd name="connsiteY125" fmla="*/ 2897579 h 3728852"/>
              <a:gd name="connsiteX126" fmla="*/ 2316280 w 5233706"/>
              <a:gd name="connsiteY126" fmla="*/ 2933205 h 3728852"/>
              <a:gd name="connsiteX127" fmla="*/ 2351906 w 5233706"/>
              <a:gd name="connsiteY127" fmla="*/ 2956956 h 3728852"/>
              <a:gd name="connsiteX128" fmla="*/ 2387532 w 5233706"/>
              <a:gd name="connsiteY128" fmla="*/ 2968831 h 3728852"/>
              <a:gd name="connsiteX129" fmla="*/ 2458784 w 5233706"/>
              <a:gd name="connsiteY129" fmla="*/ 3028208 h 3728852"/>
              <a:gd name="connsiteX130" fmla="*/ 2494410 w 5233706"/>
              <a:gd name="connsiteY130" fmla="*/ 3051958 h 3728852"/>
              <a:gd name="connsiteX131" fmla="*/ 2530036 w 5233706"/>
              <a:gd name="connsiteY131" fmla="*/ 3087584 h 3728852"/>
              <a:gd name="connsiteX132" fmla="*/ 2601288 w 5233706"/>
              <a:gd name="connsiteY132" fmla="*/ 3111335 h 3728852"/>
              <a:gd name="connsiteX133" fmla="*/ 2696291 w 5233706"/>
              <a:gd name="connsiteY133" fmla="*/ 3170712 h 3728852"/>
              <a:gd name="connsiteX134" fmla="*/ 2731917 w 5233706"/>
              <a:gd name="connsiteY134" fmla="*/ 3182587 h 3728852"/>
              <a:gd name="connsiteX135" fmla="*/ 2803168 w 5233706"/>
              <a:gd name="connsiteY135" fmla="*/ 3218213 h 3728852"/>
              <a:gd name="connsiteX136" fmla="*/ 2838794 w 5233706"/>
              <a:gd name="connsiteY136" fmla="*/ 3241964 h 3728852"/>
              <a:gd name="connsiteX137" fmla="*/ 2910046 w 5233706"/>
              <a:gd name="connsiteY137" fmla="*/ 3265714 h 3728852"/>
              <a:gd name="connsiteX138" fmla="*/ 2993174 w 5233706"/>
              <a:gd name="connsiteY138" fmla="*/ 3289465 h 3728852"/>
              <a:gd name="connsiteX139" fmla="*/ 3064426 w 5233706"/>
              <a:gd name="connsiteY139" fmla="*/ 3348842 h 3728852"/>
              <a:gd name="connsiteX140" fmla="*/ 3111927 w 5233706"/>
              <a:gd name="connsiteY140" fmla="*/ 3420093 h 3728852"/>
              <a:gd name="connsiteX141" fmla="*/ 3171304 w 5233706"/>
              <a:gd name="connsiteY141" fmla="*/ 3491345 h 3728852"/>
              <a:gd name="connsiteX142" fmla="*/ 3230680 w 5233706"/>
              <a:gd name="connsiteY142" fmla="*/ 3562597 h 3728852"/>
              <a:gd name="connsiteX143" fmla="*/ 3242555 w 5233706"/>
              <a:gd name="connsiteY143" fmla="*/ 3598223 h 3728852"/>
              <a:gd name="connsiteX144" fmla="*/ 3313807 w 5233706"/>
              <a:gd name="connsiteY144" fmla="*/ 3645725 h 3728852"/>
              <a:gd name="connsiteX145" fmla="*/ 3361309 w 5233706"/>
              <a:gd name="connsiteY145" fmla="*/ 3669475 h 3728852"/>
              <a:gd name="connsiteX146" fmla="*/ 3396935 w 5233706"/>
              <a:gd name="connsiteY146" fmla="*/ 3693226 h 3728852"/>
              <a:gd name="connsiteX147" fmla="*/ 3468187 w 5233706"/>
              <a:gd name="connsiteY147" fmla="*/ 3716977 h 3728852"/>
              <a:gd name="connsiteX148" fmla="*/ 3503813 w 5233706"/>
              <a:gd name="connsiteY148" fmla="*/ 3728852 h 3728852"/>
              <a:gd name="connsiteX149" fmla="*/ 3741319 w 5233706"/>
              <a:gd name="connsiteY149" fmla="*/ 3705101 h 3728852"/>
              <a:gd name="connsiteX150" fmla="*/ 3812571 w 5233706"/>
              <a:gd name="connsiteY150" fmla="*/ 3681351 h 3728852"/>
              <a:gd name="connsiteX151" fmla="*/ 3848197 w 5233706"/>
              <a:gd name="connsiteY151" fmla="*/ 3669475 h 3728852"/>
              <a:gd name="connsiteX152" fmla="*/ 4014452 w 5233706"/>
              <a:gd name="connsiteY152" fmla="*/ 3645725 h 3728852"/>
              <a:gd name="connsiteX153" fmla="*/ 4050078 w 5233706"/>
              <a:gd name="connsiteY153" fmla="*/ 3633849 h 3728852"/>
              <a:gd name="connsiteX154" fmla="*/ 4085704 w 5233706"/>
              <a:gd name="connsiteY154" fmla="*/ 3515096 h 3728852"/>
              <a:gd name="connsiteX155" fmla="*/ 4085704 w 5233706"/>
              <a:gd name="connsiteY155" fmla="*/ 3491345 h 372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5233706" h="3728852">
                <a:moveTo>
                  <a:pt x="4085704" y="3491345"/>
                </a:moveTo>
                <a:cubicBezTo>
                  <a:pt x="4079766" y="3481449"/>
                  <a:pt x="4060389" y="3468976"/>
                  <a:pt x="4050078" y="3455719"/>
                </a:cubicBezTo>
                <a:cubicBezTo>
                  <a:pt x="4032553" y="3433187"/>
                  <a:pt x="4002576" y="3384467"/>
                  <a:pt x="4002576" y="3384467"/>
                </a:cubicBezTo>
                <a:cubicBezTo>
                  <a:pt x="3972727" y="3294920"/>
                  <a:pt x="4012992" y="3405301"/>
                  <a:pt x="3966950" y="3313216"/>
                </a:cubicBezTo>
                <a:cubicBezTo>
                  <a:pt x="3917784" y="3214884"/>
                  <a:pt x="3999391" y="3344064"/>
                  <a:pt x="3931324" y="3241964"/>
                </a:cubicBezTo>
                <a:lnTo>
                  <a:pt x="3907574" y="3170712"/>
                </a:lnTo>
                <a:cubicBezTo>
                  <a:pt x="3897916" y="3141739"/>
                  <a:pt x="3894966" y="3122478"/>
                  <a:pt x="3871948" y="3099460"/>
                </a:cubicBezTo>
                <a:cubicBezTo>
                  <a:pt x="3861856" y="3089368"/>
                  <a:pt x="3848197" y="3083626"/>
                  <a:pt x="3836322" y="3075709"/>
                </a:cubicBezTo>
                <a:cubicBezTo>
                  <a:pt x="3844129" y="2989827"/>
                  <a:pt x="3819427" y="2952384"/>
                  <a:pt x="3883823" y="2909454"/>
                </a:cubicBezTo>
                <a:cubicBezTo>
                  <a:pt x="3894238" y="2902510"/>
                  <a:pt x="3908253" y="2903177"/>
                  <a:pt x="3919449" y="2897579"/>
                </a:cubicBezTo>
                <a:cubicBezTo>
                  <a:pt x="3932215" y="2891196"/>
                  <a:pt x="3942310" y="2880212"/>
                  <a:pt x="3955075" y="2873829"/>
                </a:cubicBezTo>
                <a:cubicBezTo>
                  <a:pt x="3966271" y="2868231"/>
                  <a:pt x="3979759" y="2868032"/>
                  <a:pt x="3990701" y="2861953"/>
                </a:cubicBezTo>
                <a:cubicBezTo>
                  <a:pt x="4015654" y="2848090"/>
                  <a:pt x="4061953" y="2814452"/>
                  <a:pt x="4061953" y="2814452"/>
                </a:cubicBezTo>
                <a:cubicBezTo>
                  <a:pt x="4099591" y="2757996"/>
                  <a:pt x="4072164" y="2783339"/>
                  <a:pt x="4156955" y="2755075"/>
                </a:cubicBezTo>
                <a:lnTo>
                  <a:pt x="4192581" y="2743200"/>
                </a:lnTo>
                <a:cubicBezTo>
                  <a:pt x="4216332" y="2727366"/>
                  <a:pt x="4243649" y="2715883"/>
                  <a:pt x="4263833" y="2695699"/>
                </a:cubicBezTo>
                <a:cubicBezTo>
                  <a:pt x="4275708" y="2683824"/>
                  <a:pt x="4286202" y="2670384"/>
                  <a:pt x="4299459" y="2660073"/>
                </a:cubicBezTo>
                <a:cubicBezTo>
                  <a:pt x="4321991" y="2642548"/>
                  <a:pt x="4346960" y="2628405"/>
                  <a:pt x="4370711" y="2612571"/>
                </a:cubicBezTo>
                <a:cubicBezTo>
                  <a:pt x="4382586" y="2604654"/>
                  <a:pt x="4396245" y="2598913"/>
                  <a:pt x="4406337" y="2588821"/>
                </a:cubicBezTo>
                <a:cubicBezTo>
                  <a:pt x="4486440" y="2508718"/>
                  <a:pt x="4445724" y="2528191"/>
                  <a:pt x="4513215" y="2505693"/>
                </a:cubicBezTo>
                <a:cubicBezTo>
                  <a:pt x="4566188" y="2399750"/>
                  <a:pt x="4499580" y="2502908"/>
                  <a:pt x="4584467" y="2446317"/>
                </a:cubicBezTo>
                <a:cubicBezTo>
                  <a:pt x="4596342" y="2438400"/>
                  <a:pt x="4597254" y="2419828"/>
                  <a:pt x="4608218" y="2410691"/>
                </a:cubicBezTo>
                <a:cubicBezTo>
                  <a:pt x="4621818" y="2399358"/>
                  <a:pt x="4641557" y="2397562"/>
                  <a:pt x="4655719" y="2386940"/>
                </a:cubicBezTo>
                <a:cubicBezTo>
                  <a:pt x="4719149" y="2339367"/>
                  <a:pt x="4687079" y="2351683"/>
                  <a:pt x="4726971" y="2303813"/>
                </a:cubicBezTo>
                <a:cubicBezTo>
                  <a:pt x="4737722" y="2290911"/>
                  <a:pt x="4750722" y="2280062"/>
                  <a:pt x="4762597" y="2268187"/>
                </a:cubicBezTo>
                <a:cubicBezTo>
                  <a:pt x="4785307" y="2200054"/>
                  <a:pt x="4758208" y="2263650"/>
                  <a:pt x="4810098" y="2196935"/>
                </a:cubicBezTo>
                <a:cubicBezTo>
                  <a:pt x="4827623" y="2174403"/>
                  <a:pt x="4857600" y="2125683"/>
                  <a:pt x="4857600" y="2125683"/>
                </a:cubicBezTo>
                <a:cubicBezTo>
                  <a:pt x="4865517" y="2101932"/>
                  <a:pt x="4870154" y="2076823"/>
                  <a:pt x="4881350" y="2054431"/>
                </a:cubicBezTo>
                <a:cubicBezTo>
                  <a:pt x="4911484" y="1994164"/>
                  <a:pt x="4895281" y="2021659"/>
                  <a:pt x="4928852" y="1971304"/>
                </a:cubicBezTo>
                <a:cubicBezTo>
                  <a:pt x="4932810" y="1955470"/>
                  <a:pt x="4934298" y="1938804"/>
                  <a:pt x="4940727" y="1923803"/>
                </a:cubicBezTo>
                <a:cubicBezTo>
                  <a:pt x="4946349" y="1910685"/>
                  <a:pt x="4959965" y="1901717"/>
                  <a:pt x="4964478" y="1888177"/>
                </a:cubicBezTo>
                <a:cubicBezTo>
                  <a:pt x="4972092" y="1865334"/>
                  <a:pt x="4969434" y="1839988"/>
                  <a:pt x="4976353" y="1816925"/>
                </a:cubicBezTo>
                <a:cubicBezTo>
                  <a:pt x="4981440" y="1799969"/>
                  <a:pt x="4992914" y="1785600"/>
                  <a:pt x="5000104" y="1769423"/>
                </a:cubicBezTo>
                <a:cubicBezTo>
                  <a:pt x="5038839" y="1682269"/>
                  <a:pt x="5005546" y="1737509"/>
                  <a:pt x="5047605" y="1674421"/>
                </a:cubicBezTo>
                <a:cubicBezTo>
                  <a:pt x="5072574" y="1549573"/>
                  <a:pt x="5047863" y="1684096"/>
                  <a:pt x="5071355" y="1484416"/>
                </a:cubicBezTo>
                <a:cubicBezTo>
                  <a:pt x="5074576" y="1457035"/>
                  <a:pt x="5088546" y="1383309"/>
                  <a:pt x="5095106" y="1353787"/>
                </a:cubicBezTo>
                <a:cubicBezTo>
                  <a:pt x="5098646" y="1337855"/>
                  <a:pt x="5104061" y="1322344"/>
                  <a:pt x="5106981" y="1306286"/>
                </a:cubicBezTo>
                <a:cubicBezTo>
                  <a:pt x="5129792" y="1180828"/>
                  <a:pt x="5107779" y="1266676"/>
                  <a:pt x="5130732" y="1151906"/>
                </a:cubicBezTo>
                <a:cubicBezTo>
                  <a:pt x="5133933" y="1135902"/>
                  <a:pt x="5139406" y="1120409"/>
                  <a:pt x="5142607" y="1104405"/>
                </a:cubicBezTo>
                <a:cubicBezTo>
                  <a:pt x="5147329" y="1080794"/>
                  <a:pt x="5148643" y="1056512"/>
                  <a:pt x="5154483" y="1033153"/>
                </a:cubicBezTo>
                <a:cubicBezTo>
                  <a:pt x="5160555" y="1008865"/>
                  <a:pt x="5172161" y="986189"/>
                  <a:pt x="5178233" y="961901"/>
                </a:cubicBezTo>
                <a:cubicBezTo>
                  <a:pt x="5182192" y="946067"/>
                  <a:pt x="5185419" y="930033"/>
                  <a:pt x="5190109" y="914400"/>
                </a:cubicBezTo>
                <a:cubicBezTo>
                  <a:pt x="5197303" y="890421"/>
                  <a:pt x="5213859" y="843148"/>
                  <a:pt x="5213859" y="843148"/>
                </a:cubicBezTo>
                <a:cubicBezTo>
                  <a:pt x="5217818" y="807522"/>
                  <a:pt x="5225735" y="772115"/>
                  <a:pt x="5225735" y="736270"/>
                </a:cubicBezTo>
                <a:cubicBezTo>
                  <a:pt x="5225735" y="408620"/>
                  <a:pt x="5233706" y="558391"/>
                  <a:pt x="5201984" y="415636"/>
                </a:cubicBezTo>
                <a:cubicBezTo>
                  <a:pt x="5197606" y="395933"/>
                  <a:pt x="5195420" y="375733"/>
                  <a:pt x="5190109" y="356260"/>
                </a:cubicBezTo>
                <a:cubicBezTo>
                  <a:pt x="5176339" y="305769"/>
                  <a:pt x="5173803" y="278096"/>
                  <a:pt x="5130732" y="249382"/>
                </a:cubicBezTo>
                <a:cubicBezTo>
                  <a:pt x="5120317" y="242438"/>
                  <a:pt x="5106302" y="243104"/>
                  <a:pt x="5095106" y="237506"/>
                </a:cubicBezTo>
                <a:cubicBezTo>
                  <a:pt x="4993768" y="186837"/>
                  <a:pt x="5163553" y="223218"/>
                  <a:pt x="4928852" y="201880"/>
                </a:cubicBezTo>
                <a:cubicBezTo>
                  <a:pt x="4826005" y="176169"/>
                  <a:pt x="4937350" y="207654"/>
                  <a:pt x="4833849" y="166254"/>
                </a:cubicBezTo>
                <a:cubicBezTo>
                  <a:pt x="4810604" y="156956"/>
                  <a:pt x="4762597" y="142504"/>
                  <a:pt x="4762597" y="142504"/>
                </a:cubicBezTo>
                <a:cubicBezTo>
                  <a:pt x="4660497" y="74437"/>
                  <a:pt x="4789677" y="156044"/>
                  <a:pt x="4691345" y="106878"/>
                </a:cubicBezTo>
                <a:cubicBezTo>
                  <a:pt x="4678579" y="100495"/>
                  <a:pt x="4668485" y="89510"/>
                  <a:pt x="4655719" y="83127"/>
                </a:cubicBezTo>
                <a:cubicBezTo>
                  <a:pt x="4644523" y="77529"/>
                  <a:pt x="4632590" y="71966"/>
                  <a:pt x="4620093" y="71252"/>
                </a:cubicBezTo>
                <a:cubicBezTo>
                  <a:pt x="4493568" y="64022"/>
                  <a:pt x="4366805" y="60971"/>
                  <a:pt x="4240083" y="59377"/>
                </a:cubicBezTo>
                <a:lnTo>
                  <a:pt x="2731917" y="47501"/>
                </a:lnTo>
                <a:cubicBezTo>
                  <a:pt x="2692332" y="39584"/>
                  <a:pt x="2651460" y="36517"/>
                  <a:pt x="2613163" y="23751"/>
                </a:cubicBezTo>
                <a:cubicBezTo>
                  <a:pt x="2601288" y="19792"/>
                  <a:pt x="2589853" y="14114"/>
                  <a:pt x="2577537" y="11875"/>
                </a:cubicBezTo>
                <a:cubicBezTo>
                  <a:pt x="2546138" y="6166"/>
                  <a:pt x="2514202" y="3958"/>
                  <a:pt x="2482535" y="0"/>
                </a:cubicBezTo>
                <a:cubicBezTo>
                  <a:pt x="2332114" y="3958"/>
                  <a:pt x="2181575" y="4718"/>
                  <a:pt x="2031272" y="11875"/>
                </a:cubicBezTo>
                <a:cubicBezTo>
                  <a:pt x="2014969" y="12651"/>
                  <a:pt x="1999703" y="20210"/>
                  <a:pt x="1983771" y="23751"/>
                </a:cubicBezTo>
                <a:cubicBezTo>
                  <a:pt x="1964067" y="28130"/>
                  <a:pt x="1944098" y="31248"/>
                  <a:pt x="1924394" y="35626"/>
                </a:cubicBezTo>
                <a:cubicBezTo>
                  <a:pt x="1908462" y="39166"/>
                  <a:pt x="1893071" y="45344"/>
                  <a:pt x="1876893" y="47501"/>
                </a:cubicBezTo>
                <a:cubicBezTo>
                  <a:pt x="1807825" y="56710"/>
                  <a:pt x="1625442" y="67432"/>
                  <a:pt x="1568135" y="71252"/>
                </a:cubicBezTo>
                <a:lnTo>
                  <a:pt x="1461257" y="106878"/>
                </a:lnTo>
                <a:cubicBezTo>
                  <a:pt x="1449382" y="110836"/>
                  <a:pt x="1437906" y="116298"/>
                  <a:pt x="1425631" y="118753"/>
                </a:cubicBezTo>
                <a:cubicBezTo>
                  <a:pt x="1386047" y="126670"/>
                  <a:pt x="1346041" y="132714"/>
                  <a:pt x="1306878" y="142504"/>
                </a:cubicBezTo>
                <a:cubicBezTo>
                  <a:pt x="1291044" y="146462"/>
                  <a:pt x="1275659" y="153256"/>
                  <a:pt x="1259376" y="154379"/>
                </a:cubicBezTo>
                <a:cubicBezTo>
                  <a:pt x="1160571" y="161193"/>
                  <a:pt x="1061454" y="162296"/>
                  <a:pt x="962493" y="166254"/>
                </a:cubicBezTo>
                <a:cubicBezTo>
                  <a:pt x="946659" y="170213"/>
                  <a:pt x="930996" y="174929"/>
                  <a:pt x="914992" y="178130"/>
                </a:cubicBezTo>
                <a:cubicBezTo>
                  <a:pt x="848368" y="191455"/>
                  <a:pt x="808145" y="193960"/>
                  <a:pt x="736862" y="201880"/>
                </a:cubicBezTo>
                <a:cubicBezTo>
                  <a:pt x="721028" y="205839"/>
                  <a:pt x="704994" y="209066"/>
                  <a:pt x="689361" y="213756"/>
                </a:cubicBezTo>
                <a:cubicBezTo>
                  <a:pt x="689276" y="213781"/>
                  <a:pt x="600338" y="243430"/>
                  <a:pt x="582483" y="249382"/>
                </a:cubicBezTo>
                <a:lnTo>
                  <a:pt x="546857" y="261257"/>
                </a:lnTo>
                <a:lnTo>
                  <a:pt x="511231" y="273132"/>
                </a:lnTo>
                <a:cubicBezTo>
                  <a:pt x="487480" y="288966"/>
                  <a:pt x="460163" y="300450"/>
                  <a:pt x="439979" y="320634"/>
                </a:cubicBezTo>
                <a:cubicBezTo>
                  <a:pt x="395502" y="365111"/>
                  <a:pt x="420285" y="350949"/>
                  <a:pt x="368727" y="368135"/>
                </a:cubicBezTo>
                <a:lnTo>
                  <a:pt x="261849" y="475013"/>
                </a:lnTo>
                <a:cubicBezTo>
                  <a:pt x="249974" y="486888"/>
                  <a:pt x="235539" y="496665"/>
                  <a:pt x="226223" y="510639"/>
                </a:cubicBezTo>
                <a:lnTo>
                  <a:pt x="202472" y="546265"/>
                </a:lnTo>
                <a:cubicBezTo>
                  <a:pt x="173411" y="633449"/>
                  <a:pt x="196425" y="599814"/>
                  <a:pt x="143096" y="653143"/>
                </a:cubicBezTo>
                <a:cubicBezTo>
                  <a:pt x="112611" y="775074"/>
                  <a:pt x="154046" y="623943"/>
                  <a:pt x="107470" y="748145"/>
                </a:cubicBezTo>
                <a:cubicBezTo>
                  <a:pt x="101739" y="763427"/>
                  <a:pt x="100078" y="779954"/>
                  <a:pt x="95594" y="795647"/>
                </a:cubicBezTo>
                <a:cubicBezTo>
                  <a:pt x="92155" y="807683"/>
                  <a:pt x="87158" y="819237"/>
                  <a:pt x="83719" y="831273"/>
                </a:cubicBezTo>
                <a:cubicBezTo>
                  <a:pt x="79235" y="846966"/>
                  <a:pt x="77575" y="863492"/>
                  <a:pt x="71844" y="878774"/>
                </a:cubicBezTo>
                <a:cubicBezTo>
                  <a:pt x="65628" y="895349"/>
                  <a:pt x="55066" y="910004"/>
                  <a:pt x="48093" y="926275"/>
                </a:cubicBezTo>
                <a:cubicBezTo>
                  <a:pt x="35893" y="954741"/>
                  <a:pt x="32948" y="979281"/>
                  <a:pt x="24342" y="1009403"/>
                </a:cubicBezTo>
                <a:cubicBezTo>
                  <a:pt x="0" y="1094598"/>
                  <a:pt x="24732" y="983702"/>
                  <a:pt x="592" y="1104405"/>
                </a:cubicBezTo>
                <a:cubicBezTo>
                  <a:pt x="4550" y="1191491"/>
                  <a:pt x="6027" y="1278725"/>
                  <a:pt x="12467" y="1365662"/>
                </a:cubicBezTo>
                <a:cubicBezTo>
                  <a:pt x="14132" y="1388139"/>
                  <a:pt x="25813" y="1436388"/>
                  <a:pt x="36218" y="1460665"/>
                </a:cubicBezTo>
                <a:cubicBezTo>
                  <a:pt x="43191" y="1476936"/>
                  <a:pt x="52778" y="1491989"/>
                  <a:pt x="59968" y="1508166"/>
                </a:cubicBezTo>
                <a:cubicBezTo>
                  <a:pt x="68626" y="1527646"/>
                  <a:pt x="76434" y="1547509"/>
                  <a:pt x="83719" y="1567543"/>
                </a:cubicBezTo>
                <a:cubicBezTo>
                  <a:pt x="92275" y="1591071"/>
                  <a:pt x="93583" y="1617964"/>
                  <a:pt x="107470" y="1638795"/>
                </a:cubicBezTo>
                <a:cubicBezTo>
                  <a:pt x="148219" y="1699918"/>
                  <a:pt x="149827" y="1712424"/>
                  <a:pt x="202472" y="1757548"/>
                </a:cubicBezTo>
                <a:cubicBezTo>
                  <a:pt x="213308" y="1766836"/>
                  <a:pt x="225332" y="1774916"/>
                  <a:pt x="238098" y="1781299"/>
                </a:cubicBezTo>
                <a:cubicBezTo>
                  <a:pt x="249294" y="1786897"/>
                  <a:pt x="261849" y="1789216"/>
                  <a:pt x="273724" y="1793174"/>
                </a:cubicBezTo>
                <a:cubicBezTo>
                  <a:pt x="285599" y="1805049"/>
                  <a:pt x="296352" y="1818165"/>
                  <a:pt x="309350" y="1828800"/>
                </a:cubicBezTo>
                <a:cubicBezTo>
                  <a:pt x="339987" y="1853866"/>
                  <a:pt x="376363" y="1872062"/>
                  <a:pt x="404353" y="1900052"/>
                </a:cubicBezTo>
                <a:cubicBezTo>
                  <a:pt x="430616" y="1926315"/>
                  <a:pt x="442540" y="1942896"/>
                  <a:pt x="475605" y="1959429"/>
                </a:cubicBezTo>
                <a:cubicBezTo>
                  <a:pt x="486801" y="1965027"/>
                  <a:pt x="499356" y="1967346"/>
                  <a:pt x="511231" y="1971304"/>
                </a:cubicBezTo>
                <a:cubicBezTo>
                  <a:pt x="558052" y="2041537"/>
                  <a:pt x="505779" y="1975893"/>
                  <a:pt x="582483" y="2030680"/>
                </a:cubicBezTo>
                <a:cubicBezTo>
                  <a:pt x="596149" y="2040441"/>
                  <a:pt x="605207" y="2055555"/>
                  <a:pt x="618109" y="2066306"/>
                </a:cubicBezTo>
                <a:cubicBezTo>
                  <a:pt x="629073" y="2075443"/>
                  <a:pt x="641860" y="2082140"/>
                  <a:pt x="653735" y="2090057"/>
                </a:cubicBezTo>
                <a:cubicBezTo>
                  <a:pt x="661652" y="2101932"/>
                  <a:pt x="670404" y="2113291"/>
                  <a:pt x="677485" y="2125683"/>
                </a:cubicBezTo>
                <a:cubicBezTo>
                  <a:pt x="686268" y="2141053"/>
                  <a:pt x="688718" y="2160666"/>
                  <a:pt x="701236" y="2173184"/>
                </a:cubicBezTo>
                <a:cubicBezTo>
                  <a:pt x="725881" y="2197829"/>
                  <a:pt x="778249" y="2213895"/>
                  <a:pt x="808114" y="2232561"/>
                </a:cubicBezTo>
                <a:cubicBezTo>
                  <a:pt x="824898" y="2243051"/>
                  <a:pt x="839510" y="2256683"/>
                  <a:pt x="855615" y="2268187"/>
                </a:cubicBezTo>
                <a:cubicBezTo>
                  <a:pt x="867229" y="2276483"/>
                  <a:pt x="879627" y="2283642"/>
                  <a:pt x="891241" y="2291938"/>
                </a:cubicBezTo>
                <a:cubicBezTo>
                  <a:pt x="907346" y="2303442"/>
                  <a:pt x="922528" y="2316214"/>
                  <a:pt x="938742" y="2327564"/>
                </a:cubicBezTo>
                <a:cubicBezTo>
                  <a:pt x="973088" y="2351606"/>
                  <a:pt x="1030889" y="2389701"/>
                  <a:pt x="1069371" y="2410691"/>
                </a:cubicBezTo>
                <a:cubicBezTo>
                  <a:pt x="1092683" y="2423406"/>
                  <a:pt x="1117311" y="2433602"/>
                  <a:pt x="1140623" y="2446317"/>
                </a:cubicBezTo>
                <a:cubicBezTo>
                  <a:pt x="1160886" y="2457370"/>
                  <a:pt x="1179355" y="2471621"/>
                  <a:pt x="1200000" y="2481943"/>
                </a:cubicBezTo>
                <a:cubicBezTo>
                  <a:pt x="1217036" y="2490461"/>
                  <a:pt x="1267909" y="2501888"/>
                  <a:pt x="1283127" y="2505693"/>
                </a:cubicBezTo>
                <a:cubicBezTo>
                  <a:pt x="1298961" y="2513610"/>
                  <a:pt x="1314357" y="2522471"/>
                  <a:pt x="1330628" y="2529444"/>
                </a:cubicBezTo>
                <a:cubicBezTo>
                  <a:pt x="1342134" y="2534375"/>
                  <a:pt x="1355058" y="2535721"/>
                  <a:pt x="1366254" y="2541319"/>
                </a:cubicBezTo>
                <a:cubicBezTo>
                  <a:pt x="1379020" y="2547702"/>
                  <a:pt x="1388838" y="2559273"/>
                  <a:pt x="1401880" y="2565070"/>
                </a:cubicBezTo>
                <a:cubicBezTo>
                  <a:pt x="1424758" y="2575238"/>
                  <a:pt x="1450022" y="2579192"/>
                  <a:pt x="1473132" y="2588821"/>
                </a:cubicBezTo>
                <a:cubicBezTo>
                  <a:pt x="1637850" y="2657454"/>
                  <a:pt x="1466670" y="2590510"/>
                  <a:pt x="1591885" y="2660073"/>
                </a:cubicBezTo>
                <a:cubicBezTo>
                  <a:pt x="1610519" y="2670425"/>
                  <a:pt x="1631782" y="2675165"/>
                  <a:pt x="1651262" y="2683823"/>
                </a:cubicBezTo>
                <a:cubicBezTo>
                  <a:pt x="1667439" y="2691013"/>
                  <a:pt x="1682187" y="2701358"/>
                  <a:pt x="1698763" y="2707574"/>
                </a:cubicBezTo>
                <a:cubicBezTo>
                  <a:pt x="1717922" y="2714759"/>
                  <a:pt x="1789527" y="2728102"/>
                  <a:pt x="1805641" y="2731325"/>
                </a:cubicBezTo>
                <a:cubicBezTo>
                  <a:pt x="1829392" y="2743200"/>
                  <a:pt x="1851938" y="2757876"/>
                  <a:pt x="1876893" y="2766951"/>
                </a:cubicBezTo>
                <a:cubicBezTo>
                  <a:pt x="1905388" y="2777313"/>
                  <a:pt x="2014549" y="2788611"/>
                  <a:pt x="2031272" y="2790701"/>
                </a:cubicBezTo>
                <a:cubicBezTo>
                  <a:pt x="2043147" y="2794660"/>
                  <a:pt x="2056483" y="2795633"/>
                  <a:pt x="2066898" y="2802577"/>
                </a:cubicBezTo>
                <a:cubicBezTo>
                  <a:pt x="2112429" y="2832931"/>
                  <a:pt x="2106021" y="2872154"/>
                  <a:pt x="2173776" y="2885704"/>
                </a:cubicBezTo>
                <a:lnTo>
                  <a:pt x="2233153" y="2897579"/>
                </a:lnTo>
                <a:cubicBezTo>
                  <a:pt x="2322595" y="2957208"/>
                  <a:pt x="2208922" y="2887194"/>
                  <a:pt x="2316280" y="2933205"/>
                </a:cubicBezTo>
                <a:cubicBezTo>
                  <a:pt x="2329398" y="2938827"/>
                  <a:pt x="2339140" y="2950573"/>
                  <a:pt x="2351906" y="2956956"/>
                </a:cubicBezTo>
                <a:cubicBezTo>
                  <a:pt x="2363102" y="2962554"/>
                  <a:pt x="2375657" y="2964873"/>
                  <a:pt x="2387532" y="2968831"/>
                </a:cubicBezTo>
                <a:cubicBezTo>
                  <a:pt x="2475991" y="3027805"/>
                  <a:pt x="2367340" y="2952006"/>
                  <a:pt x="2458784" y="3028208"/>
                </a:cubicBezTo>
                <a:cubicBezTo>
                  <a:pt x="2469748" y="3037345"/>
                  <a:pt x="2483446" y="3042821"/>
                  <a:pt x="2494410" y="3051958"/>
                </a:cubicBezTo>
                <a:cubicBezTo>
                  <a:pt x="2507312" y="3062709"/>
                  <a:pt x="2515355" y="3079428"/>
                  <a:pt x="2530036" y="3087584"/>
                </a:cubicBezTo>
                <a:cubicBezTo>
                  <a:pt x="2551921" y="3099742"/>
                  <a:pt x="2601288" y="3111335"/>
                  <a:pt x="2601288" y="3111335"/>
                </a:cubicBezTo>
                <a:cubicBezTo>
                  <a:pt x="2638926" y="3167791"/>
                  <a:pt x="2611499" y="3142448"/>
                  <a:pt x="2696291" y="3170712"/>
                </a:cubicBezTo>
                <a:lnTo>
                  <a:pt x="2731917" y="3182587"/>
                </a:lnTo>
                <a:cubicBezTo>
                  <a:pt x="2834008" y="3250650"/>
                  <a:pt x="2704842" y="3169050"/>
                  <a:pt x="2803168" y="3218213"/>
                </a:cubicBezTo>
                <a:cubicBezTo>
                  <a:pt x="2815934" y="3224596"/>
                  <a:pt x="2825752" y="3236167"/>
                  <a:pt x="2838794" y="3241964"/>
                </a:cubicBezTo>
                <a:cubicBezTo>
                  <a:pt x="2861672" y="3252132"/>
                  <a:pt x="2886295" y="3257797"/>
                  <a:pt x="2910046" y="3265714"/>
                </a:cubicBezTo>
                <a:cubicBezTo>
                  <a:pt x="2961167" y="3282754"/>
                  <a:pt x="2933513" y="3274550"/>
                  <a:pt x="2993174" y="3289465"/>
                </a:cubicBezTo>
                <a:cubicBezTo>
                  <a:pt x="3024841" y="3310577"/>
                  <a:pt x="3039809" y="3317191"/>
                  <a:pt x="3064426" y="3348842"/>
                </a:cubicBezTo>
                <a:cubicBezTo>
                  <a:pt x="3081951" y="3371374"/>
                  <a:pt x="3091743" y="3399909"/>
                  <a:pt x="3111927" y="3420093"/>
                </a:cubicBezTo>
                <a:cubicBezTo>
                  <a:pt x="3215999" y="3524165"/>
                  <a:pt x="3088646" y="3392154"/>
                  <a:pt x="3171304" y="3491345"/>
                </a:cubicBezTo>
                <a:cubicBezTo>
                  <a:pt x="3247500" y="3582782"/>
                  <a:pt x="3171710" y="3474144"/>
                  <a:pt x="3230680" y="3562597"/>
                </a:cubicBezTo>
                <a:cubicBezTo>
                  <a:pt x="3234638" y="3574472"/>
                  <a:pt x="3235611" y="3587808"/>
                  <a:pt x="3242555" y="3598223"/>
                </a:cubicBezTo>
                <a:cubicBezTo>
                  <a:pt x="3272423" y="3643026"/>
                  <a:pt x="3273138" y="3628295"/>
                  <a:pt x="3313807" y="3645725"/>
                </a:cubicBezTo>
                <a:cubicBezTo>
                  <a:pt x="3330078" y="3652698"/>
                  <a:pt x="3345939" y="3660692"/>
                  <a:pt x="3361309" y="3669475"/>
                </a:cubicBezTo>
                <a:cubicBezTo>
                  <a:pt x="3373701" y="3676556"/>
                  <a:pt x="3383893" y="3687429"/>
                  <a:pt x="3396935" y="3693226"/>
                </a:cubicBezTo>
                <a:cubicBezTo>
                  <a:pt x="3419813" y="3703394"/>
                  <a:pt x="3444436" y="3709060"/>
                  <a:pt x="3468187" y="3716977"/>
                </a:cubicBezTo>
                <a:lnTo>
                  <a:pt x="3503813" y="3728852"/>
                </a:lnTo>
                <a:cubicBezTo>
                  <a:pt x="3544693" y="3725707"/>
                  <a:pt x="3683788" y="3718377"/>
                  <a:pt x="3741319" y="3705101"/>
                </a:cubicBezTo>
                <a:cubicBezTo>
                  <a:pt x="3765713" y="3699472"/>
                  <a:pt x="3788820" y="3689268"/>
                  <a:pt x="3812571" y="3681351"/>
                </a:cubicBezTo>
                <a:cubicBezTo>
                  <a:pt x="3824446" y="3677393"/>
                  <a:pt x="3835776" y="3671028"/>
                  <a:pt x="3848197" y="3669475"/>
                </a:cubicBezTo>
                <a:cubicBezTo>
                  <a:pt x="3967092" y="3654614"/>
                  <a:pt x="3911720" y="3662847"/>
                  <a:pt x="4014452" y="3645725"/>
                </a:cubicBezTo>
                <a:cubicBezTo>
                  <a:pt x="4026327" y="3641766"/>
                  <a:pt x="4042802" y="3644035"/>
                  <a:pt x="4050078" y="3633849"/>
                </a:cubicBezTo>
                <a:cubicBezTo>
                  <a:pt x="4063513" y="3615040"/>
                  <a:pt x="4077845" y="3542602"/>
                  <a:pt x="4085704" y="3515096"/>
                </a:cubicBezTo>
                <a:cubicBezTo>
                  <a:pt x="4098831" y="3469153"/>
                  <a:pt x="4091642" y="3501241"/>
                  <a:pt x="4085704" y="349134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306286" y="3701154"/>
            <a:ext cx="4037610" cy="2165256"/>
          </a:xfrm>
          <a:custGeom>
            <a:avLst/>
            <a:gdLst>
              <a:gd name="connsiteX0" fmla="*/ 1555667 w 4037610"/>
              <a:gd name="connsiteY0" fmla="*/ 2165256 h 2165256"/>
              <a:gd name="connsiteX1" fmla="*/ 1591293 w 4037610"/>
              <a:gd name="connsiteY1" fmla="*/ 2129630 h 2165256"/>
              <a:gd name="connsiteX2" fmla="*/ 1698171 w 4037610"/>
              <a:gd name="connsiteY2" fmla="*/ 2105880 h 2165256"/>
              <a:gd name="connsiteX3" fmla="*/ 1733797 w 4037610"/>
              <a:gd name="connsiteY3" fmla="*/ 2094004 h 2165256"/>
              <a:gd name="connsiteX4" fmla="*/ 1828800 w 4037610"/>
              <a:gd name="connsiteY4" fmla="*/ 2046503 h 2165256"/>
              <a:gd name="connsiteX5" fmla="*/ 1947553 w 4037610"/>
              <a:gd name="connsiteY5" fmla="*/ 1999002 h 2165256"/>
              <a:gd name="connsiteX6" fmla="*/ 1995054 w 4037610"/>
              <a:gd name="connsiteY6" fmla="*/ 1963376 h 2165256"/>
              <a:gd name="connsiteX7" fmla="*/ 2030680 w 4037610"/>
              <a:gd name="connsiteY7" fmla="*/ 1951501 h 2165256"/>
              <a:gd name="connsiteX8" fmla="*/ 2090057 w 4037610"/>
              <a:gd name="connsiteY8" fmla="*/ 1892124 h 2165256"/>
              <a:gd name="connsiteX9" fmla="*/ 2173184 w 4037610"/>
              <a:gd name="connsiteY9" fmla="*/ 1868373 h 2165256"/>
              <a:gd name="connsiteX10" fmla="*/ 2208810 w 4037610"/>
              <a:gd name="connsiteY10" fmla="*/ 1856498 h 2165256"/>
              <a:gd name="connsiteX11" fmla="*/ 2565070 w 4037610"/>
              <a:gd name="connsiteY11" fmla="*/ 1844623 h 2165256"/>
              <a:gd name="connsiteX12" fmla="*/ 2636322 w 4037610"/>
              <a:gd name="connsiteY12" fmla="*/ 1832747 h 2165256"/>
              <a:gd name="connsiteX13" fmla="*/ 2731324 w 4037610"/>
              <a:gd name="connsiteY13" fmla="*/ 1820872 h 2165256"/>
              <a:gd name="connsiteX14" fmla="*/ 2921330 w 4037610"/>
              <a:gd name="connsiteY14" fmla="*/ 1785246 h 2165256"/>
              <a:gd name="connsiteX15" fmla="*/ 3075709 w 4037610"/>
              <a:gd name="connsiteY15" fmla="*/ 1773371 h 2165256"/>
              <a:gd name="connsiteX16" fmla="*/ 3194462 w 4037610"/>
              <a:gd name="connsiteY16" fmla="*/ 1749620 h 2165256"/>
              <a:gd name="connsiteX17" fmla="*/ 3277589 w 4037610"/>
              <a:gd name="connsiteY17" fmla="*/ 1713994 h 2165256"/>
              <a:gd name="connsiteX18" fmla="*/ 3360717 w 4037610"/>
              <a:gd name="connsiteY18" fmla="*/ 1690243 h 2165256"/>
              <a:gd name="connsiteX19" fmla="*/ 3479470 w 4037610"/>
              <a:gd name="connsiteY19" fmla="*/ 1583365 h 2165256"/>
              <a:gd name="connsiteX20" fmla="*/ 3503220 w 4037610"/>
              <a:gd name="connsiteY20" fmla="*/ 1547740 h 2165256"/>
              <a:gd name="connsiteX21" fmla="*/ 3538846 w 4037610"/>
              <a:gd name="connsiteY21" fmla="*/ 1512114 h 2165256"/>
              <a:gd name="connsiteX22" fmla="*/ 3586348 w 4037610"/>
              <a:gd name="connsiteY22" fmla="*/ 1452737 h 2165256"/>
              <a:gd name="connsiteX23" fmla="*/ 3598223 w 4037610"/>
              <a:gd name="connsiteY23" fmla="*/ 1405236 h 2165256"/>
              <a:gd name="connsiteX24" fmla="*/ 3645724 w 4037610"/>
              <a:gd name="connsiteY24" fmla="*/ 1357734 h 2165256"/>
              <a:gd name="connsiteX25" fmla="*/ 3728852 w 4037610"/>
              <a:gd name="connsiteY25" fmla="*/ 1250856 h 2165256"/>
              <a:gd name="connsiteX26" fmla="*/ 3740727 w 4037610"/>
              <a:gd name="connsiteY26" fmla="*/ 1215230 h 2165256"/>
              <a:gd name="connsiteX27" fmla="*/ 3776353 w 4037610"/>
              <a:gd name="connsiteY27" fmla="*/ 1191480 h 2165256"/>
              <a:gd name="connsiteX28" fmla="*/ 3800104 w 4037610"/>
              <a:gd name="connsiteY28" fmla="*/ 1155854 h 2165256"/>
              <a:gd name="connsiteX29" fmla="*/ 3847605 w 4037610"/>
              <a:gd name="connsiteY29" fmla="*/ 1025225 h 2165256"/>
              <a:gd name="connsiteX30" fmla="*/ 3859480 w 4037610"/>
              <a:gd name="connsiteY30" fmla="*/ 989599 h 2165256"/>
              <a:gd name="connsiteX31" fmla="*/ 3883231 w 4037610"/>
              <a:gd name="connsiteY31" fmla="*/ 906472 h 2165256"/>
              <a:gd name="connsiteX32" fmla="*/ 3906982 w 4037610"/>
              <a:gd name="connsiteY32" fmla="*/ 870846 h 2165256"/>
              <a:gd name="connsiteX33" fmla="*/ 3918857 w 4037610"/>
              <a:gd name="connsiteY33" fmla="*/ 835220 h 2165256"/>
              <a:gd name="connsiteX34" fmla="*/ 3942608 w 4037610"/>
              <a:gd name="connsiteY34" fmla="*/ 799594 h 2165256"/>
              <a:gd name="connsiteX35" fmla="*/ 4001984 w 4037610"/>
              <a:gd name="connsiteY35" fmla="*/ 657090 h 2165256"/>
              <a:gd name="connsiteX36" fmla="*/ 4013859 w 4037610"/>
              <a:gd name="connsiteY36" fmla="*/ 609589 h 2165256"/>
              <a:gd name="connsiteX37" fmla="*/ 4037610 w 4037610"/>
              <a:gd name="connsiteY37" fmla="*/ 538337 h 2165256"/>
              <a:gd name="connsiteX38" fmla="*/ 4025735 w 4037610"/>
              <a:gd name="connsiteY38" fmla="*/ 265204 h 2165256"/>
              <a:gd name="connsiteX39" fmla="*/ 4001984 w 4037610"/>
              <a:gd name="connsiteY39" fmla="*/ 193952 h 2165256"/>
              <a:gd name="connsiteX40" fmla="*/ 3966358 w 4037610"/>
              <a:gd name="connsiteY40" fmla="*/ 182077 h 2165256"/>
              <a:gd name="connsiteX41" fmla="*/ 3930732 w 4037610"/>
              <a:gd name="connsiteY41" fmla="*/ 146451 h 2165256"/>
              <a:gd name="connsiteX42" fmla="*/ 3883231 w 4037610"/>
              <a:gd name="connsiteY42" fmla="*/ 134576 h 2165256"/>
              <a:gd name="connsiteX43" fmla="*/ 3372592 w 4037610"/>
              <a:gd name="connsiteY43" fmla="*/ 98950 h 2165256"/>
              <a:gd name="connsiteX44" fmla="*/ 3301340 w 4037610"/>
              <a:gd name="connsiteY44" fmla="*/ 87075 h 2165256"/>
              <a:gd name="connsiteX45" fmla="*/ 3265714 w 4037610"/>
              <a:gd name="connsiteY45" fmla="*/ 75199 h 2165256"/>
              <a:gd name="connsiteX46" fmla="*/ 973776 w 4037610"/>
              <a:gd name="connsiteY46" fmla="*/ 63324 h 2165256"/>
              <a:gd name="connsiteX47" fmla="*/ 914400 w 4037610"/>
              <a:gd name="connsiteY47" fmla="*/ 51449 h 2165256"/>
              <a:gd name="connsiteX48" fmla="*/ 878774 w 4037610"/>
              <a:gd name="connsiteY48" fmla="*/ 39573 h 2165256"/>
              <a:gd name="connsiteX49" fmla="*/ 712519 w 4037610"/>
              <a:gd name="connsiteY49" fmla="*/ 27698 h 2165256"/>
              <a:gd name="connsiteX50" fmla="*/ 475013 w 4037610"/>
              <a:gd name="connsiteY50" fmla="*/ 27698 h 2165256"/>
              <a:gd name="connsiteX51" fmla="*/ 213756 w 4037610"/>
              <a:gd name="connsiteY51" fmla="*/ 39573 h 2165256"/>
              <a:gd name="connsiteX52" fmla="*/ 178130 w 4037610"/>
              <a:gd name="connsiteY52" fmla="*/ 51449 h 2165256"/>
              <a:gd name="connsiteX53" fmla="*/ 118753 w 4037610"/>
              <a:gd name="connsiteY53" fmla="*/ 122701 h 2165256"/>
              <a:gd name="connsiteX54" fmla="*/ 83127 w 4037610"/>
              <a:gd name="connsiteY54" fmla="*/ 229578 h 2165256"/>
              <a:gd name="connsiteX55" fmla="*/ 59376 w 4037610"/>
              <a:gd name="connsiteY55" fmla="*/ 312706 h 2165256"/>
              <a:gd name="connsiteX56" fmla="*/ 35626 w 4037610"/>
              <a:gd name="connsiteY56" fmla="*/ 431459 h 2165256"/>
              <a:gd name="connsiteX57" fmla="*/ 11875 w 4037610"/>
              <a:gd name="connsiteY57" fmla="*/ 609589 h 2165256"/>
              <a:gd name="connsiteX58" fmla="*/ 0 w 4037610"/>
              <a:gd name="connsiteY58" fmla="*/ 645215 h 2165256"/>
              <a:gd name="connsiteX59" fmla="*/ 11875 w 4037610"/>
              <a:gd name="connsiteY59" fmla="*/ 775843 h 2165256"/>
              <a:gd name="connsiteX60" fmla="*/ 23750 w 4037610"/>
              <a:gd name="connsiteY60" fmla="*/ 811469 h 2165256"/>
              <a:gd name="connsiteX61" fmla="*/ 95002 w 4037610"/>
              <a:gd name="connsiteY61" fmla="*/ 882721 h 2165256"/>
              <a:gd name="connsiteX62" fmla="*/ 130628 w 4037610"/>
              <a:gd name="connsiteY62" fmla="*/ 918347 h 2165256"/>
              <a:gd name="connsiteX63" fmla="*/ 154379 w 4037610"/>
              <a:gd name="connsiteY63" fmla="*/ 953973 h 2165256"/>
              <a:gd name="connsiteX64" fmla="*/ 225631 w 4037610"/>
              <a:gd name="connsiteY64" fmla="*/ 1025225 h 2165256"/>
              <a:gd name="connsiteX65" fmla="*/ 273132 w 4037610"/>
              <a:gd name="connsiteY65" fmla="*/ 1096477 h 2165256"/>
              <a:gd name="connsiteX66" fmla="*/ 308758 w 4037610"/>
              <a:gd name="connsiteY66" fmla="*/ 1179604 h 2165256"/>
              <a:gd name="connsiteX67" fmla="*/ 344384 w 4037610"/>
              <a:gd name="connsiteY67" fmla="*/ 1262732 h 2165256"/>
              <a:gd name="connsiteX68" fmla="*/ 380010 w 4037610"/>
              <a:gd name="connsiteY68" fmla="*/ 1274607 h 2165256"/>
              <a:gd name="connsiteX69" fmla="*/ 902524 w 4037610"/>
              <a:gd name="connsiteY69" fmla="*/ 1286482 h 2165256"/>
              <a:gd name="connsiteX70" fmla="*/ 973776 w 4037610"/>
              <a:gd name="connsiteY70" fmla="*/ 1322108 h 2165256"/>
              <a:gd name="connsiteX71" fmla="*/ 1033153 w 4037610"/>
              <a:gd name="connsiteY71" fmla="*/ 1417111 h 2165256"/>
              <a:gd name="connsiteX72" fmla="*/ 1056904 w 4037610"/>
              <a:gd name="connsiteY72" fmla="*/ 1488363 h 2165256"/>
              <a:gd name="connsiteX73" fmla="*/ 1080654 w 4037610"/>
              <a:gd name="connsiteY73" fmla="*/ 1690243 h 2165256"/>
              <a:gd name="connsiteX74" fmla="*/ 1104405 w 4037610"/>
              <a:gd name="connsiteY74" fmla="*/ 1725869 h 2165256"/>
              <a:gd name="connsiteX75" fmla="*/ 1128156 w 4037610"/>
              <a:gd name="connsiteY75" fmla="*/ 1820872 h 2165256"/>
              <a:gd name="connsiteX76" fmla="*/ 1151906 w 4037610"/>
              <a:gd name="connsiteY76" fmla="*/ 1892124 h 2165256"/>
              <a:gd name="connsiteX77" fmla="*/ 1175657 w 4037610"/>
              <a:gd name="connsiteY77" fmla="*/ 1927750 h 2165256"/>
              <a:gd name="connsiteX78" fmla="*/ 1211283 w 4037610"/>
              <a:gd name="connsiteY78" fmla="*/ 2034628 h 2165256"/>
              <a:gd name="connsiteX79" fmla="*/ 1223158 w 4037610"/>
              <a:gd name="connsiteY79" fmla="*/ 2070254 h 2165256"/>
              <a:gd name="connsiteX80" fmla="*/ 1235033 w 4037610"/>
              <a:gd name="connsiteY80" fmla="*/ 2105880 h 216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037610" h="2165256">
                <a:moveTo>
                  <a:pt x="1555667" y="2165256"/>
                </a:moveTo>
                <a:cubicBezTo>
                  <a:pt x="1567542" y="2153381"/>
                  <a:pt x="1575791" y="2136089"/>
                  <a:pt x="1591293" y="2129630"/>
                </a:cubicBezTo>
                <a:cubicBezTo>
                  <a:pt x="1624981" y="2115594"/>
                  <a:pt x="1662766" y="2114731"/>
                  <a:pt x="1698171" y="2105880"/>
                </a:cubicBezTo>
                <a:cubicBezTo>
                  <a:pt x="1710315" y="2102844"/>
                  <a:pt x="1722601" y="2099602"/>
                  <a:pt x="1733797" y="2094004"/>
                </a:cubicBezTo>
                <a:cubicBezTo>
                  <a:pt x="1845967" y="2037918"/>
                  <a:pt x="1748467" y="2073280"/>
                  <a:pt x="1828800" y="2046503"/>
                </a:cubicBezTo>
                <a:cubicBezTo>
                  <a:pt x="1945307" y="1959122"/>
                  <a:pt x="1796262" y="2059518"/>
                  <a:pt x="1947553" y="1999002"/>
                </a:cubicBezTo>
                <a:cubicBezTo>
                  <a:pt x="1965930" y="1991651"/>
                  <a:pt x="1977870" y="1973196"/>
                  <a:pt x="1995054" y="1963376"/>
                </a:cubicBezTo>
                <a:cubicBezTo>
                  <a:pt x="2005922" y="1957166"/>
                  <a:pt x="2018805" y="1955459"/>
                  <a:pt x="2030680" y="1951501"/>
                </a:cubicBezTo>
                <a:cubicBezTo>
                  <a:pt x="2244460" y="1808979"/>
                  <a:pt x="1892110" y="2050479"/>
                  <a:pt x="2090057" y="1892124"/>
                </a:cubicBezTo>
                <a:cubicBezTo>
                  <a:pt x="2097964" y="1885798"/>
                  <a:pt x="2169868" y="1869320"/>
                  <a:pt x="2173184" y="1868373"/>
                </a:cubicBezTo>
                <a:cubicBezTo>
                  <a:pt x="2185220" y="1864934"/>
                  <a:pt x="2196315" y="1857255"/>
                  <a:pt x="2208810" y="1856498"/>
                </a:cubicBezTo>
                <a:cubicBezTo>
                  <a:pt x="2327412" y="1849310"/>
                  <a:pt x="2446317" y="1848581"/>
                  <a:pt x="2565070" y="1844623"/>
                </a:cubicBezTo>
                <a:cubicBezTo>
                  <a:pt x="2588821" y="1840664"/>
                  <a:pt x="2612486" y="1836152"/>
                  <a:pt x="2636322" y="1832747"/>
                </a:cubicBezTo>
                <a:cubicBezTo>
                  <a:pt x="2667915" y="1828234"/>
                  <a:pt x="2699844" y="1826118"/>
                  <a:pt x="2731324" y="1820872"/>
                </a:cubicBezTo>
                <a:cubicBezTo>
                  <a:pt x="2859274" y="1799548"/>
                  <a:pt x="2663208" y="1805101"/>
                  <a:pt x="2921330" y="1785246"/>
                </a:cubicBezTo>
                <a:lnTo>
                  <a:pt x="3075709" y="1773371"/>
                </a:lnTo>
                <a:cubicBezTo>
                  <a:pt x="3156193" y="1746542"/>
                  <a:pt x="3058015" y="1776909"/>
                  <a:pt x="3194462" y="1749620"/>
                </a:cubicBezTo>
                <a:cubicBezTo>
                  <a:pt x="3236594" y="1741194"/>
                  <a:pt x="3233442" y="1730549"/>
                  <a:pt x="3277589" y="1713994"/>
                </a:cubicBezTo>
                <a:cubicBezTo>
                  <a:pt x="3308044" y="1702574"/>
                  <a:pt x="3331996" y="1704603"/>
                  <a:pt x="3360717" y="1690243"/>
                </a:cubicBezTo>
                <a:cubicBezTo>
                  <a:pt x="3400603" y="1670300"/>
                  <a:pt x="3464079" y="1606451"/>
                  <a:pt x="3479470" y="1583365"/>
                </a:cubicBezTo>
                <a:cubicBezTo>
                  <a:pt x="3487387" y="1571490"/>
                  <a:pt x="3494083" y="1558704"/>
                  <a:pt x="3503220" y="1547740"/>
                </a:cubicBezTo>
                <a:cubicBezTo>
                  <a:pt x="3513971" y="1534838"/>
                  <a:pt x="3526971" y="1523989"/>
                  <a:pt x="3538846" y="1512114"/>
                </a:cubicBezTo>
                <a:cubicBezTo>
                  <a:pt x="3577672" y="1395642"/>
                  <a:pt x="3514725" y="1560172"/>
                  <a:pt x="3586348" y="1452737"/>
                </a:cubicBezTo>
                <a:cubicBezTo>
                  <a:pt x="3595401" y="1439157"/>
                  <a:pt x="3589573" y="1419076"/>
                  <a:pt x="3598223" y="1405236"/>
                </a:cubicBezTo>
                <a:cubicBezTo>
                  <a:pt x="3610091" y="1386247"/>
                  <a:pt x="3631736" y="1375220"/>
                  <a:pt x="3645724" y="1357734"/>
                </a:cubicBezTo>
                <a:cubicBezTo>
                  <a:pt x="3759354" y="1215697"/>
                  <a:pt x="3639617" y="1340091"/>
                  <a:pt x="3728852" y="1250856"/>
                </a:cubicBezTo>
                <a:cubicBezTo>
                  <a:pt x="3732810" y="1238981"/>
                  <a:pt x="3732907" y="1225005"/>
                  <a:pt x="3740727" y="1215230"/>
                </a:cubicBezTo>
                <a:cubicBezTo>
                  <a:pt x="3749643" y="1204085"/>
                  <a:pt x="3766261" y="1201572"/>
                  <a:pt x="3776353" y="1191480"/>
                </a:cubicBezTo>
                <a:cubicBezTo>
                  <a:pt x="3786445" y="1181388"/>
                  <a:pt x="3792187" y="1167729"/>
                  <a:pt x="3800104" y="1155854"/>
                </a:cubicBezTo>
                <a:cubicBezTo>
                  <a:pt x="3827315" y="1047005"/>
                  <a:pt x="3805747" y="1088011"/>
                  <a:pt x="3847605" y="1025225"/>
                </a:cubicBezTo>
                <a:cubicBezTo>
                  <a:pt x="3851563" y="1013350"/>
                  <a:pt x="3856041" y="1001635"/>
                  <a:pt x="3859480" y="989599"/>
                </a:cubicBezTo>
                <a:cubicBezTo>
                  <a:pt x="3864551" y="971850"/>
                  <a:pt x="3873743" y="925449"/>
                  <a:pt x="3883231" y="906472"/>
                </a:cubicBezTo>
                <a:cubicBezTo>
                  <a:pt x="3889614" y="893706"/>
                  <a:pt x="3899065" y="882721"/>
                  <a:pt x="3906982" y="870846"/>
                </a:cubicBezTo>
                <a:cubicBezTo>
                  <a:pt x="3910940" y="858971"/>
                  <a:pt x="3913259" y="846416"/>
                  <a:pt x="3918857" y="835220"/>
                </a:cubicBezTo>
                <a:cubicBezTo>
                  <a:pt x="3925240" y="822454"/>
                  <a:pt x="3937731" y="813007"/>
                  <a:pt x="3942608" y="799594"/>
                </a:cubicBezTo>
                <a:cubicBezTo>
                  <a:pt x="3996351" y="651800"/>
                  <a:pt x="3931497" y="751072"/>
                  <a:pt x="4001984" y="657090"/>
                </a:cubicBezTo>
                <a:cubicBezTo>
                  <a:pt x="4005942" y="641256"/>
                  <a:pt x="4009169" y="625222"/>
                  <a:pt x="4013859" y="609589"/>
                </a:cubicBezTo>
                <a:cubicBezTo>
                  <a:pt x="4021053" y="585609"/>
                  <a:pt x="4037610" y="538337"/>
                  <a:pt x="4037610" y="538337"/>
                </a:cubicBezTo>
                <a:cubicBezTo>
                  <a:pt x="4033652" y="447293"/>
                  <a:pt x="4035112" y="355851"/>
                  <a:pt x="4025735" y="265204"/>
                </a:cubicBezTo>
                <a:cubicBezTo>
                  <a:pt x="4023159" y="240301"/>
                  <a:pt x="4025735" y="201869"/>
                  <a:pt x="4001984" y="193952"/>
                </a:cubicBezTo>
                <a:lnTo>
                  <a:pt x="3966358" y="182077"/>
                </a:lnTo>
                <a:cubicBezTo>
                  <a:pt x="3954483" y="170202"/>
                  <a:pt x="3945314" y="154783"/>
                  <a:pt x="3930732" y="146451"/>
                </a:cubicBezTo>
                <a:cubicBezTo>
                  <a:pt x="3916561" y="138354"/>
                  <a:pt x="3898864" y="139266"/>
                  <a:pt x="3883231" y="134576"/>
                </a:cubicBezTo>
                <a:cubicBezTo>
                  <a:pt x="3647305" y="63798"/>
                  <a:pt x="3987274" y="115563"/>
                  <a:pt x="3372592" y="98950"/>
                </a:cubicBezTo>
                <a:cubicBezTo>
                  <a:pt x="3348841" y="94992"/>
                  <a:pt x="3324845" y="92298"/>
                  <a:pt x="3301340" y="87075"/>
                </a:cubicBezTo>
                <a:cubicBezTo>
                  <a:pt x="3289120" y="84359"/>
                  <a:pt x="3278231" y="75327"/>
                  <a:pt x="3265714" y="75199"/>
                </a:cubicBezTo>
                <a:lnTo>
                  <a:pt x="973776" y="63324"/>
                </a:lnTo>
                <a:cubicBezTo>
                  <a:pt x="953984" y="59366"/>
                  <a:pt x="933981" y="56344"/>
                  <a:pt x="914400" y="51449"/>
                </a:cubicBezTo>
                <a:cubicBezTo>
                  <a:pt x="902256" y="48413"/>
                  <a:pt x="891206" y="41036"/>
                  <a:pt x="878774" y="39573"/>
                </a:cubicBezTo>
                <a:cubicBezTo>
                  <a:pt x="823595" y="33081"/>
                  <a:pt x="767937" y="31656"/>
                  <a:pt x="712519" y="27698"/>
                </a:cubicBezTo>
                <a:cubicBezTo>
                  <a:pt x="601724" y="0"/>
                  <a:pt x="688034" y="16487"/>
                  <a:pt x="475013" y="27698"/>
                </a:cubicBezTo>
                <a:lnTo>
                  <a:pt x="213756" y="39573"/>
                </a:lnTo>
                <a:cubicBezTo>
                  <a:pt x="201881" y="43532"/>
                  <a:pt x="188545" y="44505"/>
                  <a:pt x="178130" y="51449"/>
                </a:cubicBezTo>
                <a:cubicBezTo>
                  <a:pt x="150699" y="69736"/>
                  <a:pt x="136278" y="96413"/>
                  <a:pt x="118753" y="122701"/>
                </a:cubicBezTo>
                <a:lnTo>
                  <a:pt x="83127" y="229578"/>
                </a:lnTo>
                <a:cubicBezTo>
                  <a:pt x="70667" y="266959"/>
                  <a:pt x="68321" y="270961"/>
                  <a:pt x="59376" y="312706"/>
                </a:cubicBezTo>
                <a:cubicBezTo>
                  <a:pt x="50918" y="352178"/>
                  <a:pt x="40084" y="391338"/>
                  <a:pt x="35626" y="431459"/>
                </a:cubicBezTo>
                <a:cubicBezTo>
                  <a:pt x="29909" y="482907"/>
                  <a:pt x="23719" y="556289"/>
                  <a:pt x="11875" y="609589"/>
                </a:cubicBezTo>
                <a:cubicBezTo>
                  <a:pt x="9160" y="621809"/>
                  <a:pt x="3958" y="633340"/>
                  <a:pt x="0" y="645215"/>
                </a:cubicBezTo>
                <a:cubicBezTo>
                  <a:pt x="3958" y="688758"/>
                  <a:pt x="5692" y="732560"/>
                  <a:pt x="11875" y="775843"/>
                </a:cubicBezTo>
                <a:cubicBezTo>
                  <a:pt x="13645" y="788235"/>
                  <a:pt x="16065" y="801588"/>
                  <a:pt x="23750" y="811469"/>
                </a:cubicBezTo>
                <a:cubicBezTo>
                  <a:pt x="44371" y="837982"/>
                  <a:pt x="71251" y="858970"/>
                  <a:pt x="95002" y="882721"/>
                </a:cubicBezTo>
                <a:cubicBezTo>
                  <a:pt x="106877" y="894596"/>
                  <a:pt x="121312" y="904373"/>
                  <a:pt x="130628" y="918347"/>
                </a:cubicBezTo>
                <a:cubicBezTo>
                  <a:pt x="138545" y="930222"/>
                  <a:pt x="144897" y="943306"/>
                  <a:pt x="154379" y="953973"/>
                </a:cubicBezTo>
                <a:cubicBezTo>
                  <a:pt x="176694" y="979077"/>
                  <a:pt x="207000" y="997278"/>
                  <a:pt x="225631" y="1025225"/>
                </a:cubicBezTo>
                <a:lnTo>
                  <a:pt x="273132" y="1096477"/>
                </a:lnTo>
                <a:cubicBezTo>
                  <a:pt x="297849" y="1195341"/>
                  <a:pt x="267753" y="1097591"/>
                  <a:pt x="308758" y="1179604"/>
                </a:cubicBezTo>
                <a:cubicBezTo>
                  <a:pt x="322952" y="1207993"/>
                  <a:pt x="319672" y="1238020"/>
                  <a:pt x="344384" y="1262732"/>
                </a:cubicBezTo>
                <a:cubicBezTo>
                  <a:pt x="353235" y="1271583"/>
                  <a:pt x="367504" y="1274075"/>
                  <a:pt x="380010" y="1274607"/>
                </a:cubicBezTo>
                <a:cubicBezTo>
                  <a:pt x="554069" y="1282014"/>
                  <a:pt x="728353" y="1282524"/>
                  <a:pt x="902524" y="1286482"/>
                </a:cubicBezTo>
                <a:cubicBezTo>
                  <a:pt x="921934" y="1292952"/>
                  <a:pt x="961661" y="1302724"/>
                  <a:pt x="973776" y="1322108"/>
                </a:cubicBezTo>
                <a:cubicBezTo>
                  <a:pt x="1044438" y="1435165"/>
                  <a:pt x="952526" y="1363359"/>
                  <a:pt x="1033153" y="1417111"/>
                </a:cubicBezTo>
                <a:cubicBezTo>
                  <a:pt x="1041070" y="1440862"/>
                  <a:pt x="1055120" y="1463391"/>
                  <a:pt x="1056904" y="1488363"/>
                </a:cubicBezTo>
                <a:cubicBezTo>
                  <a:pt x="1058780" y="1514624"/>
                  <a:pt x="1053664" y="1636263"/>
                  <a:pt x="1080654" y="1690243"/>
                </a:cubicBezTo>
                <a:cubicBezTo>
                  <a:pt x="1087037" y="1703009"/>
                  <a:pt x="1096488" y="1713994"/>
                  <a:pt x="1104405" y="1725869"/>
                </a:cubicBezTo>
                <a:cubicBezTo>
                  <a:pt x="1140436" y="1833966"/>
                  <a:pt x="1085165" y="1663239"/>
                  <a:pt x="1128156" y="1820872"/>
                </a:cubicBezTo>
                <a:cubicBezTo>
                  <a:pt x="1134743" y="1845025"/>
                  <a:pt x="1138019" y="1871293"/>
                  <a:pt x="1151906" y="1892124"/>
                </a:cubicBezTo>
                <a:lnTo>
                  <a:pt x="1175657" y="1927750"/>
                </a:lnTo>
                <a:lnTo>
                  <a:pt x="1211283" y="2034628"/>
                </a:lnTo>
                <a:lnTo>
                  <a:pt x="1223158" y="2070254"/>
                </a:lnTo>
                <a:lnTo>
                  <a:pt x="1235033" y="21058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</a:t>
            </a:r>
            <a:endParaRPr lang="en-US" dirty="0"/>
          </a:p>
        </p:txBody>
      </p:sp>
      <p:pic>
        <p:nvPicPr>
          <p:cNvPr id="55298" name="Picture 2" descr="C:\dl\workspace\svn-code-iw3\www\test\tptp-iw\EP-Otter\PUZ001-1\EP---1.1\answer_improve_root_b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028413" cy="4648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77000" y="1066800"/>
            <a:ext cx="24936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Less steps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New formula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hybird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248400" y="3962400"/>
            <a:ext cx="275126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G(</a:t>
            </a:r>
            <a:r>
              <a:rPr lang="en-US" dirty="0" err="1" smtClean="0">
                <a:solidFill>
                  <a:schemeClr val="tx1"/>
                </a:solidFill>
              </a:rPr>
              <a:t>Freebase:fairfax_county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05600" y="917448"/>
            <a:ext cx="2114352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G(</a:t>
            </a:r>
            <a:r>
              <a:rPr lang="en-US" dirty="0" err="1" smtClean="0">
                <a:solidFill>
                  <a:schemeClr val="tx1"/>
                </a:solidFill>
              </a:rPr>
              <a:t>Freebase:Virginia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6172200"/>
            <a:ext cx="1852770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#Fairfax_County1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38588" y="3886200"/>
            <a:ext cx="2681212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G(</a:t>
            </a:r>
            <a:r>
              <a:rPr lang="en-US" dirty="0" err="1" smtClean="0">
                <a:solidFill>
                  <a:schemeClr val="tx1"/>
                </a:solidFill>
              </a:rPr>
              <a:t>dbpedia:Fairfax_County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%2C_Virginia)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48194" y="914400"/>
            <a:ext cx="204780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G(</a:t>
            </a:r>
            <a:r>
              <a:rPr lang="en-US" dirty="0" err="1" smtClean="0">
                <a:solidFill>
                  <a:schemeClr val="tx1"/>
                </a:solidFill>
              </a:rPr>
              <a:t>dbpedia:Virginia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8600" y="3886200"/>
            <a:ext cx="2798861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G(</a:t>
            </a:r>
            <a:r>
              <a:rPr lang="en-US" dirty="0" err="1" smtClean="0">
                <a:solidFill>
                  <a:schemeClr val="tx1"/>
                </a:solidFill>
              </a:rPr>
              <a:t>dbpedia:Fairfax_County</a:t>
            </a:r>
            <a:r>
              <a:rPr lang="en-US" dirty="0" smtClean="0">
                <a:solidFill>
                  <a:schemeClr val="tx1"/>
                </a:solidFill>
              </a:rPr>
              <a:t>_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Board_of_Supervisors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Flowchart: Decision 49"/>
          <p:cNvSpPr/>
          <p:nvPr/>
        </p:nvSpPr>
        <p:spPr>
          <a:xfrm>
            <a:off x="4429194" y="1600200"/>
            <a:ext cx="1828800" cy="384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lowchart: Decision 50"/>
          <p:cNvSpPr/>
          <p:nvPr/>
        </p:nvSpPr>
        <p:spPr>
          <a:xfrm>
            <a:off x="1371600" y="5257800"/>
            <a:ext cx="1828800" cy="384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lowchart: Decision 51"/>
          <p:cNvSpPr/>
          <p:nvPr/>
        </p:nvSpPr>
        <p:spPr>
          <a:xfrm>
            <a:off x="6858000" y="1673352"/>
            <a:ext cx="1828800" cy="384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Flowchart: Decision 52"/>
          <p:cNvSpPr/>
          <p:nvPr/>
        </p:nvSpPr>
        <p:spPr>
          <a:xfrm>
            <a:off x="6477000" y="5181600"/>
            <a:ext cx="1828800" cy="384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Flowchart: Decision 53"/>
          <p:cNvSpPr/>
          <p:nvPr/>
        </p:nvSpPr>
        <p:spPr>
          <a:xfrm>
            <a:off x="4267200" y="5257800"/>
            <a:ext cx="1828800" cy="384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05400" y="2362200"/>
            <a:ext cx="115835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#Virginia1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95600" y="2362200"/>
            <a:ext cx="171133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#George Mason</a:t>
            </a:r>
          </a:p>
        </p:txBody>
      </p:sp>
      <p:sp>
        <p:nvSpPr>
          <p:cNvPr id="60" name="Flowchart: Decision 59"/>
          <p:cNvSpPr/>
          <p:nvPr/>
        </p:nvSpPr>
        <p:spPr>
          <a:xfrm>
            <a:off x="3810000" y="3124200"/>
            <a:ext cx="2362200" cy="384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lowchart: Decision 60"/>
          <p:cNvSpPr/>
          <p:nvPr/>
        </p:nvSpPr>
        <p:spPr>
          <a:xfrm>
            <a:off x="6553200" y="3124200"/>
            <a:ext cx="2362200" cy="384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51" idx="2"/>
            <a:endCxn id="66" idx="0"/>
          </p:cNvCxnSpPr>
          <p:nvPr/>
        </p:nvCxnSpPr>
        <p:spPr>
          <a:xfrm rot="5400000">
            <a:off x="1836317" y="5722517"/>
            <a:ext cx="530352" cy="36901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4" idx="2"/>
            <a:endCxn id="46" idx="0"/>
          </p:cNvCxnSpPr>
          <p:nvPr/>
        </p:nvCxnSpPr>
        <p:spPr>
          <a:xfrm rot="5400000">
            <a:off x="4846217" y="5836817"/>
            <a:ext cx="530352" cy="14041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62" idx="0"/>
          </p:cNvCxnSpPr>
          <p:nvPr/>
        </p:nvCxnSpPr>
        <p:spPr>
          <a:xfrm rot="16200000" flipH="1">
            <a:off x="7170316" y="5786731"/>
            <a:ext cx="606552" cy="1643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9" idx="2"/>
            <a:endCxn id="51" idx="0"/>
          </p:cNvCxnSpPr>
          <p:nvPr/>
        </p:nvCxnSpPr>
        <p:spPr>
          <a:xfrm rot="16200000" flipH="1">
            <a:off x="1628760" y="4600559"/>
            <a:ext cx="656511" cy="657969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7" idx="2"/>
            <a:endCxn id="54" idx="0"/>
          </p:cNvCxnSpPr>
          <p:nvPr/>
        </p:nvCxnSpPr>
        <p:spPr>
          <a:xfrm rot="16200000" flipH="1">
            <a:off x="4602142" y="4678341"/>
            <a:ext cx="656511" cy="502406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4" idx="2"/>
            <a:endCxn id="53" idx="0"/>
          </p:cNvCxnSpPr>
          <p:nvPr/>
        </p:nvCxnSpPr>
        <p:spPr>
          <a:xfrm rot="5400000">
            <a:off x="7102429" y="4659995"/>
            <a:ext cx="810577" cy="232633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0" idx="2"/>
            <a:endCxn id="47" idx="0"/>
          </p:cNvCxnSpPr>
          <p:nvPr/>
        </p:nvCxnSpPr>
        <p:spPr>
          <a:xfrm rot="5400000">
            <a:off x="4646171" y="3541271"/>
            <a:ext cx="377952" cy="3119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8" idx="2"/>
            <a:endCxn id="60" idx="0"/>
          </p:cNvCxnSpPr>
          <p:nvPr/>
        </p:nvCxnSpPr>
        <p:spPr>
          <a:xfrm rot="5400000">
            <a:off x="5161151" y="2600773"/>
            <a:ext cx="353377" cy="693477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9" idx="2"/>
            <a:endCxn id="60" idx="0"/>
          </p:cNvCxnSpPr>
          <p:nvPr/>
        </p:nvCxnSpPr>
        <p:spPr>
          <a:xfrm rot="16200000" flipH="1">
            <a:off x="4194495" y="2327594"/>
            <a:ext cx="353377" cy="1239834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1" idx="2"/>
            <a:endCxn id="44" idx="0"/>
          </p:cNvCxnSpPr>
          <p:nvPr/>
        </p:nvCxnSpPr>
        <p:spPr>
          <a:xfrm rot="5400000">
            <a:off x="7452091" y="3680191"/>
            <a:ext cx="454152" cy="11026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1" idx="2"/>
            <a:endCxn id="61" idx="0"/>
          </p:cNvCxnSpPr>
          <p:nvPr/>
        </p:nvCxnSpPr>
        <p:spPr>
          <a:xfrm rot="16200000" flipH="1">
            <a:off x="7409050" y="2798949"/>
            <a:ext cx="353377" cy="297123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0" idx="2"/>
            <a:endCxn id="58" idx="0"/>
          </p:cNvCxnSpPr>
          <p:nvPr/>
        </p:nvCxnSpPr>
        <p:spPr>
          <a:xfrm rot="16200000" flipH="1">
            <a:off x="5325109" y="2002732"/>
            <a:ext cx="377952" cy="3409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2" idx="2"/>
            <a:endCxn id="41" idx="0"/>
          </p:cNvCxnSpPr>
          <p:nvPr/>
        </p:nvCxnSpPr>
        <p:spPr>
          <a:xfrm rot="5400000">
            <a:off x="7452389" y="2042189"/>
            <a:ext cx="304800" cy="33522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8" idx="2"/>
            <a:endCxn id="50" idx="0"/>
          </p:cNvCxnSpPr>
          <p:nvPr/>
        </p:nvCxnSpPr>
        <p:spPr>
          <a:xfrm rot="16200000" flipH="1">
            <a:off x="5069257" y="1325862"/>
            <a:ext cx="277177" cy="271497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5" idx="2"/>
            <a:endCxn id="52" idx="0"/>
          </p:cNvCxnSpPr>
          <p:nvPr/>
        </p:nvCxnSpPr>
        <p:spPr>
          <a:xfrm rot="16200000" flipH="1">
            <a:off x="7593948" y="1494899"/>
            <a:ext cx="347281" cy="9624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8000" y="2362200"/>
            <a:ext cx="115835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#Virginia2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29400" y="6172200"/>
            <a:ext cx="1852770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#Fairfax_County2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90600" y="6172200"/>
            <a:ext cx="1852770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#Fairfax_County3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248400" y="3962400"/>
            <a:ext cx="275126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G(</a:t>
            </a:r>
            <a:r>
              <a:rPr lang="en-US" dirty="0" err="1" smtClean="0">
                <a:solidFill>
                  <a:schemeClr val="tx1"/>
                </a:solidFill>
              </a:rPr>
              <a:t>Freebase:fairfax_county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05600" y="917448"/>
            <a:ext cx="2114352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G(</a:t>
            </a:r>
            <a:r>
              <a:rPr lang="en-US" dirty="0" err="1" smtClean="0">
                <a:solidFill>
                  <a:schemeClr val="tx1"/>
                </a:solidFill>
              </a:rPr>
              <a:t>Freebase:Virginia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6172200"/>
            <a:ext cx="1852770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#Fairfax_County1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38588" y="3886200"/>
            <a:ext cx="2681212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G(</a:t>
            </a:r>
            <a:r>
              <a:rPr lang="en-US" dirty="0" err="1" smtClean="0">
                <a:solidFill>
                  <a:schemeClr val="tx1"/>
                </a:solidFill>
              </a:rPr>
              <a:t>dbpedia:Fairfax_County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%2C_Virginia)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48194" y="914400"/>
            <a:ext cx="204780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G(</a:t>
            </a:r>
            <a:r>
              <a:rPr lang="en-US" dirty="0" err="1" smtClean="0">
                <a:solidFill>
                  <a:schemeClr val="tx1"/>
                </a:solidFill>
              </a:rPr>
              <a:t>dbpedia:Virginia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8600" y="3886200"/>
            <a:ext cx="2798861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G(</a:t>
            </a:r>
            <a:r>
              <a:rPr lang="en-US" dirty="0" err="1" smtClean="0">
                <a:solidFill>
                  <a:schemeClr val="tx1"/>
                </a:solidFill>
              </a:rPr>
              <a:t>dbpedia:Fairfax_County</a:t>
            </a:r>
            <a:r>
              <a:rPr lang="en-US" dirty="0" smtClean="0">
                <a:solidFill>
                  <a:schemeClr val="tx1"/>
                </a:solidFill>
              </a:rPr>
              <a:t>_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Board_of_Supervisors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Flowchart: Decision 49"/>
          <p:cNvSpPr/>
          <p:nvPr/>
        </p:nvSpPr>
        <p:spPr>
          <a:xfrm>
            <a:off x="4429194" y="1600200"/>
            <a:ext cx="1828800" cy="384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lowchart: Decision 50"/>
          <p:cNvSpPr/>
          <p:nvPr/>
        </p:nvSpPr>
        <p:spPr>
          <a:xfrm>
            <a:off x="1371600" y="5257800"/>
            <a:ext cx="1828800" cy="384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lowchart: Decision 51"/>
          <p:cNvSpPr/>
          <p:nvPr/>
        </p:nvSpPr>
        <p:spPr>
          <a:xfrm>
            <a:off x="6858000" y="1673352"/>
            <a:ext cx="1828800" cy="384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Flowchart: Decision 52"/>
          <p:cNvSpPr/>
          <p:nvPr/>
        </p:nvSpPr>
        <p:spPr>
          <a:xfrm>
            <a:off x="6477000" y="5181600"/>
            <a:ext cx="1828800" cy="384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Flowchart: Decision 53"/>
          <p:cNvSpPr/>
          <p:nvPr/>
        </p:nvSpPr>
        <p:spPr>
          <a:xfrm>
            <a:off x="4267200" y="5257800"/>
            <a:ext cx="1828800" cy="384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9800" y="2438400"/>
            <a:ext cx="115835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#Virginia1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95600" y="2362200"/>
            <a:ext cx="171133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#George Mason</a:t>
            </a:r>
          </a:p>
        </p:txBody>
      </p:sp>
      <p:sp>
        <p:nvSpPr>
          <p:cNvPr id="60" name="Flowchart: Decision 59"/>
          <p:cNvSpPr/>
          <p:nvPr/>
        </p:nvSpPr>
        <p:spPr>
          <a:xfrm>
            <a:off x="3810000" y="3124200"/>
            <a:ext cx="2362200" cy="384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lowchart: Decision 60"/>
          <p:cNvSpPr/>
          <p:nvPr/>
        </p:nvSpPr>
        <p:spPr>
          <a:xfrm>
            <a:off x="6553200" y="3124200"/>
            <a:ext cx="2362200" cy="384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51" idx="2"/>
            <a:endCxn id="46" idx="0"/>
          </p:cNvCxnSpPr>
          <p:nvPr/>
        </p:nvCxnSpPr>
        <p:spPr>
          <a:xfrm rot="16200000" flipH="1">
            <a:off x="3398416" y="4529431"/>
            <a:ext cx="530352" cy="27551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4" idx="2"/>
            <a:endCxn id="46" idx="0"/>
          </p:cNvCxnSpPr>
          <p:nvPr/>
        </p:nvCxnSpPr>
        <p:spPr>
          <a:xfrm rot="5400000">
            <a:off x="4846217" y="5836817"/>
            <a:ext cx="530352" cy="14041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</p:cNvCxnSpPr>
          <p:nvPr/>
        </p:nvCxnSpPr>
        <p:spPr>
          <a:xfrm rot="5400000">
            <a:off x="6021324" y="4802126"/>
            <a:ext cx="606554" cy="213359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9" idx="2"/>
            <a:endCxn id="51" idx="0"/>
          </p:cNvCxnSpPr>
          <p:nvPr/>
        </p:nvCxnSpPr>
        <p:spPr>
          <a:xfrm rot="16200000" flipH="1">
            <a:off x="1628760" y="4600559"/>
            <a:ext cx="656511" cy="657969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7" idx="2"/>
            <a:endCxn id="54" idx="0"/>
          </p:cNvCxnSpPr>
          <p:nvPr/>
        </p:nvCxnSpPr>
        <p:spPr>
          <a:xfrm rot="16200000" flipH="1">
            <a:off x="4602142" y="4678341"/>
            <a:ext cx="656511" cy="502406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4" idx="2"/>
            <a:endCxn id="53" idx="0"/>
          </p:cNvCxnSpPr>
          <p:nvPr/>
        </p:nvCxnSpPr>
        <p:spPr>
          <a:xfrm rot="5400000">
            <a:off x="7102429" y="4659995"/>
            <a:ext cx="810577" cy="232633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0" idx="2"/>
            <a:endCxn id="47" idx="0"/>
          </p:cNvCxnSpPr>
          <p:nvPr/>
        </p:nvCxnSpPr>
        <p:spPr>
          <a:xfrm rot="5400000">
            <a:off x="4646171" y="3541271"/>
            <a:ext cx="377952" cy="3119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8" idx="2"/>
            <a:endCxn id="60" idx="0"/>
          </p:cNvCxnSpPr>
          <p:nvPr/>
        </p:nvCxnSpPr>
        <p:spPr>
          <a:xfrm rot="5400000">
            <a:off x="5656451" y="2181673"/>
            <a:ext cx="277177" cy="1607877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9" idx="2"/>
            <a:endCxn id="60" idx="0"/>
          </p:cNvCxnSpPr>
          <p:nvPr/>
        </p:nvCxnSpPr>
        <p:spPr>
          <a:xfrm rot="16200000" flipH="1">
            <a:off x="4194495" y="2327594"/>
            <a:ext cx="353377" cy="1239834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1" idx="2"/>
            <a:endCxn id="44" idx="0"/>
          </p:cNvCxnSpPr>
          <p:nvPr/>
        </p:nvCxnSpPr>
        <p:spPr>
          <a:xfrm rot="5400000">
            <a:off x="7452091" y="3680191"/>
            <a:ext cx="454152" cy="11026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8" idx="2"/>
            <a:endCxn id="61" idx="0"/>
          </p:cNvCxnSpPr>
          <p:nvPr/>
        </p:nvCxnSpPr>
        <p:spPr>
          <a:xfrm rot="16200000" flipH="1">
            <a:off x="7028050" y="2417949"/>
            <a:ext cx="277177" cy="1135323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0" idx="2"/>
            <a:endCxn id="58" idx="0"/>
          </p:cNvCxnSpPr>
          <p:nvPr/>
        </p:nvCxnSpPr>
        <p:spPr>
          <a:xfrm rot="16200000" flipH="1">
            <a:off x="5744209" y="1583632"/>
            <a:ext cx="454152" cy="12553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2" idx="2"/>
            <a:endCxn id="58" idx="0"/>
          </p:cNvCxnSpPr>
          <p:nvPr/>
        </p:nvCxnSpPr>
        <p:spPr>
          <a:xfrm rot="5400000">
            <a:off x="6995189" y="1661189"/>
            <a:ext cx="381000" cy="117342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8" idx="2"/>
            <a:endCxn id="50" idx="0"/>
          </p:cNvCxnSpPr>
          <p:nvPr/>
        </p:nvCxnSpPr>
        <p:spPr>
          <a:xfrm rot="16200000" flipH="1">
            <a:off x="5069257" y="1325862"/>
            <a:ext cx="277177" cy="271497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5" idx="2"/>
            <a:endCxn id="52" idx="0"/>
          </p:cNvCxnSpPr>
          <p:nvPr/>
        </p:nvCxnSpPr>
        <p:spPr>
          <a:xfrm rot="16200000" flipH="1">
            <a:off x="7593948" y="1494899"/>
            <a:ext cx="347281" cy="9624"/>
          </a:xfrm>
          <a:prstGeom prst="straightConnector1">
            <a:avLst/>
          </a:prstGeom>
          <a:ln>
            <a:solidFill>
              <a:srgbClr val="00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362200"/>
            <a:ext cx="2895600" cy="217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on the Web</a:t>
            </a:r>
          </a:p>
          <a:p>
            <a:pPr lvl="1"/>
            <a:r>
              <a:rPr lang="en-US" dirty="0" smtClean="0"/>
              <a:t>Use RDF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dereferenceable</a:t>
            </a:r>
            <a:r>
              <a:rPr lang="en-US" dirty="0" smtClean="0"/>
              <a:t> HTTP URI</a:t>
            </a:r>
          </a:p>
          <a:p>
            <a:r>
              <a:rPr lang="en-US" dirty="0" smtClean="0"/>
              <a:t>Linked by typed links</a:t>
            </a:r>
          </a:p>
          <a:p>
            <a:pPr lvl="1"/>
            <a:r>
              <a:rPr lang="en-US" dirty="0" err="1" smtClean="0"/>
              <a:t>rdfs:seeAlso</a:t>
            </a:r>
            <a:endParaRPr lang="en-US" dirty="0" smtClean="0"/>
          </a:p>
          <a:p>
            <a:pPr lvl="1"/>
            <a:r>
              <a:rPr lang="en-US" dirty="0" err="1" smtClean="0"/>
              <a:t>owl:sameAs</a:t>
            </a:r>
            <a:endParaRPr lang="en-US" dirty="0" smtClean="0"/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Many datasets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792" y="4953000"/>
            <a:ext cx="17699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5715000"/>
            <a:ext cx="1676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1295400"/>
            <a:ext cx="35482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2400" y="2057400"/>
            <a:ext cx="1143000" cy="32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4914900"/>
            <a:ext cx="11525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6553200" y="4419600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5679030" y="3429000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B</a:t>
            </a:r>
            <a:endParaRPr lang="en-US" sz="2800" baseline="-25000" dirty="0"/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auto">
          <a:xfrm>
            <a:off x="6441030" y="3810000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s1</a:t>
            </a:r>
          </a:p>
        </p:txBody>
      </p:sp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6705600" y="2362200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C</a:t>
            </a:r>
            <a:endParaRPr lang="en-US" sz="2800" baseline="-25000" dirty="0"/>
          </a:p>
        </p:txBody>
      </p:sp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7924800" y="2286000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D</a:t>
            </a:r>
            <a:endParaRPr lang="en-US" sz="2800" baseline="-25000" dirty="0"/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4876800" y="2362200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E</a:t>
            </a:r>
            <a:endParaRPr lang="en-US" sz="2800" baseline="-25000" dirty="0"/>
          </a:p>
        </p:txBody>
      </p:sp>
      <p:sp>
        <p:nvSpPr>
          <p:cNvPr id="10" name="AutoShape 60"/>
          <p:cNvSpPr>
            <a:spLocks noChangeArrowheads="1"/>
          </p:cNvSpPr>
          <p:nvPr/>
        </p:nvSpPr>
        <p:spPr bwMode="auto">
          <a:xfrm>
            <a:off x="4764630" y="3124200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s2</a:t>
            </a:r>
          </a:p>
        </p:txBody>
      </p:sp>
      <p:sp>
        <p:nvSpPr>
          <p:cNvPr id="11" name="AutoShape 62"/>
          <p:cNvSpPr>
            <a:spLocks noChangeArrowheads="1"/>
          </p:cNvSpPr>
          <p:nvPr/>
        </p:nvSpPr>
        <p:spPr bwMode="auto">
          <a:xfrm>
            <a:off x="6781800" y="2971800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s3</a:t>
            </a:r>
          </a:p>
        </p:txBody>
      </p:sp>
      <p:sp>
        <p:nvSpPr>
          <p:cNvPr id="12" name="AutoShape 68"/>
          <p:cNvSpPr>
            <a:spLocks noChangeArrowheads="1"/>
          </p:cNvSpPr>
          <p:nvPr/>
        </p:nvSpPr>
        <p:spPr bwMode="auto">
          <a:xfrm>
            <a:off x="4953000" y="1828800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s4</a:t>
            </a:r>
            <a:endParaRPr lang="en-US" sz="2800" dirty="0"/>
          </a:p>
        </p:txBody>
      </p:sp>
      <p:sp>
        <p:nvSpPr>
          <p:cNvPr id="13" name="AutoShape 69"/>
          <p:cNvSpPr>
            <a:spLocks noChangeArrowheads="1"/>
          </p:cNvSpPr>
          <p:nvPr/>
        </p:nvSpPr>
        <p:spPr bwMode="auto">
          <a:xfrm>
            <a:off x="6321429" y="6091833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s5</a:t>
            </a:r>
            <a:endParaRPr lang="en-US" sz="2800" dirty="0"/>
          </a:p>
        </p:txBody>
      </p:sp>
      <p:sp>
        <p:nvSpPr>
          <p:cNvPr id="14" name="AutoShape 70"/>
          <p:cNvSpPr>
            <a:spLocks noChangeArrowheads="1"/>
          </p:cNvSpPr>
          <p:nvPr/>
        </p:nvSpPr>
        <p:spPr bwMode="auto">
          <a:xfrm>
            <a:off x="8001001" y="6091832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s6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71"/>
          <p:cNvSpPr/>
          <p:nvPr/>
        </p:nvSpPr>
        <p:spPr>
          <a:xfrm>
            <a:off x="4191000" y="2057400"/>
            <a:ext cx="4800600" cy="464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Hyper-graph syntax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152400" y="1295400"/>
            <a:ext cx="3810000" cy="297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English Interpretation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A,B,C,D,E are statements.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s1 ~s6 are steps in justification j1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was derived by s1 from B,C,D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 was derived by s2 from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 was alternatively derived by s3 from C,D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E,C,D were directly derived by s4,s5,s6 respectively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s4~s6 are terminal</a:t>
            </a:r>
          </a:p>
          <a:p>
            <a:endParaRPr lang="en-US" dirty="0" smtClean="0"/>
          </a:p>
        </p:txBody>
      </p:sp>
      <p:sp>
        <p:nvSpPr>
          <p:cNvPr id="46" name="AutoShape 2"/>
          <p:cNvSpPr>
            <a:spLocks noChangeArrowheads="1"/>
          </p:cNvSpPr>
          <p:nvPr/>
        </p:nvSpPr>
        <p:spPr bwMode="auto">
          <a:xfrm>
            <a:off x="4953001" y="2667000"/>
            <a:ext cx="3962399" cy="3886200"/>
          </a:xfrm>
          <a:prstGeom prst="roundRect">
            <a:avLst>
              <a:gd name="adj" fmla="val 514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/>
            </a:solidFill>
            <a:prstDash val="lg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2800" dirty="0" smtClean="0"/>
              <a:t>j1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Directed </a:t>
            </a:r>
            <a:r>
              <a:rPr lang="en-US" dirty="0" err="1" smtClean="0"/>
              <a:t>Hypergraph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6970170" y="2895600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6055770" y="4343400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B</a:t>
            </a:r>
            <a:endParaRPr lang="en-US" sz="2800" baseline="-25000" dirty="0"/>
          </a:p>
        </p:txBody>
      </p:sp>
      <p:cxnSp>
        <p:nvCxnSpPr>
          <p:cNvPr id="6" name="AutoShape 50"/>
          <p:cNvCxnSpPr>
            <a:cxnSpLocks noChangeShapeType="1"/>
            <a:stCxn id="4" idx="2"/>
            <a:endCxn id="8" idx="0"/>
          </p:cNvCxnSpPr>
          <p:nvPr/>
        </p:nvCxnSpPr>
        <p:spPr bwMode="auto">
          <a:xfrm rot="5400000">
            <a:off x="7046646" y="3433214"/>
            <a:ext cx="489722" cy="7158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" name="AutoShape 51"/>
          <p:cNvCxnSpPr>
            <a:cxnSpLocks noChangeShapeType="1"/>
            <a:stCxn id="8" idx="2"/>
            <a:endCxn id="5" idx="0"/>
          </p:cNvCxnSpPr>
          <p:nvPr/>
        </p:nvCxnSpPr>
        <p:spPr bwMode="auto">
          <a:xfrm rot="5400000">
            <a:off x="6681907" y="3737378"/>
            <a:ext cx="304801" cy="907242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AutoShape 52"/>
          <p:cNvSpPr>
            <a:spLocks noChangeArrowheads="1"/>
          </p:cNvSpPr>
          <p:nvPr/>
        </p:nvSpPr>
        <p:spPr bwMode="auto">
          <a:xfrm>
            <a:off x="6898707" y="3681654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s1</a:t>
            </a:r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6477001" y="5486401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C</a:t>
            </a:r>
            <a:endParaRPr lang="en-US" sz="2800" baseline="-25000" dirty="0"/>
          </a:p>
        </p:txBody>
      </p:sp>
      <p:cxnSp>
        <p:nvCxnSpPr>
          <p:cNvPr id="10" name="AutoShape 54"/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6321022" y="4519495"/>
            <a:ext cx="1447802" cy="48601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11" name="Rectangle 55"/>
          <p:cNvSpPr>
            <a:spLocks noChangeArrowheads="1"/>
          </p:cNvSpPr>
          <p:nvPr/>
        </p:nvSpPr>
        <p:spPr bwMode="auto">
          <a:xfrm>
            <a:off x="8026534" y="5486401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D</a:t>
            </a:r>
            <a:endParaRPr lang="en-US" sz="2800" baseline="-25000" dirty="0"/>
          </a:p>
        </p:txBody>
      </p:sp>
      <p:cxnSp>
        <p:nvCxnSpPr>
          <p:cNvPr id="12" name="AutoShape 56"/>
          <p:cNvCxnSpPr>
            <a:cxnSpLocks noChangeShapeType="1"/>
            <a:stCxn id="8" idx="2"/>
            <a:endCxn id="11" idx="0"/>
          </p:cNvCxnSpPr>
          <p:nvPr/>
        </p:nvCxnSpPr>
        <p:spPr bwMode="auto">
          <a:xfrm rot="16200000" flipH="1">
            <a:off x="7095788" y="4230739"/>
            <a:ext cx="1447802" cy="1063522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13" name="Rectangle 57"/>
          <p:cNvSpPr>
            <a:spLocks noChangeArrowheads="1"/>
          </p:cNvSpPr>
          <p:nvPr/>
        </p:nvSpPr>
        <p:spPr bwMode="auto">
          <a:xfrm>
            <a:off x="5105401" y="5486400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E</a:t>
            </a:r>
            <a:endParaRPr lang="en-US" sz="2800" baseline="-25000" dirty="0"/>
          </a:p>
        </p:txBody>
      </p:sp>
      <p:cxnSp>
        <p:nvCxnSpPr>
          <p:cNvPr id="14" name="AutoShape 58"/>
          <p:cNvCxnSpPr>
            <a:cxnSpLocks noChangeShapeType="1"/>
            <a:stCxn id="5" idx="2"/>
            <a:endCxn id="16" idx="0"/>
          </p:cNvCxnSpPr>
          <p:nvPr/>
        </p:nvCxnSpPr>
        <p:spPr bwMode="auto">
          <a:xfrm rot="5400000">
            <a:off x="5824449" y="4347439"/>
            <a:ext cx="263944" cy="84853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" name="AutoShape 59"/>
          <p:cNvCxnSpPr>
            <a:cxnSpLocks noChangeShapeType="1"/>
            <a:stCxn id="16" idx="2"/>
            <a:endCxn id="13" idx="0"/>
          </p:cNvCxnSpPr>
          <p:nvPr/>
        </p:nvCxnSpPr>
        <p:spPr bwMode="auto">
          <a:xfrm rot="5400000">
            <a:off x="5368348" y="5322591"/>
            <a:ext cx="225779" cy="101839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AutoShape 60"/>
          <p:cNvSpPr>
            <a:spLocks noChangeArrowheads="1"/>
          </p:cNvSpPr>
          <p:nvPr/>
        </p:nvSpPr>
        <p:spPr bwMode="auto">
          <a:xfrm>
            <a:off x="5142935" y="4903676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s2</a:t>
            </a:r>
          </a:p>
        </p:txBody>
      </p:sp>
      <p:cxnSp>
        <p:nvCxnSpPr>
          <p:cNvPr id="17" name="AutoShape 61"/>
          <p:cNvCxnSpPr>
            <a:cxnSpLocks noChangeShapeType="1"/>
            <a:stCxn id="5" idx="2"/>
            <a:endCxn id="18" idx="0"/>
          </p:cNvCxnSpPr>
          <p:nvPr/>
        </p:nvCxnSpPr>
        <p:spPr bwMode="auto">
          <a:xfrm rot="16200000" flipH="1">
            <a:off x="6784180" y="4236238"/>
            <a:ext cx="252655" cy="1059642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8" name="AutoShape 62"/>
          <p:cNvSpPr>
            <a:spLocks noChangeArrowheads="1"/>
          </p:cNvSpPr>
          <p:nvPr/>
        </p:nvSpPr>
        <p:spPr bwMode="auto">
          <a:xfrm>
            <a:off x="7051107" y="4892387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s3</a:t>
            </a:r>
          </a:p>
        </p:txBody>
      </p:sp>
      <p:cxnSp>
        <p:nvCxnSpPr>
          <p:cNvPr id="19" name="AutoShape 63"/>
          <p:cNvCxnSpPr>
            <a:cxnSpLocks noChangeShapeType="1"/>
            <a:stCxn id="18" idx="2"/>
            <a:endCxn id="9" idx="0"/>
          </p:cNvCxnSpPr>
          <p:nvPr/>
        </p:nvCxnSpPr>
        <p:spPr bwMode="auto">
          <a:xfrm rot="5400000">
            <a:off x="7002589" y="5048661"/>
            <a:ext cx="237069" cy="63841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0" name="AutoShape 64"/>
          <p:cNvCxnSpPr>
            <a:cxnSpLocks noChangeShapeType="1"/>
            <a:stCxn id="18" idx="2"/>
            <a:endCxn id="11" idx="0"/>
          </p:cNvCxnSpPr>
          <p:nvPr/>
        </p:nvCxnSpPr>
        <p:spPr bwMode="auto">
          <a:xfrm rot="16200000" flipH="1">
            <a:off x="7777355" y="4912305"/>
            <a:ext cx="237069" cy="911122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24" name="AutoShape 68"/>
          <p:cNvSpPr>
            <a:spLocks noChangeArrowheads="1"/>
          </p:cNvSpPr>
          <p:nvPr/>
        </p:nvSpPr>
        <p:spPr bwMode="auto">
          <a:xfrm>
            <a:off x="5081876" y="6091832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s4</a:t>
            </a:r>
            <a:endParaRPr lang="en-US" sz="2800" dirty="0"/>
          </a:p>
        </p:txBody>
      </p:sp>
      <p:sp>
        <p:nvSpPr>
          <p:cNvPr id="25" name="AutoShape 69"/>
          <p:cNvSpPr>
            <a:spLocks noChangeArrowheads="1"/>
          </p:cNvSpPr>
          <p:nvPr/>
        </p:nvSpPr>
        <p:spPr bwMode="auto">
          <a:xfrm>
            <a:off x="6321429" y="6091833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s5</a:t>
            </a:r>
            <a:endParaRPr lang="en-US" sz="2800" dirty="0"/>
          </a:p>
        </p:txBody>
      </p:sp>
      <p:sp>
        <p:nvSpPr>
          <p:cNvPr id="26" name="AutoShape 70"/>
          <p:cNvSpPr>
            <a:spLocks noChangeArrowheads="1"/>
          </p:cNvSpPr>
          <p:nvPr/>
        </p:nvSpPr>
        <p:spPr bwMode="auto">
          <a:xfrm>
            <a:off x="8001001" y="6091832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s6</a:t>
            </a:r>
            <a:endParaRPr lang="en-US" sz="2800" dirty="0"/>
          </a:p>
        </p:txBody>
      </p:sp>
      <p:cxnSp>
        <p:nvCxnSpPr>
          <p:cNvPr id="30" name="AutoShape 74"/>
          <p:cNvCxnSpPr>
            <a:cxnSpLocks noChangeShapeType="1"/>
            <a:stCxn id="13" idx="2"/>
            <a:endCxn id="24" idx="0"/>
          </p:cNvCxnSpPr>
          <p:nvPr/>
        </p:nvCxnSpPr>
        <p:spPr bwMode="auto">
          <a:xfrm rot="16200000" flipH="1">
            <a:off x="5296157" y="5916892"/>
            <a:ext cx="309100" cy="4078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1" name="AutoShape 75"/>
          <p:cNvCxnSpPr>
            <a:cxnSpLocks noChangeShapeType="1"/>
            <a:stCxn id="9" idx="2"/>
            <a:endCxn id="25" idx="0"/>
          </p:cNvCxnSpPr>
          <p:nvPr/>
        </p:nvCxnSpPr>
        <p:spPr bwMode="auto">
          <a:xfrm rot="5400000">
            <a:off x="6601734" y="5891650"/>
            <a:ext cx="309100" cy="91267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2" name="AutoShape 76"/>
          <p:cNvCxnSpPr>
            <a:cxnSpLocks noChangeShapeType="1"/>
            <a:stCxn id="11" idx="2"/>
            <a:endCxn id="26" idx="0"/>
          </p:cNvCxnSpPr>
          <p:nvPr/>
        </p:nvCxnSpPr>
        <p:spPr bwMode="auto">
          <a:xfrm rot="16200000" flipH="1">
            <a:off x="8216287" y="5917896"/>
            <a:ext cx="309099" cy="38772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41" name="Line Callout 2 40"/>
          <p:cNvSpPr/>
          <p:nvPr/>
        </p:nvSpPr>
        <p:spPr>
          <a:xfrm>
            <a:off x="7696201" y="3352800"/>
            <a:ext cx="1136721" cy="369332"/>
          </a:xfrm>
          <a:prstGeom prst="borderCallout2">
            <a:avLst>
              <a:gd name="adj1" fmla="val 47689"/>
              <a:gd name="adj2" fmla="val 4073"/>
              <a:gd name="adj3" fmla="val 55030"/>
              <a:gd name="adj4" fmla="val -10739"/>
              <a:gd name="adj5" fmla="val 117933"/>
              <a:gd name="adj6" fmla="val -14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Hyperarc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Line Callout 2 41"/>
          <p:cNvSpPr/>
          <p:nvPr/>
        </p:nvSpPr>
        <p:spPr>
          <a:xfrm>
            <a:off x="7924801" y="2743200"/>
            <a:ext cx="820866" cy="369332"/>
          </a:xfrm>
          <a:prstGeom prst="borderCallout2">
            <a:avLst>
              <a:gd name="adj1" fmla="val 60550"/>
              <a:gd name="adj2" fmla="val -1150"/>
              <a:gd name="adj3" fmla="val 77539"/>
              <a:gd name="adj4" fmla="val -18613"/>
              <a:gd name="adj5" fmla="val 101857"/>
              <a:gd name="adj6" fmla="val -36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 vertex</a:t>
            </a:r>
            <a:endParaRPr lang="en-US" dirty="0"/>
          </a:p>
        </p:txBody>
      </p:sp>
      <p:sp>
        <p:nvSpPr>
          <p:cNvPr id="43" name="Line Callout 2 42"/>
          <p:cNvSpPr/>
          <p:nvPr/>
        </p:nvSpPr>
        <p:spPr>
          <a:xfrm>
            <a:off x="6553200" y="2145268"/>
            <a:ext cx="2189446" cy="369332"/>
          </a:xfrm>
          <a:prstGeom prst="borderCallout2">
            <a:avLst>
              <a:gd name="adj1" fmla="val 49067"/>
              <a:gd name="adj2" fmla="val -2762"/>
              <a:gd name="adj3" fmla="val 65596"/>
              <a:gd name="adj4" fmla="val -16897"/>
              <a:gd name="adj5" fmla="val 146871"/>
              <a:gd name="adj6" fmla="val -40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 Directed </a:t>
            </a:r>
            <a:r>
              <a:rPr lang="en-US" dirty="0" err="1" smtClean="0"/>
              <a:t>Hypergraph</a:t>
            </a:r>
            <a:endParaRPr lang="en-US" dirty="0"/>
          </a:p>
        </p:txBody>
      </p:sp>
      <p:sp>
        <p:nvSpPr>
          <p:cNvPr id="273" name="TextBox 272"/>
          <p:cNvSpPr txBox="1"/>
          <p:nvPr/>
        </p:nvSpPr>
        <p:spPr>
          <a:xfrm>
            <a:off x="6942151" y="4035623"/>
            <a:ext cx="609496" cy="605433"/>
          </a:xfrm>
          <a:prstGeom prst="plus">
            <a:avLst/>
          </a:prstGeom>
          <a:solidFill>
            <a:srgbClr val="FFFF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AND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096000" y="4637272"/>
            <a:ext cx="563983" cy="560784"/>
          </a:xfrm>
          <a:prstGeom prst="plus">
            <a:avLst/>
          </a:prstGeom>
          <a:solidFill>
            <a:srgbClr val="FFFF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OR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Problem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Justifications (or proofs) generated by different </a:t>
            </a:r>
            <a:r>
              <a:rPr lang="en-US" dirty="0" err="1" smtClean="0"/>
              <a:t>reasoners</a:t>
            </a:r>
            <a:r>
              <a:rPr lang="en-US" dirty="0" smtClean="0"/>
              <a:t> may derive semantically equivalent intermediate/final conclusions; therefore, </a:t>
            </a:r>
          </a:p>
          <a:p>
            <a:pPr lvl="1"/>
            <a:r>
              <a:rPr lang="en-US" dirty="0" smtClean="0"/>
              <a:t>We can </a:t>
            </a:r>
            <a:r>
              <a:rPr lang="en-US" dirty="0" smtClean="0">
                <a:solidFill>
                  <a:srgbClr val="FF0000"/>
                </a:solidFill>
              </a:rPr>
              <a:t>combine</a:t>
            </a:r>
            <a:r>
              <a:rPr lang="en-US" dirty="0" smtClean="0"/>
              <a:t> existing justifications into an AND-OR graph (encoded as a </a:t>
            </a:r>
            <a:r>
              <a:rPr lang="en-US" dirty="0" err="1" smtClean="0"/>
              <a:t>hypergraph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can </a:t>
            </a:r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 smtClean="0"/>
              <a:t> the AND-OR graph for a “better” solution graph which is a combination of justification fragments</a:t>
            </a:r>
            <a:endParaRPr 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4908550" y="4114800"/>
            <a:ext cx="2406650" cy="26670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j4</a:t>
            </a:r>
            <a:endParaRPr lang="en-US" sz="120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76200" y="6324600"/>
            <a:ext cx="4495800" cy="457200"/>
          </a:xfrm>
          <a:prstGeom prst="roundRect">
            <a:avLst>
              <a:gd name="adj" fmla="val 5148"/>
            </a:avLst>
          </a:prstGeom>
          <a:solidFill>
            <a:srgbClr val="EAEAEA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1200" b="1">
                <a:latin typeface="Microsoft Sans Serif" pitchFamily="34" charset="0"/>
              </a:rPr>
              <a:t>legend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276600" y="4114800"/>
            <a:ext cx="1270000" cy="21336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j3</a:t>
            </a:r>
            <a:endParaRPr lang="en-US" sz="1200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0" y="4114800"/>
            <a:ext cx="1676400" cy="2133600"/>
          </a:xfrm>
          <a:prstGeom prst="roundRect">
            <a:avLst>
              <a:gd name="adj" fmla="val 8806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j1</a:t>
            </a:r>
            <a:endParaRPr lang="en-US" sz="12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36750" y="4114800"/>
            <a:ext cx="1143000" cy="2133600"/>
          </a:xfrm>
          <a:prstGeom prst="roundRect">
            <a:avLst>
              <a:gd name="adj" fmla="val 6495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j2</a:t>
            </a:r>
            <a:endParaRPr lang="en-US" sz="12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54050" y="42672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A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0650" y="5127625"/>
            <a:ext cx="304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  <a:endParaRPr lang="en-US" sz="1200" baseline="-25000"/>
          </a:p>
        </p:txBody>
      </p:sp>
      <p:cxnSp>
        <p:nvCxnSpPr>
          <p:cNvPr id="13" name="AutoShape 9"/>
          <p:cNvCxnSpPr>
            <a:cxnSpLocks noChangeShapeType="1"/>
            <a:stCxn id="11" idx="2"/>
            <a:endCxn id="15" idx="0"/>
          </p:cNvCxnSpPr>
          <p:nvPr/>
        </p:nvCxnSpPr>
        <p:spPr bwMode="auto">
          <a:xfrm flipH="1">
            <a:off x="684213" y="4495800"/>
            <a:ext cx="1222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4" name="AutoShape 10"/>
          <p:cNvCxnSpPr>
            <a:cxnSpLocks noChangeShapeType="1"/>
            <a:stCxn id="15" idx="2"/>
            <a:endCxn id="12" idx="0"/>
          </p:cNvCxnSpPr>
          <p:nvPr/>
        </p:nvCxnSpPr>
        <p:spPr bwMode="auto">
          <a:xfrm flipH="1">
            <a:off x="273050" y="4953000"/>
            <a:ext cx="411163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501650" y="47244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858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cxnSp>
        <p:nvCxnSpPr>
          <p:cNvPr id="17" name="AutoShape 13"/>
          <p:cNvCxnSpPr>
            <a:cxnSpLocks noChangeShapeType="1"/>
            <a:stCxn id="15" idx="2"/>
            <a:endCxn id="16" idx="0"/>
          </p:cNvCxnSpPr>
          <p:nvPr/>
        </p:nvCxnSpPr>
        <p:spPr bwMode="auto">
          <a:xfrm>
            <a:off x="684213" y="4953000"/>
            <a:ext cx="153987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2192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19" name="AutoShape 15"/>
          <p:cNvCxnSpPr>
            <a:cxnSpLocks noChangeShapeType="1"/>
            <a:stCxn id="15" idx="2"/>
            <a:endCxn id="18" idx="0"/>
          </p:cNvCxnSpPr>
          <p:nvPr/>
        </p:nvCxnSpPr>
        <p:spPr bwMode="auto">
          <a:xfrm>
            <a:off x="684213" y="4953000"/>
            <a:ext cx="687387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393950" y="4267200"/>
            <a:ext cx="304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317750" y="51054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E</a:t>
            </a:r>
            <a:endParaRPr lang="en-US" sz="1200" baseline="-25000"/>
          </a:p>
        </p:txBody>
      </p:sp>
      <p:cxnSp>
        <p:nvCxnSpPr>
          <p:cNvPr id="22" name="AutoShape 18"/>
          <p:cNvCxnSpPr>
            <a:cxnSpLocks noChangeShapeType="1"/>
            <a:stCxn id="20" idx="2"/>
            <a:endCxn id="24" idx="0"/>
          </p:cNvCxnSpPr>
          <p:nvPr/>
        </p:nvCxnSpPr>
        <p:spPr bwMode="auto">
          <a:xfrm flipH="1">
            <a:off x="2424113" y="4495800"/>
            <a:ext cx="1222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19"/>
          <p:cNvCxnSpPr>
            <a:cxnSpLocks noChangeShapeType="1"/>
            <a:stCxn id="24" idx="2"/>
            <a:endCxn id="21" idx="0"/>
          </p:cNvCxnSpPr>
          <p:nvPr/>
        </p:nvCxnSpPr>
        <p:spPr bwMode="auto">
          <a:xfrm>
            <a:off x="2424113" y="4953000"/>
            <a:ext cx="46037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2241550" y="47244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s2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702050" y="4267200"/>
            <a:ext cx="304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</a:p>
        </p:txBody>
      </p:sp>
      <p:cxnSp>
        <p:nvCxnSpPr>
          <p:cNvPr id="26" name="AutoShape 22"/>
          <p:cNvCxnSpPr>
            <a:cxnSpLocks noChangeShapeType="1"/>
            <a:stCxn id="25" idx="2"/>
            <a:endCxn id="27" idx="0"/>
          </p:cNvCxnSpPr>
          <p:nvPr/>
        </p:nvCxnSpPr>
        <p:spPr bwMode="auto">
          <a:xfrm flipH="1">
            <a:off x="3732213" y="4495800"/>
            <a:ext cx="1222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3549650" y="47244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s3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4290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cxnSp>
        <p:nvCxnSpPr>
          <p:cNvPr id="29" name="AutoShape 25"/>
          <p:cNvCxnSpPr>
            <a:cxnSpLocks noChangeShapeType="1"/>
            <a:stCxn id="27" idx="2"/>
            <a:endCxn id="28" idx="0"/>
          </p:cNvCxnSpPr>
          <p:nvPr/>
        </p:nvCxnSpPr>
        <p:spPr bwMode="auto">
          <a:xfrm flipH="1">
            <a:off x="3581400" y="4953000"/>
            <a:ext cx="150813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40386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31" name="AutoShape 27"/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3732213" y="4953000"/>
            <a:ext cx="458787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04800" y="6553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Microsoft Sans Serif" pitchFamily="34" charset="0"/>
              </a:rPr>
              <a:t>B</a:t>
            </a:r>
          </a:p>
        </p:txBody>
      </p:sp>
      <p:sp>
        <p:nvSpPr>
          <p:cNvPr id="33" name="AutoShape 29"/>
          <p:cNvSpPr>
            <a:spLocks noChangeArrowheads="1"/>
          </p:cNvSpPr>
          <p:nvPr/>
        </p:nvSpPr>
        <p:spPr bwMode="auto">
          <a:xfrm>
            <a:off x="1066800" y="6553200"/>
            <a:ext cx="3048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Microsoft Sans Serif" pitchFamily="34" charset="0"/>
              </a:rPr>
              <a:t>s3</a:t>
            </a:r>
          </a:p>
        </p:txBody>
      </p:sp>
      <p:cxnSp>
        <p:nvCxnSpPr>
          <p:cNvPr id="34" name="AutoShape 30"/>
          <p:cNvCxnSpPr>
            <a:cxnSpLocks noChangeShapeType="1"/>
          </p:cNvCxnSpPr>
          <p:nvPr/>
        </p:nvCxnSpPr>
        <p:spPr bwMode="auto">
          <a:xfrm>
            <a:off x="1981200" y="6629400"/>
            <a:ext cx="2286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5" name="AutoShape 31"/>
          <p:cNvCxnSpPr>
            <a:cxnSpLocks noChangeShapeType="1"/>
          </p:cNvCxnSpPr>
          <p:nvPr/>
        </p:nvCxnSpPr>
        <p:spPr bwMode="auto">
          <a:xfrm>
            <a:off x="3352800" y="6629400"/>
            <a:ext cx="228600" cy="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381000" y="6477000"/>
            <a:ext cx="4273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latin typeface="Microsoft Sans Serif" pitchFamily="34" charset="0"/>
              </a:rPr>
              <a:t>vertex                  </a:t>
            </a:r>
            <a:r>
              <a:rPr lang="en-US" sz="1000" dirty="0" err="1">
                <a:latin typeface="Microsoft Sans Serif" pitchFamily="34" charset="0"/>
              </a:rPr>
              <a:t>hyperarc</a:t>
            </a:r>
            <a:r>
              <a:rPr lang="en-US" sz="1000" dirty="0">
                <a:latin typeface="Microsoft Sans Serif" pitchFamily="34" charset="0"/>
              </a:rPr>
              <a:t>              is conclusion of              has antecedent</a:t>
            </a:r>
          </a:p>
        </p:txBody>
      </p:sp>
      <p:sp>
        <p:nvSpPr>
          <p:cNvPr id="37" name="AutoShape 33"/>
          <p:cNvSpPr>
            <a:spLocks noChangeArrowheads="1"/>
          </p:cNvSpPr>
          <p:nvPr/>
        </p:nvSpPr>
        <p:spPr bwMode="auto">
          <a:xfrm>
            <a:off x="762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4</a:t>
            </a:r>
            <a:endParaRPr lang="en-US" sz="1200"/>
          </a:p>
        </p:txBody>
      </p:sp>
      <p:sp>
        <p:nvSpPr>
          <p:cNvPr id="38" name="AutoShape 34"/>
          <p:cNvSpPr>
            <a:spLocks noChangeArrowheads="1"/>
          </p:cNvSpPr>
          <p:nvPr/>
        </p:nvSpPr>
        <p:spPr bwMode="auto">
          <a:xfrm>
            <a:off x="6096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5</a:t>
            </a:r>
            <a:endParaRPr lang="en-US" sz="1200"/>
          </a:p>
        </p:txBody>
      </p:sp>
      <p:sp>
        <p:nvSpPr>
          <p:cNvPr id="39" name="AutoShape 35"/>
          <p:cNvSpPr>
            <a:spLocks noChangeArrowheads="1"/>
          </p:cNvSpPr>
          <p:nvPr/>
        </p:nvSpPr>
        <p:spPr bwMode="auto">
          <a:xfrm>
            <a:off x="12192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6</a:t>
            </a:r>
            <a:endParaRPr lang="en-US" sz="1200"/>
          </a:p>
        </p:txBody>
      </p:sp>
      <p:sp>
        <p:nvSpPr>
          <p:cNvPr id="40" name="AutoShape 36"/>
          <p:cNvSpPr>
            <a:spLocks noChangeArrowheads="1"/>
          </p:cNvSpPr>
          <p:nvPr/>
        </p:nvSpPr>
        <p:spPr bwMode="auto">
          <a:xfrm>
            <a:off x="224155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7</a:t>
            </a:r>
            <a:endParaRPr lang="en-US" sz="1200"/>
          </a:p>
        </p:txBody>
      </p:sp>
      <p:sp>
        <p:nvSpPr>
          <p:cNvPr id="41" name="AutoShape 37"/>
          <p:cNvSpPr>
            <a:spLocks noChangeArrowheads="1"/>
          </p:cNvSpPr>
          <p:nvPr/>
        </p:nvSpPr>
        <p:spPr bwMode="auto">
          <a:xfrm>
            <a:off x="34290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8</a:t>
            </a:r>
            <a:endParaRPr lang="en-US" sz="1200"/>
          </a:p>
        </p:txBody>
      </p:sp>
      <p:sp>
        <p:nvSpPr>
          <p:cNvPr id="42" name="AutoShape 38"/>
          <p:cNvSpPr>
            <a:spLocks noChangeArrowheads="1"/>
          </p:cNvSpPr>
          <p:nvPr/>
        </p:nvSpPr>
        <p:spPr bwMode="auto">
          <a:xfrm>
            <a:off x="39624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9</a:t>
            </a:r>
            <a:endParaRPr lang="en-US" sz="1200"/>
          </a:p>
        </p:txBody>
      </p:sp>
      <p:cxnSp>
        <p:nvCxnSpPr>
          <p:cNvPr id="43" name="AutoShape 39"/>
          <p:cNvCxnSpPr>
            <a:cxnSpLocks noChangeShapeType="1"/>
            <a:stCxn id="12" idx="2"/>
            <a:endCxn id="37" idx="0"/>
          </p:cNvCxnSpPr>
          <p:nvPr/>
        </p:nvCxnSpPr>
        <p:spPr bwMode="auto">
          <a:xfrm flipH="1">
            <a:off x="258763" y="5356225"/>
            <a:ext cx="14287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4" name="AutoShape 40"/>
          <p:cNvCxnSpPr>
            <a:cxnSpLocks noChangeShapeType="1"/>
            <a:stCxn id="16" idx="2"/>
            <a:endCxn id="38" idx="0"/>
          </p:cNvCxnSpPr>
          <p:nvPr/>
        </p:nvCxnSpPr>
        <p:spPr bwMode="auto">
          <a:xfrm flipH="1">
            <a:off x="792163" y="5356225"/>
            <a:ext cx="46037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5" name="AutoShape 41"/>
          <p:cNvCxnSpPr>
            <a:cxnSpLocks noChangeShapeType="1"/>
            <a:stCxn id="18" idx="2"/>
            <a:endCxn id="39" idx="0"/>
          </p:cNvCxnSpPr>
          <p:nvPr/>
        </p:nvCxnSpPr>
        <p:spPr bwMode="auto">
          <a:xfrm>
            <a:off x="1371600" y="5356225"/>
            <a:ext cx="30163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6" name="AutoShape 42"/>
          <p:cNvCxnSpPr>
            <a:cxnSpLocks noChangeShapeType="1"/>
            <a:stCxn id="21" idx="2"/>
            <a:endCxn id="40" idx="0"/>
          </p:cNvCxnSpPr>
          <p:nvPr/>
        </p:nvCxnSpPr>
        <p:spPr bwMode="auto">
          <a:xfrm flipH="1">
            <a:off x="2424113" y="5334000"/>
            <a:ext cx="460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7" name="AutoShape 43"/>
          <p:cNvCxnSpPr>
            <a:cxnSpLocks noChangeShapeType="1"/>
            <a:stCxn id="28" idx="2"/>
            <a:endCxn id="41" idx="0"/>
          </p:cNvCxnSpPr>
          <p:nvPr/>
        </p:nvCxnSpPr>
        <p:spPr bwMode="auto">
          <a:xfrm>
            <a:off x="3581400" y="5356225"/>
            <a:ext cx="30163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8" name="AutoShape 44"/>
          <p:cNvCxnSpPr>
            <a:cxnSpLocks noChangeShapeType="1"/>
            <a:stCxn id="30" idx="2"/>
            <a:endCxn id="42" idx="0"/>
          </p:cNvCxnSpPr>
          <p:nvPr/>
        </p:nvCxnSpPr>
        <p:spPr bwMode="auto">
          <a:xfrm flipH="1">
            <a:off x="4144963" y="5356225"/>
            <a:ext cx="46037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0" y="5867400"/>
            <a:ext cx="1431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A is derived from B, C, D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B,C,D are asserted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1981200" y="5791200"/>
            <a:ext cx="1143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B is derived from E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E is asserted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3295650" y="5867400"/>
            <a:ext cx="12636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B is derived from C,D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C,D are asserted</a:t>
            </a: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5791200" y="42672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A</a:t>
            </a: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5273675" y="4953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  <a:endParaRPr lang="en-US" sz="1200" baseline="-25000"/>
          </a:p>
        </p:txBody>
      </p:sp>
      <p:cxnSp>
        <p:nvCxnSpPr>
          <p:cNvPr id="54" name="AutoShape 50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5943600" y="4495800"/>
            <a:ext cx="350838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55" name="AutoShape 51"/>
          <p:cNvCxnSpPr>
            <a:cxnSpLocks noChangeShapeType="1"/>
            <a:stCxn id="56" idx="2"/>
            <a:endCxn id="53" idx="0"/>
          </p:cNvCxnSpPr>
          <p:nvPr/>
        </p:nvCxnSpPr>
        <p:spPr bwMode="auto">
          <a:xfrm flipH="1">
            <a:off x="5426075" y="4876800"/>
            <a:ext cx="868363" cy="762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AutoShape 52"/>
          <p:cNvSpPr>
            <a:spLocks noChangeArrowheads="1"/>
          </p:cNvSpPr>
          <p:nvPr/>
        </p:nvSpPr>
        <p:spPr bwMode="auto">
          <a:xfrm>
            <a:off x="6111875" y="46482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5762625" y="5715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cxnSp>
        <p:nvCxnSpPr>
          <p:cNvPr id="58" name="AutoShape 54"/>
          <p:cNvCxnSpPr>
            <a:cxnSpLocks noChangeShapeType="1"/>
            <a:stCxn id="56" idx="2"/>
            <a:endCxn id="57" idx="0"/>
          </p:cNvCxnSpPr>
          <p:nvPr/>
        </p:nvCxnSpPr>
        <p:spPr bwMode="auto">
          <a:xfrm flipH="1">
            <a:off x="5915025" y="4876800"/>
            <a:ext cx="379413" cy="8382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6705600" y="5715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60" name="AutoShape 56"/>
          <p:cNvCxnSpPr>
            <a:cxnSpLocks noChangeShapeType="1"/>
            <a:stCxn id="56" idx="2"/>
            <a:endCxn id="59" idx="0"/>
          </p:cNvCxnSpPr>
          <p:nvPr/>
        </p:nvCxnSpPr>
        <p:spPr bwMode="auto">
          <a:xfrm>
            <a:off x="6294438" y="4876800"/>
            <a:ext cx="563562" cy="8382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5121275" y="5715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E</a:t>
            </a:r>
            <a:endParaRPr lang="en-US" sz="1200" baseline="-25000"/>
          </a:p>
        </p:txBody>
      </p:sp>
      <p:cxnSp>
        <p:nvCxnSpPr>
          <p:cNvPr id="62" name="AutoShape 58"/>
          <p:cNvCxnSpPr>
            <a:cxnSpLocks noChangeShapeType="1"/>
            <a:stCxn id="53" idx="2"/>
            <a:endCxn id="64" idx="0"/>
          </p:cNvCxnSpPr>
          <p:nvPr/>
        </p:nvCxnSpPr>
        <p:spPr bwMode="auto">
          <a:xfrm>
            <a:off x="5426075" y="5181600"/>
            <a:ext cx="22701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63" name="AutoShape 59"/>
          <p:cNvCxnSpPr>
            <a:cxnSpLocks noChangeShapeType="1"/>
            <a:stCxn id="64" idx="2"/>
            <a:endCxn id="61" idx="0"/>
          </p:cNvCxnSpPr>
          <p:nvPr/>
        </p:nvCxnSpPr>
        <p:spPr bwMode="auto">
          <a:xfrm flipH="1">
            <a:off x="5273675" y="5562600"/>
            <a:ext cx="379413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64" name="AutoShape 60"/>
          <p:cNvSpPr>
            <a:spLocks noChangeArrowheads="1"/>
          </p:cNvSpPr>
          <p:nvPr/>
        </p:nvSpPr>
        <p:spPr bwMode="auto">
          <a:xfrm>
            <a:off x="5470525" y="5334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s2</a:t>
            </a:r>
          </a:p>
        </p:txBody>
      </p:sp>
      <p:cxnSp>
        <p:nvCxnSpPr>
          <p:cNvPr id="65" name="AutoShape 61"/>
          <p:cNvCxnSpPr>
            <a:cxnSpLocks noChangeShapeType="1"/>
            <a:stCxn id="53" idx="2"/>
            <a:endCxn id="66" idx="0"/>
          </p:cNvCxnSpPr>
          <p:nvPr/>
        </p:nvCxnSpPr>
        <p:spPr bwMode="auto">
          <a:xfrm>
            <a:off x="5426075" y="5181600"/>
            <a:ext cx="9445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66" name="AutoShape 62"/>
          <p:cNvSpPr>
            <a:spLocks noChangeArrowheads="1"/>
          </p:cNvSpPr>
          <p:nvPr/>
        </p:nvSpPr>
        <p:spPr bwMode="auto">
          <a:xfrm>
            <a:off x="6188075" y="5334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s3</a:t>
            </a:r>
          </a:p>
        </p:txBody>
      </p:sp>
      <p:cxnSp>
        <p:nvCxnSpPr>
          <p:cNvPr id="67" name="AutoShape 63"/>
          <p:cNvCxnSpPr>
            <a:cxnSpLocks noChangeShapeType="1"/>
            <a:stCxn id="66" idx="2"/>
            <a:endCxn id="57" idx="0"/>
          </p:cNvCxnSpPr>
          <p:nvPr/>
        </p:nvCxnSpPr>
        <p:spPr bwMode="auto">
          <a:xfrm flipH="1">
            <a:off x="5915025" y="5562600"/>
            <a:ext cx="455613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68" name="AutoShape 64"/>
          <p:cNvCxnSpPr>
            <a:cxnSpLocks noChangeShapeType="1"/>
            <a:stCxn id="66" idx="2"/>
            <a:endCxn id="59" idx="0"/>
          </p:cNvCxnSpPr>
          <p:nvPr/>
        </p:nvCxnSpPr>
        <p:spPr bwMode="auto">
          <a:xfrm>
            <a:off x="6370638" y="5562600"/>
            <a:ext cx="487362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69" name="AutoShape 65"/>
          <p:cNvSpPr>
            <a:spLocks noChangeArrowheads="1"/>
          </p:cNvSpPr>
          <p:nvPr/>
        </p:nvSpPr>
        <p:spPr bwMode="auto">
          <a:xfrm>
            <a:off x="4937125" y="54102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4</a:t>
            </a:r>
            <a:endParaRPr lang="en-US" sz="1200"/>
          </a:p>
        </p:txBody>
      </p:sp>
      <p:sp>
        <p:nvSpPr>
          <p:cNvPr id="70" name="AutoShape 66"/>
          <p:cNvSpPr>
            <a:spLocks noChangeArrowheads="1"/>
          </p:cNvSpPr>
          <p:nvPr/>
        </p:nvSpPr>
        <p:spPr bwMode="auto">
          <a:xfrm>
            <a:off x="55340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5</a:t>
            </a:r>
            <a:endParaRPr lang="en-US" sz="1200"/>
          </a:p>
        </p:txBody>
      </p:sp>
      <p:sp>
        <p:nvSpPr>
          <p:cNvPr id="71" name="AutoShape 67"/>
          <p:cNvSpPr>
            <a:spLocks noChangeArrowheads="1"/>
          </p:cNvSpPr>
          <p:nvPr/>
        </p:nvSpPr>
        <p:spPr bwMode="auto">
          <a:xfrm>
            <a:off x="64484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6</a:t>
            </a:r>
            <a:endParaRPr lang="en-US" sz="1200"/>
          </a:p>
        </p:txBody>
      </p:sp>
      <p:sp>
        <p:nvSpPr>
          <p:cNvPr id="72" name="AutoShape 68"/>
          <p:cNvSpPr>
            <a:spLocks noChangeArrowheads="1"/>
          </p:cNvSpPr>
          <p:nvPr/>
        </p:nvSpPr>
        <p:spPr bwMode="auto">
          <a:xfrm>
            <a:off x="512127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7</a:t>
            </a:r>
            <a:endParaRPr lang="en-US" sz="1200"/>
          </a:p>
        </p:txBody>
      </p:sp>
      <p:sp>
        <p:nvSpPr>
          <p:cNvPr id="73" name="AutoShape 69"/>
          <p:cNvSpPr>
            <a:spLocks noChangeArrowheads="1"/>
          </p:cNvSpPr>
          <p:nvPr/>
        </p:nvSpPr>
        <p:spPr bwMode="auto">
          <a:xfrm>
            <a:off x="59912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8</a:t>
            </a:r>
            <a:endParaRPr lang="en-US" sz="1200"/>
          </a:p>
        </p:txBody>
      </p:sp>
      <p:sp>
        <p:nvSpPr>
          <p:cNvPr id="74" name="AutoShape 70"/>
          <p:cNvSpPr>
            <a:spLocks noChangeArrowheads="1"/>
          </p:cNvSpPr>
          <p:nvPr/>
        </p:nvSpPr>
        <p:spPr bwMode="auto">
          <a:xfrm>
            <a:off x="69056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9</a:t>
            </a:r>
            <a:endParaRPr lang="en-US" sz="1200"/>
          </a:p>
        </p:txBody>
      </p:sp>
      <p:cxnSp>
        <p:nvCxnSpPr>
          <p:cNvPr id="75" name="AutoShape 71"/>
          <p:cNvCxnSpPr>
            <a:cxnSpLocks noChangeShapeType="1"/>
            <a:stCxn id="53" idx="2"/>
            <a:endCxn id="69" idx="0"/>
          </p:cNvCxnSpPr>
          <p:nvPr/>
        </p:nvCxnSpPr>
        <p:spPr bwMode="auto">
          <a:xfrm flipH="1">
            <a:off x="5119688" y="5181600"/>
            <a:ext cx="30638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6" name="AutoShape 72"/>
          <p:cNvCxnSpPr>
            <a:cxnSpLocks noChangeShapeType="1"/>
            <a:stCxn id="57" idx="2"/>
            <a:endCxn id="70" idx="0"/>
          </p:cNvCxnSpPr>
          <p:nvPr/>
        </p:nvCxnSpPr>
        <p:spPr bwMode="auto">
          <a:xfrm flipH="1">
            <a:off x="5716588" y="5943600"/>
            <a:ext cx="198437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7" name="AutoShape 73"/>
          <p:cNvCxnSpPr>
            <a:cxnSpLocks noChangeShapeType="1"/>
            <a:stCxn id="59" idx="2"/>
            <a:endCxn id="71" idx="0"/>
          </p:cNvCxnSpPr>
          <p:nvPr/>
        </p:nvCxnSpPr>
        <p:spPr bwMode="auto">
          <a:xfrm flipH="1">
            <a:off x="6630988" y="5943600"/>
            <a:ext cx="227012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8" name="AutoShape 74"/>
          <p:cNvCxnSpPr>
            <a:cxnSpLocks noChangeShapeType="1"/>
            <a:stCxn id="61" idx="2"/>
            <a:endCxn id="72" idx="0"/>
          </p:cNvCxnSpPr>
          <p:nvPr/>
        </p:nvCxnSpPr>
        <p:spPr bwMode="auto">
          <a:xfrm>
            <a:off x="5273675" y="5943600"/>
            <a:ext cx="301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9" name="AutoShape 75"/>
          <p:cNvCxnSpPr>
            <a:cxnSpLocks noChangeShapeType="1"/>
            <a:stCxn id="57" idx="2"/>
            <a:endCxn id="73" idx="0"/>
          </p:cNvCxnSpPr>
          <p:nvPr/>
        </p:nvCxnSpPr>
        <p:spPr bwMode="auto">
          <a:xfrm>
            <a:off x="5915025" y="5943600"/>
            <a:ext cx="2587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80" name="AutoShape 76"/>
          <p:cNvCxnSpPr>
            <a:cxnSpLocks noChangeShapeType="1"/>
            <a:stCxn id="59" idx="2"/>
            <a:endCxn id="74" idx="0"/>
          </p:cNvCxnSpPr>
          <p:nvPr/>
        </p:nvCxnSpPr>
        <p:spPr bwMode="auto">
          <a:xfrm>
            <a:off x="6858000" y="5943600"/>
            <a:ext cx="230188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81" name="Text Box 77"/>
          <p:cNvSpPr txBox="1">
            <a:spLocks noChangeArrowheads="1"/>
          </p:cNvSpPr>
          <p:nvPr/>
        </p:nvSpPr>
        <p:spPr bwMode="auto">
          <a:xfrm>
            <a:off x="1660525" y="5218113"/>
            <a:ext cx="606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+	       +	 	   =			  =&gt;</a:t>
            </a:r>
          </a:p>
        </p:txBody>
      </p:sp>
      <p:sp>
        <p:nvSpPr>
          <p:cNvPr id="82" name="AutoShape 78"/>
          <p:cNvSpPr>
            <a:spLocks noChangeArrowheads="1"/>
          </p:cNvSpPr>
          <p:nvPr/>
        </p:nvSpPr>
        <p:spPr bwMode="auto">
          <a:xfrm>
            <a:off x="7696200" y="4114800"/>
            <a:ext cx="1447800" cy="2665413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j5</a:t>
            </a:r>
            <a:endParaRPr lang="en-US" sz="1200" dirty="0"/>
          </a:p>
        </p:txBody>
      </p:sp>
      <p:sp>
        <p:nvSpPr>
          <p:cNvPr id="83" name="Text Box 79"/>
          <p:cNvSpPr txBox="1">
            <a:spLocks noChangeArrowheads="1"/>
          </p:cNvSpPr>
          <p:nvPr/>
        </p:nvSpPr>
        <p:spPr bwMode="auto">
          <a:xfrm>
            <a:off x="7696200" y="6416675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A is derived from B,C,D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C,D are asserted</a:t>
            </a:r>
          </a:p>
        </p:txBody>
      </p:sp>
      <p:sp>
        <p:nvSpPr>
          <p:cNvPr id="84" name="Rectangle 80"/>
          <p:cNvSpPr>
            <a:spLocks noChangeArrowheads="1"/>
          </p:cNvSpPr>
          <p:nvPr/>
        </p:nvSpPr>
        <p:spPr bwMode="auto">
          <a:xfrm>
            <a:off x="8093075" y="42672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A</a:t>
            </a:r>
          </a:p>
        </p:txBody>
      </p:sp>
      <p:sp>
        <p:nvSpPr>
          <p:cNvPr id="85" name="Rectangle 81"/>
          <p:cNvSpPr>
            <a:spLocks noChangeArrowheads="1"/>
          </p:cNvSpPr>
          <p:nvPr/>
        </p:nvSpPr>
        <p:spPr bwMode="auto">
          <a:xfrm>
            <a:off x="7788275" y="4964113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  <a:endParaRPr lang="en-US" sz="1200" baseline="-25000"/>
          </a:p>
        </p:txBody>
      </p:sp>
      <p:cxnSp>
        <p:nvCxnSpPr>
          <p:cNvPr id="86" name="AutoShape 82"/>
          <p:cNvCxnSpPr>
            <a:cxnSpLocks noChangeShapeType="1"/>
            <a:stCxn id="84" idx="2"/>
            <a:endCxn id="88" idx="0"/>
          </p:cNvCxnSpPr>
          <p:nvPr/>
        </p:nvCxnSpPr>
        <p:spPr bwMode="auto">
          <a:xfrm>
            <a:off x="8245475" y="4495800"/>
            <a:ext cx="1825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87" name="AutoShape 83"/>
          <p:cNvCxnSpPr>
            <a:cxnSpLocks noChangeShapeType="1"/>
            <a:stCxn id="88" idx="2"/>
            <a:endCxn id="85" idx="0"/>
          </p:cNvCxnSpPr>
          <p:nvPr/>
        </p:nvCxnSpPr>
        <p:spPr bwMode="auto">
          <a:xfrm flipH="1">
            <a:off x="7940675" y="4876800"/>
            <a:ext cx="487363" cy="8731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88" name="AutoShape 84"/>
          <p:cNvSpPr>
            <a:spLocks noChangeArrowheads="1"/>
          </p:cNvSpPr>
          <p:nvPr/>
        </p:nvSpPr>
        <p:spPr bwMode="auto">
          <a:xfrm>
            <a:off x="8245475" y="46482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89" name="Rectangle 85"/>
          <p:cNvSpPr>
            <a:spLocks noChangeArrowheads="1"/>
          </p:cNvSpPr>
          <p:nvPr/>
        </p:nvSpPr>
        <p:spPr bwMode="auto">
          <a:xfrm>
            <a:off x="8048625" y="5649913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sp>
        <p:nvSpPr>
          <p:cNvPr id="90" name="Rectangle 86"/>
          <p:cNvSpPr>
            <a:spLocks noChangeArrowheads="1"/>
          </p:cNvSpPr>
          <p:nvPr/>
        </p:nvSpPr>
        <p:spPr bwMode="auto">
          <a:xfrm>
            <a:off x="8763000" y="5649913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91" name="AutoShape 87"/>
          <p:cNvCxnSpPr>
            <a:cxnSpLocks noChangeShapeType="1"/>
            <a:stCxn id="88" idx="2"/>
            <a:endCxn id="90" idx="0"/>
          </p:cNvCxnSpPr>
          <p:nvPr/>
        </p:nvCxnSpPr>
        <p:spPr bwMode="auto">
          <a:xfrm>
            <a:off x="8428038" y="4876800"/>
            <a:ext cx="487362" cy="77311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92" name="AutoShape 88"/>
          <p:cNvCxnSpPr>
            <a:cxnSpLocks noChangeShapeType="1"/>
            <a:stCxn id="85" idx="2"/>
            <a:endCxn id="93" idx="0"/>
          </p:cNvCxnSpPr>
          <p:nvPr/>
        </p:nvCxnSpPr>
        <p:spPr bwMode="auto">
          <a:xfrm>
            <a:off x="7940675" y="5192713"/>
            <a:ext cx="579438" cy="762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93" name="AutoShape 89"/>
          <p:cNvSpPr>
            <a:spLocks noChangeArrowheads="1"/>
          </p:cNvSpPr>
          <p:nvPr/>
        </p:nvSpPr>
        <p:spPr bwMode="auto">
          <a:xfrm>
            <a:off x="8337550" y="5268913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s3</a:t>
            </a:r>
          </a:p>
        </p:txBody>
      </p:sp>
      <p:cxnSp>
        <p:nvCxnSpPr>
          <p:cNvPr id="94" name="AutoShape 90"/>
          <p:cNvCxnSpPr>
            <a:cxnSpLocks noChangeShapeType="1"/>
            <a:stCxn id="93" idx="2"/>
            <a:endCxn id="89" idx="0"/>
          </p:cNvCxnSpPr>
          <p:nvPr/>
        </p:nvCxnSpPr>
        <p:spPr bwMode="auto">
          <a:xfrm flipH="1">
            <a:off x="8201025" y="5497513"/>
            <a:ext cx="319088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95" name="AutoShape 91"/>
          <p:cNvCxnSpPr>
            <a:cxnSpLocks noChangeShapeType="1"/>
            <a:stCxn id="93" idx="2"/>
            <a:endCxn id="90" idx="0"/>
          </p:cNvCxnSpPr>
          <p:nvPr/>
        </p:nvCxnSpPr>
        <p:spPr bwMode="auto">
          <a:xfrm>
            <a:off x="8520113" y="5497513"/>
            <a:ext cx="395287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96" name="AutoShape 92"/>
          <p:cNvSpPr>
            <a:spLocks noChangeArrowheads="1"/>
          </p:cNvSpPr>
          <p:nvPr/>
        </p:nvSpPr>
        <p:spPr bwMode="auto">
          <a:xfrm>
            <a:off x="7864475" y="6030913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5</a:t>
            </a:r>
            <a:endParaRPr lang="en-US" sz="1200"/>
          </a:p>
        </p:txBody>
      </p:sp>
      <p:sp>
        <p:nvSpPr>
          <p:cNvPr id="97" name="AutoShape 93"/>
          <p:cNvSpPr>
            <a:spLocks noChangeArrowheads="1"/>
          </p:cNvSpPr>
          <p:nvPr/>
        </p:nvSpPr>
        <p:spPr bwMode="auto">
          <a:xfrm>
            <a:off x="8550275" y="6030913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6</a:t>
            </a:r>
            <a:endParaRPr lang="en-US" sz="1200"/>
          </a:p>
        </p:txBody>
      </p:sp>
      <p:cxnSp>
        <p:nvCxnSpPr>
          <p:cNvPr id="98" name="AutoShape 94"/>
          <p:cNvCxnSpPr>
            <a:cxnSpLocks noChangeShapeType="1"/>
            <a:stCxn id="89" idx="2"/>
            <a:endCxn id="96" idx="0"/>
          </p:cNvCxnSpPr>
          <p:nvPr/>
        </p:nvCxnSpPr>
        <p:spPr bwMode="auto">
          <a:xfrm flipH="1">
            <a:off x="8047038" y="5878513"/>
            <a:ext cx="153987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99" name="AutoShape 95"/>
          <p:cNvCxnSpPr>
            <a:cxnSpLocks noChangeShapeType="1"/>
            <a:stCxn id="90" idx="2"/>
            <a:endCxn id="97" idx="0"/>
          </p:cNvCxnSpPr>
          <p:nvPr/>
        </p:nvCxnSpPr>
        <p:spPr bwMode="auto">
          <a:xfrm flipH="1">
            <a:off x="8732838" y="5878513"/>
            <a:ext cx="182562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00" name="AutoShape 96"/>
          <p:cNvCxnSpPr>
            <a:cxnSpLocks noChangeShapeType="1"/>
            <a:stCxn id="88" idx="2"/>
            <a:endCxn id="89" idx="0"/>
          </p:cNvCxnSpPr>
          <p:nvPr/>
        </p:nvCxnSpPr>
        <p:spPr bwMode="auto">
          <a:xfrm flipH="1">
            <a:off x="8201025" y="4876800"/>
            <a:ext cx="227013" cy="77311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101" name="Text Box 97"/>
          <p:cNvSpPr txBox="1">
            <a:spLocks noChangeArrowheads="1"/>
          </p:cNvSpPr>
          <p:nvPr/>
        </p:nvSpPr>
        <p:spPr bwMode="auto">
          <a:xfrm>
            <a:off x="5105400" y="6416675"/>
            <a:ext cx="20649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 dirty="0">
                <a:latin typeface="Microsoft Sans Serif" pitchFamily="34" charset="0"/>
                <a:ea typeface="宋体" pitchFamily="2" charset="-122"/>
              </a:rPr>
              <a:t>Linked </a:t>
            </a:r>
            <a:r>
              <a:rPr lang="en-US" altLang="zh-CN" sz="900" dirty="0" smtClean="0">
                <a:latin typeface="Microsoft Sans Serif" pitchFamily="34" charset="0"/>
                <a:ea typeface="宋体" pitchFamily="2" charset="-122"/>
              </a:rPr>
              <a:t>justifications rooted </a:t>
            </a:r>
            <a:r>
              <a:rPr lang="en-US" altLang="zh-CN" sz="900" dirty="0">
                <a:latin typeface="Microsoft Sans Serif" pitchFamily="34" charset="0"/>
                <a:ea typeface="宋体" pitchFamily="2" charset="-122"/>
              </a:rPr>
              <a:t>at A</a:t>
            </a:r>
          </a:p>
          <a:p>
            <a:r>
              <a:rPr lang="en-US" altLang="zh-CN" sz="900" dirty="0">
                <a:latin typeface="Microsoft Sans Serif" pitchFamily="34" charset="0"/>
                <a:ea typeface="宋体" pitchFamily="2" charset="-122"/>
              </a:rPr>
              <a:t>P4 is created by linking p1,p2 and p3</a:t>
            </a:r>
          </a:p>
        </p:txBody>
      </p:sp>
      <p:sp>
        <p:nvSpPr>
          <p:cNvPr id="102" name="Text Box 98"/>
          <p:cNvSpPr txBox="1">
            <a:spLocks noChangeArrowheads="1"/>
          </p:cNvSpPr>
          <p:nvPr/>
        </p:nvSpPr>
        <p:spPr bwMode="auto">
          <a:xfrm>
            <a:off x="7404100" y="5527675"/>
            <a:ext cx="152400" cy="7969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</a:rPr>
              <a:t>Search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</a:endParaRPr>
          </a:p>
        </p:txBody>
      </p:sp>
      <p:sp>
        <p:nvSpPr>
          <p:cNvPr id="103" name="Text Box 99"/>
          <p:cNvSpPr txBox="1">
            <a:spLocks noChangeArrowheads="1"/>
          </p:cNvSpPr>
          <p:nvPr/>
        </p:nvSpPr>
        <p:spPr bwMode="auto">
          <a:xfrm>
            <a:off x="4659313" y="5546725"/>
            <a:ext cx="152400" cy="8540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</a:rPr>
              <a:t>combine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Problem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4908550" y="4114800"/>
            <a:ext cx="2406650" cy="26670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j4</a:t>
            </a:r>
            <a:endParaRPr lang="en-US" sz="120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76200" y="6324600"/>
            <a:ext cx="4495800" cy="457200"/>
          </a:xfrm>
          <a:prstGeom prst="roundRect">
            <a:avLst>
              <a:gd name="adj" fmla="val 5148"/>
            </a:avLst>
          </a:prstGeom>
          <a:solidFill>
            <a:srgbClr val="EAEAEA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1200" b="1">
                <a:latin typeface="Microsoft Sans Serif" pitchFamily="34" charset="0"/>
              </a:rPr>
              <a:t>legend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276600" y="4114800"/>
            <a:ext cx="1270000" cy="21336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j3</a:t>
            </a:r>
            <a:endParaRPr lang="en-US" sz="1200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0" y="4114800"/>
            <a:ext cx="1676400" cy="2133600"/>
          </a:xfrm>
          <a:prstGeom prst="roundRect">
            <a:avLst>
              <a:gd name="adj" fmla="val 8806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j1</a:t>
            </a:r>
            <a:endParaRPr lang="en-US" sz="12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36750" y="4114800"/>
            <a:ext cx="1143000" cy="2133600"/>
          </a:xfrm>
          <a:prstGeom prst="roundRect">
            <a:avLst>
              <a:gd name="adj" fmla="val 6495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j2</a:t>
            </a:r>
            <a:endParaRPr lang="en-US" sz="12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54050" y="42672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A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0650" y="5127625"/>
            <a:ext cx="304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  <a:endParaRPr lang="en-US" sz="1200" baseline="-25000"/>
          </a:p>
        </p:txBody>
      </p:sp>
      <p:cxnSp>
        <p:nvCxnSpPr>
          <p:cNvPr id="13" name="AutoShape 9"/>
          <p:cNvCxnSpPr>
            <a:cxnSpLocks noChangeShapeType="1"/>
            <a:stCxn id="11" idx="2"/>
            <a:endCxn id="15" idx="0"/>
          </p:cNvCxnSpPr>
          <p:nvPr/>
        </p:nvCxnSpPr>
        <p:spPr bwMode="auto">
          <a:xfrm flipH="1">
            <a:off x="684213" y="4495800"/>
            <a:ext cx="1222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4" name="AutoShape 10"/>
          <p:cNvCxnSpPr>
            <a:cxnSpLocks noChangeShapeType="1"/>
            <a:stCxn id="15" idx="2"/>
            <a:endCxn id="12" idx="0"/>
          </p:cNvCxnSpPr>
          <p:nvPr/>
        </p:nvCxnSpPr>
        <p:spPr bwMode="auto">
          <a:xfrm flipH="1">
            <a:off x="273050" y="4953000"/>
            <a:ext cx="411163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501650" y="47244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858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cxnSp>
        <p:nvCxnSpPr>
          <p:cNvPr id="17" name="AutoShape 13"/>
          <p:cNvCxnSpPr>
            <a:cxnSpLocks noChangeShapeType="1"/>
            <a:stCxn id="15" idx="2"/>
            <a:endCxn id="16" idx="0"/>
          </p:cNvCxnSpPr>
          <p:nvPr/>
        </p:nvCxnSpPr>
        <p:spPr bwMode="auto">
          <a:xfrm>
            <a:off x="684213" y="4953000"/>
            <a:ext cx="153987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2192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19" name="AutoShape 15"/>
          <p:cNvCxnSpPr>
            <a:cxnSpLocks noChangeShapeType="1"/>
            <a:stCxn id="15" idx="2"/>
            <a:endCxn id="18" idx="0"/>
          </p:cNvCxnSpPr>
          <p:nvPr/>
        </p:nvCxnSpPr>
        <p:spPr bwMode="auto">
          <a:xfrm>
            <a:off x="684213" y="4953000"/>
            <a:ext cx="687387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393950" y="4267200"/>
            <a:ext cx="304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317750" y="51054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E</a:t>
            </a:r>
            <a:endParaRPr lang="en-US" sz="1200" baseline="-25000"/>
          </a:p>
        </p:txBody>
      </p:sp>
      <p:cxnSp>
        <p:nvCxnSpPr>
          <p:cNvPr id="22" name="AutoShape 18"/>
          <p:cNvCxnSpPr>
            <a:cxnSpLocks noChangeShapeType="1"/>
            <a:stCxn id="20" idx="2"/>
            <a:endCxn id="24" idx="0"/>
          </p:cNvCxnSpPr>
          <p:nvPr/>
        </p:nvCxnSpPr>
        <p:spPr bwMode="auto">
          <a:xfrm flipH="1">
            <a:off x="2424113" y="4495800"/>
            <a:ext cx="1222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19"/>
          <p:cNvCxnSpPr>
            <a:cxnSpLocks noChangeShapeType="1"/>
            <a:stCxn id="24" idx="2"/>
            <a:endCxn id="21" idx="0"/>
          </p:cNvCxnSpPr>
          <p:nvPr/>
        </p:nvCxnSpPr>
        <p:spPr bwMode="auto">
          <a:xfrm>
            <a:off x="2424113" y="4953000"/>
            <a:ext cx="46037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2241550" y="47244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s2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702050" y="4267200"/>
            <a:ext cx="304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</a:p>
        </p:txBody>
      </p:sp>
      <p:cxnSp>
        <p:nvCxnSpPr>
          <p:cNvPr id="26" name="AutoShape 22"/>
          <p:cNvCxnSpPr>
            <a:cxnSpLocks noChangeShapeType="1"/>
            <a:stCxn id="25" idx="2"/>
            <a:endCxn id="27" idx="0"/>
          </p:cNvCxnSpPr>
          <p:nvPr/>
        </p:nvCxnSpPr>
        <p:spPr bwMode="auto">
          <a:xfrm flipH="1">
            <a:off x="3732213" y="4495800"/>
            <a:ext cx="1222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3549650" y="47244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s3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4290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cxnSp>
        <p:nvCxnSpPr>
          <p:cNvPr id="29" name="AutoShape 25"/>
          <p:cNvCxnSpPr>
            <a:cxnSpLocks noChangeShapeType="1"/>
            <a:stCxn id="27" idx="2"/>
            <a:endCxn id="28" idx="0"/>
          </p:cNvCxnSpPr>
          <p:nvPr/>
        </p:nvCxnSpPr>
        <p:spPr bwMode="auto">
          <a:xfrm flipH="1">
            <a:off x="3581400" y="4953000"/>
            <a:ext cx="150813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40386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31" name="AutoShape 27"/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3732213" y="4953000"/>
            <a:ext cx="458787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04800" y="6553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Microsoft Sans Serif" pitchFamily="34" charset="0"/>
              </a:rPr>
              <a:t>B</a:t>
            </a:r>
          </a:p>
        </p:txBody>
      </p:sp>
      <p:sp>
        <p:nvSpPr>
          <p:cNvPr id="33" name="AutoShape 29"/>
          <p:cNvSpPr>
            <a:spLocks noChangeArrowheads="1"/>
          </p:cNvSpPr>
          <p:nvPr/>
        </p:nvSpPr>
        <p:spPr bwMode="auto">
          <a:xfrm>
            <a:off x="1066800" y="6553200"/>
            <a:ext cx="3048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Microsoft Sans Serif" pitchFamily="34" charset="0"/>
              </a:rPr>
              <a:t>s3</a:t>
            </a:r>
          </a:p>
        </p:txBody>
      </p:sp>
      <p:cxnSp>
        <p:nvCxnSpPr>
          <p:cNvPr id="34" name="AutoShape 30"/>
          <p:cNvCxnSpPr>
            <a:cxnSpLocks noChangeShapeType="1"/>
          </p:cNvCxnSpPr>
          <p:nvPr/>
        </p:nvCxnSpPr>
        <p:spPr bwMode="auto">
          <a:xfrm>
            <a:off x="1981200" y="6629400"/>
            <a:ext cx="2286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5" name="AutoShape 31"/>
          <p:cNvCxnSpPr>
            <a:cxnSpLocks noChangeShapeType="1"/>
          </p:cNvCxnSpPr>
          <p:nvPr/>
        </p:nvCxnSpPr>
        <p:spPr bwMode="auto">
          <a:xfrm>
            <a:off x="3352800" y="6629400"/>
            <a:ext cx="228600" cy="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381000" y="6477000"/>
            <a:ext cx="4273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latin typeface="Microsoft Sans Serif" pitchFamily="34" charset="0"/>
              </a:rPr>
              <a:t>vertex                  </a:t>
            </a:r>
            <a:r>
              <a:rPr lang="en-US" sz="1000" dirty="0" err="1">
                <a:latin typeface="Microsoft Sans Serif" pitchFamily="34" charset="0"/>
              </a:rPr>
              <a:t>hyperarc</a:t>
            </a:r>
            <a:r>
              <a:rPr lang="en-US" sz="1000" dirty="0">
                <a:latin typeface="Microsoft Sans Serif" pitchFamily="34" charset="0"/>
              </a:rPr>
              <a:t>              is conclusion of              has antecedent</a:t>
            </a:r>
          </a:p>
        </p:txBody>
      </p:sp>
      <p:sp>
        <p:nvSpPr>
          <p:cNvPr id="37" name="AutoShape 33"/>
          <p:cNvSpPr>
            <a:spLocks noChangeArrowheads="1"/>
          </p:cNvSpPr>
          <p:nvPr/>
        </p:nvSpPr>
        <p:spPr bwMode="auto">
          <a:xfrm>
            <a:off x="762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4</a:t>
            </a:r>
            <a:endParaRPr lang="en-US" sz="1200"/>
          </a:p>
        </p:txBody>
      </p:sp>
      <p:sp>
        <p:nvSpPr>
          <p:cNvPr id="38" name="AutoShape 34"/>
          <p:cNvSpPr>
            <a:spLocks noChangeArrowheads="1"/>
          </p:cNvSpPr>
          <p:nvPr/>
        </p:nvSpPr>
        <p:spPr bwMode="auto">
          <a:xfrm>
            <a:off x="6096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5</a:t>
            </a:r>
            <a:endParaRPr lang="en-US" sz="1200"/>
          </a:p>
        </p:txBody>
      </p:sp>
      <p:sp>
        <p:nvSpPr>
          <p:cNvPr id="39" name="AutoShape 35"/>
          <p:cNvSpPr>
            <a:spLocks noChangeArrowheads="1"/>
          </p:cNvSpPr>
          <p:nvPr/>
        </p:nvSpPr>
        <p:spPr bwMode="auto">
          <a:xfrm>
            <a:off x="12192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6</a:t>
            </a:r>
            <a:endParaRPr lang="en-US" sz="1200"/>
          </a:p>
        </p:txBody>
      </p:sp>
      <p:sp>
        <p:nvSpPr>
          <p:cNvPr id="40" name="AutoShape 36"/>
          <p:cNvSpPr>
            <a:spLocks noChangeArrowheads="1"/>
          </p:cNvSpPr>
          <p:nvPr/>
        </p:nvSpPr>
        <p:spPr bwMode="auto">
          <a:xfrm>
            <a:off x="224155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7</a:t>
            </a:r>
            <a:endParaRPr lang="en-US" sz="1200"/>
          </a:p>
        </p:txBody>
      </p:sp>
      <p:sp>
        <p:nvSpPr>
          <p:cNvPr id="41" name="AutoShape 37"/>
          <p:cNvSpPr>
            <a:spLocks noChangeArrowheads="1"/>
          </p:cNvSpPr>
          <p:nvPr/>
        </p:nvSpPr>
        <p:spPr bwMode="auto">
          <a:xfrm>
            <a:off x="34290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8</a:t>
            </a:r>
            <a:endParaRPr lang="en-US" sz="1200"/>
          </a:p>
        </p:txBody>
      </p:sp>
      <p:sp>
        <p:nvSpPr>
          <p:cNvPr id="42" name="AutoShape 38"/>
          <p:cNvSpPr>
            <a:spLocks noChangeArrowheads="1"/>
          </p:cNvSpPr>
          <p:nvPr/>
        </p:nvSpPr>
        <p:spPr bwMode="auto">
          <a:xfrm>
            <a:off x="39624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9</a:t>
            </a:r>
            <a:endParaRPr lang="en-US" sz="1200"/>
          </a:p>
        </p:txBody>
      </p:sp>
      <p:cxnSp>
        <p:nvCxnSpPr>
          <p:cNvPr id="43" name="AutoShape 39"/>
          <p:cNvCxnSpPr>
            <a:cxnSpLocks noChangeShapeType="1"/>
            <a:stCxn id="12" idx="2"/>
            <a:endCxn id="37" idx="0"/>
          </p:cNvCxnSpPr>
          <p:nvPr/>
        </p:nvCxnSpPr>
        <p:spPr bwMode="auto">
          <a:xfrm flipH="1">
            <a:off x="258763" y="5356225"/>
            <a:ext cx="14287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4" name="AutoShape 40"/>
          <p:cNvCxnSpPr>
            <a:cxnSpLocks noChangeShapeType="1"/>
            <a:stCxn id="16" idx="2"/>
            <a:endCxn id="38" idx="0"/>
          </p:cNvCxnSpPr>
          <p:nvPr/>
        </p:nvCxnSpPr>
        <p:spPr bwMode="auto">
          <a:xfrm flipH="1">
            <a:off x="792163" y="5356225"/>
            <a:ext cx="46037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5" name="AutoShape 41"/>
          <p:cNvCxnSpPr>
            <a:cxnSpLocks noChangeShapeType="1"/>
            <a:stCxn id="18" idx="2"/>
            <a:endCxn id="39" idx="0"/>
          </p:cNvCxnSpPr>
          <p:nvPr/>
        </p:nvCxnSpPr>
        <p:spPr bwMode="auto">
          <a:xfrm>
            <a:off x="1371600" y="5356225"/>
            <a:ext cx="30163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6" name="AutoShape 42"/>
          <p:cNvCxnSpPr>
            <a:cxnSpLocks noChangeShapeType="1"/>
            <a:stCxn id="21" idx="2"/>
            <a:endCxn id="40" idx="0"/>
          </p:cNvCxnSpPr>
          <p:nvPr/>
        </p:nvCxnSpPr>
        <p:spPr bwMode="auto">
          <a:xfrm flipH="1">
            <a:off x="2424113" y="5334000"/>
            <a:ext cx="460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7" name="AutoShape 43"/>
          <p:cNvCxnSpPr>
            <a:cxnSpLocks noChangeShapeType="1"/>
            <a:stCxn id="28" idx="2"/>
            <a:endCxn id="41" idx="0"/>
          </p:cNvCxnSpPr>
          <p:nvPr/>
        </p:nvCxnSpPr>
        <p:spPr bwMode="auto">
          <a:xfrm>
            <a:off x="3581400" y="5356225"/>
            <a:ext cx="30163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8" name="AutoShape 44"/>
          <p:cNvCxnSpPr>
            <a:cxnSpLocks noChangeShapeType="1"/>
            <a:stCxn id="30" idx="2"/>
            <a:endCxn id="42" idx="0"/>
          </p:cNvCxnSpPr>
          <p:nvPr/>
        </p:nvCxnSpPr>
        <p:spPr bwMode="auto">
          <a:xfrm flipH="1">
            <a:off x="4144963" y="5356225"/>
            <a:ext cx="46037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0" y="5867400"/>
            <a:ext cx="1431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A is derived from B, C, D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B,C,D are asserted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1981200" y="5791200"/>
            <a:ext cx="1143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B is derived from E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E is asserted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3295650" y="5867400"/>
            <a:ext cx="12636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B is derived from C,D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C,D are asserted</a:t>
            </a: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5791200" y="42672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A</a:t>
            </a: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5273675" y="4953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  <a:endParaRPr lang="en-US" sz="1200" baseline="-25000"/>
          </a:p>
        </p:txBody>
      </p:sp>
      <p:cxnSp>
        <p:nvCxnSpPr>
          <p:cNvPr id="54" name="AutoShape 50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5943600" y="4495800"/>
            <a:ext cx="350838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55" name="AutoShape 51"/>
          <p:cNvCxnSpPr>
            <a:cxnSpLocks noChangeShapeType="1"/>
            <a:stCxn id="56" idx="2"/>
            <a:endCxn id="53" idx="0"/>
          </p:cNvCxnSpPr>
          <p:nvPr/>
        </p:nvCxnSpPr>
        <p:spPr bwMode="auto">
          <a:xfrm flipH="1">
            <a:off x="5426075" y="4876800"/>
            <a:ext cx="868363" cy="762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AutoShape 52"/>
          <p:cNvSpPr>
            <a:spLocks noChangeArrowheads="1"/>
          </p:cNvSpPr>
          <p:nvPr/>
        </p:nvSpPr>
        <p:spPr bwMode="auto">
          <a:xfrm>
            <a:off x="6111875" y="46482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5762625" y="5715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cxnSp>
        <p:nvCxnSpPr>
          <p:cNvPr id="58" name="AutoShape 54"/>
          <p:cNvCxnSpPr>
            <a:cxnSpLocks noChangeShapeType="1"/>
            <a:stCxn id="56" idx="2"/>
            <a:endCxn id="57" idx="0"/>
          </p:cNvCxnSpPr>
          <p:nvPr/>
        </p:nvCxnSpPr>
        <p:spPr bwMode="auto">
          <a:xfrm flipH="1">
            <a:off x="5915025" y="4876800"/>
            <a:ext cx="379413" cy="8382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6705600" y="5715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60" name="AutoShape 56"/>
          <p:cNvCxnSpPr>
            <a:cxnSpLocks noChangeShapeType="1"/>
            <a:stCxn id="56" idx="2"/>
            <a:endCxn id="59" idx="0"/>
          </p:cNvCxnSpPr>
          <p:nvPr/>
        </p:nvCxnSpPr>
        <p:spPr bwMode="auto">
          <a:xfrm>
            <a:off x="6294438" y="4876800"/>
            <a:ext cx="563562" cy="8382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5121275" y="5715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E</a:t>
            </a:r>
            <a:endParaRPr lang="en-US" sz="1200" baseline="-25000"/>
          </a:p>
        </p:txBody>
      </p:sp>
      <p:cxnSp>
        <p:nvCxnSpPr>
          <p:cNvPr id="62" name="AutoShape 58"/>
          <p:cNvCxnSpPr>
            <a:cxnSpLocks noChangeShapeType="1"/>
            <a:stCxn id="53" idx="2"/>
            <a:endCxn id="64" idx="0"/>
          </p:cNvCxnSpPr>
          <p:nvPr/>
        </p:nvCxnSpPr>
        <p:spPr bwMode="auto">
          <a:xfrm>
            <a:off x="5426075" y="5181600"/>
            <a:ext cx="22701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63" name="AutoShape 59"/>
          <p:cNvCxnSpPr>
            <a:cxnSpLocks noChangeShapeType="1"/>
            <a:stCxn id="64" idx="2"/>
            <a:endCxn id="61" idx="0"/>
          </p:cNvCxnSpPr>
          <p:nvPr/>
        </p:nvCxnSpPr>
        <p:spPr bwMode="auto">
          <a:xfrm flipH="1">
            <a:off x="5273675" y="5562600"/>
            <a:ext cx="379413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64" name="AutoShape 60"/>
          <p:cNvSpPr>
            <a:spLocks noChangeArrowheads="1"/>
          </p:cNvSpPr>
          <p:nvPr/>
        </p:nvSpPr>
        <p:spPr bwMode="auto">
          <a:xfrm>
            <a:off x="5470525" y="5334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s2</a:t>
            </a:r>
          </a:p>
        </p:txBody>
      </p:sp>
      <p:cxnSp>
        <p:nvCxnSpPr>
          <p:cNvPr id="65" name="AutoShape 61"/>
          <p:cNvCxnSpPr>
            <a:cxnSpLocks noChangeShapeType="1"/>
            <a:stCxn id="53" idx="2"/>
            <a:endCxn id="66" idx="0"/>
          </p:cNvCxnSpPr>
          <p:nvPr/>
        </p:nvCxnSpPr>
        <p:spPr bwMode="auto">
          <a:xfrm>
            <a:off x="5426075" y="5181600"/>
            <a:ext cx="9445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66" name="AutoShape 62"/>
          <p:cNvSpPr>
            <a:spLocks noChangeArrowheads="1"/>
          </p:cNvSpPr>
          <p:nvPr/>
        </p:nvSpPr>
        <p:spPr bwMode="auto">
          <a:xfrm>
            <a:off x="6188075" y="5334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s3</a:t>
            </a:r>
          </a:p>
        </p:txBody>
      </p:sp>
      <p:cxnSp>
        <p:nvCxnSpPr>
          <p:cNvPr id="67" name="AutoShape 63"/>
          <p:cNvCxnSpPr>
            <a:cxnSpLocks noChangeShapeType="1"/>
            <a:stCxn id="66" idx="2"/>
            <a:endCxn id="57" idx="0"/>
          </p:cNvCxnSpPr>
          <p:nvPr/>
        </p:nvCxnSpPr>
        <p:spPr bwMode="auto">
          <a:xfrm flipH="1">
            <a:off x="5915025" y="5562600"/>
            <a:ext cx="455613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68" name="AutoShape 64"/>
          <p:cNvCxnSpPr>
            <a:cxnSpLocks noChangeShapeType="1"/>
            <a:stCxn id="66" idx="2"/>
            <a:endCxn id="59" idx="0"/>
          </p:cNvCxnSpPr>
          <p:nvPr/>
        </p:nvCxnSpPr>
        <p:spPr bwMode="auto">
          <a:xfrm>
            <a:off x="6370638" y="5562600"/>
            <a:ext cx="487362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69" name="AutoShape 65"/>
          <p:cNvSpPr>
            <a:spLocks noChangeArrowheads="1"/>
          </p:cNvSpPr>
          <p:nvPr/>
        </p:nvSpPr>
        <p:spPr bwMode="auto">
          <a:xfrm>
            <a:off x="4937125" y="54102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4</a:t>
            </a:r>
            <a:endParaRPr lang="en-US" sz="1200"/>
          </a:p>
        </p:txBody>
      </p:sp>
      <p:sp>
        <p:nvSpPr>
          <p:cNvPr id="70" name="AutoShape 66"/>
          <p:cNvSpPr>
            <a:spLocks noChangeArrowheads="1"/>
          </p:cNvSpPr>
          <p:nvPr/>
        </p:nvSpPr>
        <p:spPr bwMode="auto">
          <a:xfrm>
            <a:off x="55340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5</a:t>
            </a:r>
            <a:endParaRPr lang="en-US" sz="1200"/>
          </a:p>
        </p:txBody>
      </p:sp>
      <p:sp>
        <p:nvSpPr>
          <p:cNvPr id="71" name="AutoShape 67"/>
          <p:cNvSpPr>
            <a:spLocks noChangeArrowheads="1"/>
          </p:cNvSpPr>
          <p:nvPr/>
        </p:nvSpPr>
        <p:spPr bwMode="auto">
          <a:xfrm>
            <a:off x="64484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6</a:t>
            </a:r>
            <a:endParaRPr lang="en-US" sz="1200"/>
          </a:p>
        </p:txBody>
      </p:sp>
      <p:sp>
        <p:nvSpPr>
          <p:cNvPr id="72" name="AutoShape 68"/>
          <p:cNvSpPr>
            <a:spLocks noChangeArrowheads="1"/>
          </p:cNvSpPr>
          <p:nvPr/>
        </p:nvSpPr>
        <p:spPr bwMode="auto">
          <a:xfrm>
            <a:off x="512127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7</a:t>
            </a:r>
            <a:endParaRPr lang="en-US" sz="1200"/>
          </a:p>
        </p:txBody>
      </p:sp>
      <p:sp>
        <p:nvSpPr>
          <p:cNvPr id="73" name="AutoShape 69"/>
          <p:cNvSpPr>
            <a:spLocks noChangeArrowheads="1"/>
          </p:cNvSpPr>
          <p:nvPr/>
        </p:nvSpPr>
        <p:spPr bwMode="auto">
          <a:xfrm>
            <a:off x="59912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8</a:t>
            </a:r>
            <a:endParaRPr lang="en-US" sz="1200"/>
          </a:p>
        </p:txBody>
      </p:sp>
      <p:sp>
        <p:nvSpPr>
          <p:cNvPr id="74" name="AutoShape 70"/>
          <p:cNvSpPr>
            <a:spLocks noChangeArrowheads="1"/>
          </p:cNvSpPr>
          <p:nvPr/>
        </p:nvSpPr>
        <p:spPr bwMode="auto">
          <a:xfrm>
            <a:off x="69056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9</a:t>
            </a:r>
            <a:endParaRPr lang="en-US" sz="1200"/>
          </a:p>
        </p:txBody>
      </p:sp>
      <p:cxnSp>
        <p:nvCxnSpPr>
          <p:cNvPr id="75" name="AutoShape 71"/>
          <p:cNvCxnSpPr>
            <a:cxnSpLocks noChangeShapeType="1"/>
            <a:stCxn id="53" idx="2"/>
            <a:endCxn id="69" idx="0"/>
          </p:cNvCxnSpPr>
          <p:nvPr/>
        </p:nvCxnSpPr>
        <p:spPr bwMode="auto">
          <a:xfrm flipH="1">
            <a:off x="5119688" y="5181600"/>
            <a:ext cx="30638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6" name="AutoShape 72"/>
          <p:cNvCxnSpPr>
            <a:cxnSpLocks noChangeShapeType="1"/>
            <a:stCxn id="57" idx="2"/>
            <a:endCxn id="70" idx="0"/>
          </p:cNvCxnSpPr>
          <p:nvPr/>
        </p:nvCxnSpPr>
        <p:spPr bwMode="auto">
          <a:xfrm flipH="1">
            <a:off x="5716588" y="5943600"/>
            <a:ext cx="198437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7" name="AutoShape 73"/>
          <p:cNvCxnSpPr>
            <a:cxnSpLocks noChangeShapeType="1"/>
            <a:stCxn id="59" idx="2"/>
            <a:endCxn id="71" idx="0"/>
          </p:cNvCxnSpPr>
          <p:nvPr/>
        </p:nvCxnSpPr>
        <p:spPr bwMode="auto">
          <a:xfrm flipH="1">
            <a:off x="6630988" y="5943600"/>
            <a:ext cx="227012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8" name="AutoShape 74"/>
          <p:cNvCxnSpPr>
            <a:cxnSpLocks noChangeShapeType="1"/>
            <a:stCxn id="61" idx="2"/>
            <a:endCxn id="72" idx="0"/>
          </p:cNvCxnSpPr>
          <p:nvPr/>
        </p:nvCxnSpPr>
        <p:spPr bwMode="auto">
          <a:xfrm>
            <a:off x="5273675" y="5943600"/>
            <a:ext cx="301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9" name="AutoShape 75"/>
          <p:cNvCxnSpPr>
            <a:cxnSpLocks noChangeShapeType="1"/>
            <a:stCxn id="57" idx="2"/>
            <a:endCxn id="73" idx="0"/>
          </p:cNvCxnSpPr>
          <p:nvPr/>
        </p:nvCxnSpPr>
        <p:spPr bwMode="auto">
          <a:xfrm>
            <a:off x="5915025" y="5943600"/>
            <a:ext cx="2587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80" name="AutoShape 76"/>
          <p:cNvCxnSpPr>
            <a:cxnSpLocks noChangeShapeType="1"/>
            <a:stCxn id="59" idx="2"/>
            <a:endCxn id="74" idx="0"/>
          </p:cNvCxnSpPr>
          <p:nvPr/>
        </p:nvCxnSpPr>
        <p:spPr bwMode="auto">
          <a:xfrm>
            <a:off x="6858000" y="5943600"/>
            <a:ext cx="230188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81" name="Text Box 77"/>
          <p:cNvSpPr txBox="1">
            <a:spLocks noChangeArrowheads="1"/>
          </p:cNvSpPr>
          <p:nvPr/>
        </p:nvSpPr>
        <p:spPr bwMode="auto">
          <a:xfrm>
            <a:off x="1660525" y="5218113"/>
            <a:ext cx="606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+	       +	 	   =			  =&gt;</a:t>
            </a:r>
          </a:p>
        </p:txBody>
      </p:sp>
      <p:sp>
        <p:nvSpPr>
          <p:cNvPr id="82" name="AutoShape 78"/>
          <p:cNvSpPr>
            <a:spLocks noChangeArrowheads="1"/>
          </p:cNvSpPr>
          <p:nvPr/>
        </p:nvSpPr>
        <p:spPr bwMode="auto">
          <a:xfrm>
            <a:off x="7696200" y="4114800"/>
            <a:ext cx="1447800" cy="2665413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j5</a:t>
            </a:r>
            <a:endParaRPr lang="en-US" sz="1200" dirty="0"/>
          </a:p>
        </p:txBody>
      </p:sp>
      <p:sp>
        <p:nvSpPr>
          <p:cNvPr id="83" name="Text Box 79"/>
          <p:cNvSpPr txBox="1">
            <a:spLocks noChangeArrowheads="1"/>
          </p:cNvSpPr>
          <p:nvPr/>
        </p:nvSpPr>
        <p:spPr bwMode="auto">
          <a:xfrm>
            <a:off x="7696200" y="6416675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A is derived from B,C,D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C,D are asserted</a:t>
            </a:r>
          </a:p>
        </p:txBody>
      </p:sp>
      <p:sp>
        <p:nvSpPr>
          <p:cNvPr id="84" name="Rectangle 80"/>
          <p:cNvSpPr>
            <a:spLocks noChangeArrowheads="1"/>
          </p:cNvSpPr>
          <p:nvPr/>
        </p:nvSpPr>
        <p:spPr bwMode="auto">
          <a:xfrm>
            <a:off x="8093075" y="42672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A</a:t>
            </a:r>
          </a:p>
        </p:txBody>
      </p:sp>
      <p:sp>
        <p:nvSpPr>
          <p:cNvPr id="85" name="Rectangle 81"/>
          <p:cNvSpPr>
            <a:spLocks noChangeArrowheads="1"/>
          </p:cNvSpPr>
          <p:nvPr/>
        </p:nvSpPr>
        <p:spPr bwMode="auto">
          <a:xfrm>
            <a:off x="7788275" y="4964113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  <a:endParaRPr lang="en-US" sz="1200" baseline="-25000"/>
          </a:p>
        </p:txBody>
      </p:sp>
      <p:cxnSp>
        <p:nvCxnSpPr>
          <p:cNvPr id="86" name="AutoShape 82"/>
          <p:cNvCxnSpPr>
            <a:cxnSpLocks noChangeShapeType="1"/>
            <a:stCxn id="84" idx="2"/>
            <a:endCxn id="88" idx="0"/>
          </p:cNvCxnSpPr>
          <p:nvPr/>
        </p:nvCxnSpPr>
        <p:spPr bwMode="auto">
          <a:xfrm>
            <a:off x="8245475" y="4495800"/>
            <a:ext cx="1825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87" name="AutoShape 83"/>
          <p:cNvCxnSpPr>
            <a:cxnSpLocks noChangeShapeType="1"/>
            <a:stCxn id="88" idx="2"/>
            <a:endCxn id="85" idx="0"/>
          </p:cNvCxnSpPr>
          <p:nvPr/>
        </p:nvCxnSpPr>
        <p:spPr bwMode="auto">
          <a:xfrm flipH="1">
            <a:off x="7940675" y="4876800"/>
            <a:ext cx="487363" cy="8731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88" name="AutoShape 84"/>
          <p:cNvSpPr>
            <a:spLocks noChangeArrowheads="1"/>
          </p:cNvSpPr>
          <p:nvPr/>
        </p:nvSpPr>
        <p:spPr bwMode="auto">
          <a:xfrm>
            <a:off x="8245475" y="46482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89" name="Rectangle 85"/>
          <p:cNvSpPr>
            <a:spLocks noChangeArrowheads="1"/>
          </p:cNvSpPr>
          <p:nvPr/>
        </p:nvSpPr>
        <p:spPr bwMode="auto">
          <a:xfrm>
            <a:off x="8048625" y="5649913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sp>
        <p:nvSpPr>
          <p:cNvPr id="90" name="Rectangle 86"/>
          <p:cNvSpPr>
            <a:spLocks noChangeArrowheads="1"/>
          </p:cNvSpPr>
          <p:nvPr/>
        </p:nvSpPr>
        <p:spPr bwMode="auto">
          <a:xfrm>
            <a:off x="8763000" y="5649913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91" name="AutoShape 87"/>
          <p:cNvCxnSpPr>
            <a:cxnSpLocks noChangeShapeType="1"/>
            <a:stCxn id="88" idx="2"/>
            <a:endCxn id="90" idx="0"/>
          </p:cNvCxnSpPr>
          <p:nvPr/>
        </p:nvCxnSpPr>
        <p:spPr bwMode="auto">
          <a:xfrm>
            <a:off x="8428038" y="4876800"/>
            <a:ext cx="487362" cy="77311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92" name="AutoShape 88"/>
          <p:cNvCxnSpPr>
            <a:cxnSpLocks noChangeShapeType="1"/>
            <a:stCxn id="85" idx="2"/>
            <a:endCxn id="93" idx="0"/>
          </p:cNvCxnSpPr>
          <p:nvPr/>
        </p:nvCxnSpPr>
        <p:spPr bwMode="auto">
          <a:xfrm>
            <a:off x="7940675" y="5192713"/>
            <a:ext cx="579438" cy="762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93" name="AutoShape 89"/>
          <p:cNvSpPr>
            <a:spLocks noChangeArrowheads="1"/>
          </p:cNvSpPr>
          <p:nvPr/>
        </p:nvSpPr>
        <p:spPr bwMode="auto">
          <a:xfrm>
            <a:off x="8337550" y="5268913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s3</a:t>
            </a:r>
          </a:p>
        </p:txBody>
      </p:sp>
      <p:cxnSp>
        <p:nvCxnSpPr>
          <p:cNvPr id="94" name="AutoShape 90"/>
          <p:cNvCxnSpPr>
            <a:cxnSpLocks noChangeShapeType="1"/>
            <a:stCxn id="93" idx="2"/>
            <a:endCxn id="89" idx="0"/>
          </p:cNvCxnSpPr>
          <p:nvPr/>
        </p:nvCxnSpPr>
        <p:spPr bwMode="auto">
          <a:xfrm flipH="1">
            <a:off x="8201025" y="5497513"/>
            <a:ext cx="319088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95" name="AutoShape 91"/>
          <p:cNvCxnSpPr>
            <a:cxnSpLocks noChangeShapeType="1"/>
            <a:stCxn id="93" idx="2"/>
            <a:endCxn id="90" idx="0"/>
          </p:cNvCxnSpPr>
          <p:nvPr/>
        </p:nvCxnSpPr>
        <p:spPr bwMode="auto">
          <a:xfrm>
            <a:off x="8520113" y="5497513"/>
            <a:ext cx="395287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96" name="AutoShape 92"/>
          <p:cNvSpPr>
            <a:spLocks noChangeArrowheads="1"/>
          </p:cNvSpPr>
          <p:nvPr/>
        </p:nvSpPr>
        <p:spPr bwMode="auto">
          <a:xfrm>
            <a:off x="7864475" y="6030913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5</a:t>
            </a:r>
            <a:endParaRPr lang="en-US" sz="1200"/>
          </a:p>
        </p:txBody>
      </p:sp>
      <p:sp>
        <p:nvSpPr>
          <p:cNvPr id="97" name="AutoShape 93"/>
          <p:cNvSpPr>
            <a:spLocks noChangeArrowheads="1"/>
          </p:cNvSpPr>
          <p:nvPr/>
        </p:nvSpPr>
        <p:spPr bwMode="auto">
          <a:xfrm>
            <a:off x="8550275" y="6030913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6</a:t>
            </a:r>
            <a:endParaRPr lang="en-US" sz="1200"/>
          </a:p>
        </p:txBody>
      </p:sp>
      <p:cxnSp>
        <p:nvCxnSpPr>
          <p:cNvPr id="98" name="AutoShape 94"/>
          <p:cNvCxnSpPr>
            <a:cxnSpLocks noChangeShapeType="1"/>
            <a:stCxn id="89" idx="2"/>
            <a:endCxn id="96" idx="0"/>
          </p:cNvCxnSpPr>
          <p:nvPr/>
        </p:nvCxnSpPr>
        <p:spPr bwMode="auto">
          <a:xfrm flipH="1">
            <a:off x="8047038" y="5878513"/>
            <a:ext cx="153987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99" name="AutoShape 95"/>
          <p:cNvCxnSpPr>
            <a:cxnSpLocks noChangeShapeType="1"/>
            <a:stCxn id="90" idx="2"/>
            <a:endCxn id="97" idx="0"/>
          </p:cNvCxnSpPr>
          <p:nvPr/>
        </p:nvCxnSpPr>
        <p:spPr bwMode="auto">
          <a:xfrm flipH="1">
            <a:off x="8732838" y="5878513"/>
            <a:ext cx="182562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00" name="AutoShape 96"/>
          <p:cNvCxnSpPr>
            <a:cxnSpLocks noChangeShapeType="1"/>
            <a:stCxn id="88" idx="2"/>
            <a:endCxn id="89" idx="0"/>
          </p:cNvCxnSpPr>
          <p:nvPr/>
        </p:nvCxnSpPr>
        <p:spPr bwMode="auto">
          <a:xfrm flipH="1">
            <a:off x="8201025" y="4876800"/>
            <a:ext cx="227013" cy="77311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101" name="Text Box 97"/>
          <p:cNvSpPr txBox="1">
            <a:spLocks noChangeArrowheads="1"/>
          </p:cNvSpPr>
          <p:nvPr/>
        </p:nvSpPr>
        <p:spPr bwMode="auto">
          <a:xfrm>
            <a:off x="5105400" y="6416675"/>
            <a:ext cx="20649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 dirty="0">
                <a:latin typeface="Microsoft Sans Serif" pitchFamily="34" charset="0"/>
                <a:ea typeface="宋体" pitchFamily="2" charset="-122"/>
              </a:rPr>
              <a:t>Linked </a:t>
            </a:r>
            <a:r>
              <a:rPr lang="en-US" altLang="zh-CN" sz="900" dirty="0" smtClean="0">
                <a:latin typeface="Microsoft Sans Serif" pitchFamily="34" charset="0"/>
                <a:ea typeface="宋体" pitchFamily="2" charset="-122"/>
              </a:rPr>
              <a:t>justifications rooted </a:t>
            </a:r>
            <a:r>
              <a:rPr lang="en-US" altLang="zh-CN" sz="900" dirty="0">
                <a:latin typeface="Microsoft Sans Serif" pitchFamily="34" charset="0"/>
                <a:ea typeface="宋体" pitchFamily="2" charset="-122"/>
              </a:rPr>
              <a:t>at A</a:t>
            </a:r>
          </a:p>
          <a:p>
            <a:r>
              <a:rPr lang="en-US" altLang="zh-CN" sz="900" dirty="0">
                <a:latin typeface="Microsoft Sans Serif" pitchFamily="34" charset="0"/>
                <a:ea typeface="宋体" pitchFamily="2" charset="-122"/>
              </a:rPr>
              <a:t>P4 is created by linking p1,p2 and p3</a:t>
            </a:r>
          </a:p>
        </p:txBody>
      </p:sp>
      <p:sp>
        <p:nvSpPr>
          <p:cNvPr id="102" name="Text Box 98"/>
          <p:cNvSpPr txBox="1">
            <a:spLocks noChangeArrowheads="1"/>
          </p:cNvSpPr>
          <p:nvPr/>
        </p:nvSpPr>
        <p:spPr bwMode="auto">
          <a:xfrm>
            <a:off x="7404100" y="5527675"/>
            <a:ext cx="152400" cy="7969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</a:rPr>
              <a:t>Search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</a:endParaRPr>
          </a:p>
        </p:txBody>
      </p:sp>
      <p:sp>
        <p:nvSpPr>
          <p:cNvPr id="103" name="Text Box 99"/>
          <p:cNvSpPr txBox="1">
            <a:spLocks noChangeArrowheads="1"/>
          </p:cNvSpPr>
          <p:nvPr/>
        </p:nvSpPr>
        <p:spPr bwMode="auto">
          <a:xfrm>
            <a:off x="4659313" y="5546725"/>
            <a:ext cx="152400" cy="8540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</a:rPr>
              <a:t>combine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Directed </a:t>
            </a:r>
            <a:r>
              <a:rPr lang="en-US" sz="4000" dirty="0" err="1" smtClean="0"/>
              <a:t>HyperGraph</a:t>
            </a:r>
            <a:r>
              <a:rPr lang="en-US" sz="4000" dirty="0" smtClean="0"/>
              <a:t> Formalism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1900" dirty="0" smtClean="0"/>
              <a:t>A justification is encoded by an annotated directed </a:t>
            </a:r>
            <a:r>
              <a:rPr lang="en-US" sz="1900" dirty="0" err="1" smtClean="0"/>
              <a:t>hypergraph</a:t>
            </a:r>
            <a:r>
              <a:rPr lang="en-US" sz="1900" dirty="0" smtClean="0"/>
              <a:t> H(V, A, C):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V={v1,v2…</a:t>
            </a:r>
            <a:r>
              <a:rPr lang="en-US" sz="1800" dirty="0" err="1" smtClean="0"/>
              <a:t>vn</a:t>
            </a:r>
            <a:r>
              <a:rPr lang="en-US" sz="1800" dirty="0" smtClean="0"/>
              <a:t>}, set of vertex – a vertex denotes a unique formula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A={a1,a2,…am}, set of </a:t>
            </a:r>
            <a:r>
              <a:rPr lang="en-US" sz="1800" dirty="0" err="1" smtClean="0"/>
              <a:t>hyperarc</a:t>
            </a:r>
            <a:r>
              <a:rPr lang="en-US" sz="1800" dirty="0" smtClean="0"/>
              <a:t> – a </a:t>
            </a:r>
            <a:r>
              <a:rPr lang="en-US" sz="1800" dirty="0" err="1" smtClean="0"/>
              <a:t>hyperarc</a:t>
            </a:r>
            <a:r>
              <a:rPr lang="en-US" sz="1800" dirty="0" smtClean="0"/>
              <a:t> denotes a step in justification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C: context data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Source – a </a:t>
            </a:r>
            <a:r>
              <a:rPr lang="en-US" sz="1400" dirty="0" err="1" smtClean="0"/>
              <a:t>hyperarc</a:t>
            </a:r>
            <a:r>
              <a:rPr lang="en-US" sz="1400" dirty="0" smtClean="0"/>
              <a:t> may come from multiple sources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Weight – each </a:t>
            </a:r>
            <a:r>
              <a:rPr lang="en-US" sz="1400" dirty="0" err="1" smtClean="0"/>
              <a:t>hyperarc</a:t>
            </a:r>
            <a:r>
              <a:rPr lang="en-US" sz="1400" dirty="0" smtClean="0"/>
              <a:t> has a weight for optimization purpose</a:t>
            </a:r>
          </a:p>
          <a:p>
            <a:pPr>
              <a:lnSpc>
                <a:spcPct val="80000"/>
              </a:lnSpc>
            </a:pPr>
            <a:r>
              <a:rPr lang="en-US" sz="1900" dirty="0" smtClean="0"/>
              <a:t>Notations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Hyperarc</a:t>
            </a:r>
            <a:r>
              <a:rPr lang="en-US" sz="1800" dirty="0" smtClean="0"/>
              <a:t>  </a:t>
            </a:r>
            <a:r>
              <a:rPr lang="en-US" sz="1800" dirty="0" err="1" smtClean="0"/>
              <a:t>ai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 smtClean="0"/>
              <a:t> A(H)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output(</a:t>
            </a:r>
            <a:r>
              <a:rPr lang="en-US" sz="1400" dirty="0" err="1" smtClean="0"/>
              <a:t>ai</a:t>
            </a:r>
            <a:r>
              <a:rPr lang="en-US" sz="1400" dirty="0" smtClean="0"/>
              <a:t>) </a:t>
            </a:r>
            <a:r>
              <a:rPr lang="en-US" sz="1400" dirty="0" smtClean="0">
                <a:sym typeface="Symbol"/>
              </a:rPr>
              <a:t></a:t>
            </a:r>
            <a:r>
              <a:rPr lang="en-US" sz="1400" dirty="0" smtClean="0"/>
              <a:t> V(H),  formula derived as conclusions, OR?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input(</a:t>
            </a:r>
            <a:r>
              <a:rPr lang="en-US" sz="1400" dirty="0" err="1" smtClean="0"/>
              <a:t>ai</a:t>
            </a:r>
            <a:r>
              <a:rPr lang="en-US" sz="1400" dirty="0" smtClean="0"/>
              <a:t>) </a:t>
            </a:r>
            <a:r>
              <a:rPr lang="en-US" sz="1400" dirty="0" smtClean="0">
                <a:sym typeface="Symbol"/>
              </a:rPr>
              <a:t></a:t>
            </a:r>
            <a:r>
              <a:rPr lang="en-US" sz="1400" dirty="0" smtClean="0"/>
              <a:t> V(H),   formula used as antecedents, AND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Vertex   vi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 smtClean="0"/>
              <a:t> V(H)</a:t>
            </a:r>
          </a:p>
          <a:p>
            <a:pPr lvl="2">
              <a:lnSpc>
                <a:spcPct val="80000"/>
              </a:lnSpc>
            </a:pPr>
            <a:r>
              <a:rPr lang="en-US" sz="1400" dirty="0" err="1" smtClean="0"/>
              <a:t>Inlink</a:t>
            </a:r>
            <a:r>
              <a:rPr lang="en-US" sz="1400" dirty="0" smtClean="0"/>
              <a:t>(vi) </a:t>
            </a:r>
            <a:r>
              <a:rPr lang="en-US" sz="1400" dirty="0" smtClean="0">
                <a:sym typeface="Symbol"/>
              </a:rPr>
              <a:t></a:t>
            </a:r>
            <a:r>
              <a:rPr lang="en-US" sz="1400" dirty="0" smtClean="0"/>
              <a:t> A(H), </a:t>
            </a:r>
            <a:r>
              <a:rPr lang="en-US" sz="1400" dirty="0" err="1" smtClean="0"/>
              <a:t>hyperarcs</a:t>
            </a:r>
            <a:r>
              <a:rPr lang="en-US" sz="1400" dirty="0" smtClean="0"/>
              <a:t> having vi as tail</a:t>
            </a:r>
          </a:p>
          <a:p>
            <a:pPr lvl="2">
              <a:lnSpc>
                <a:spcPct val="80000"/>
              </a:lnSpc>
            </a:pPr>
            <a:r>
              <a:rPr lang="en-US" sz="1400" dirty="0" err="1" smtClean="0"/>
              <a:t>Outlink</a:t>
            </a:r>
            <a:r>
              <a:rPr lang="en-US" sz="1400" dirty="0" smtClean="0"/>
              <a:t>(vi) </a:t>
            </a:r>
            <a:r>
              <a:rPr lang="en-US" sz="1400" dirty="0" smtClean="0">
                <a:sym typeface="Symbol"/>
              </a:rPr>
              <a:t></a:t>
            </a:r>
            <a:r>
              <a:rPr lang="en-US" sz="1400" dirty="0" smtClean="0"/>
              <a:t> A(H) , </a:t>
            </a:r>
            <a:r>
              <a:rPr lang="en-US" sz="1400" dirty="0" err="1" smtClean="0"/>
              <a:t>hyperarcs</a:t>
            </a:r>
            <a:r>
              <a:rPr lang="en-US" sz="1400" dirty="0" smtClean="0"/>
              <a:t> having vi as head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Hyergraph</a:t>
            </a:r>
            <a:r>
              <a:rPr lang="en-US" sz="1800" dirty="0" smtClean="0"/>
              <a:t> -H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A(H) = </a:t>
            </a:r>
            <a:r>
              <a:rPr lang="en-US" sz="1400" dirty="0" smtClean="0">
                <a:sym typeface="Symbol"/>
              </a:rPr>
              <a:t></a:t>
            </a:r>
            <a:r>
              <a:rPr lang="en-US" sz="1400" dirty="0" smtClean="0"/>
              <a:t> </a:t>
            </a:r>
            <a:r>
              <a:rPr lang="en-US" sz="1400" dirty="0" err="1" smtClean="0"/>
              <a:t>ai</a:t>
            </a:r>
            <a:r>
              <a:rPr lang="en-US" sz="1400" dirty="0" smtClean="0"/>
              <a:t>   where </a:t>
            </a:r>
            <a:r>
              <a:rPr lang="en-US" sz="1400" dirty="0" err="1" smtClean="0"/>
              <a:t>ai</a:t>
            </a:r>
            <a:r>
              <a:rPr lang="en-US" sz="1400" dirty="0" smtClean="0"/>
              <a:t>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H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V(H) = </a:t>
            </a:r>
            <a:r>
              <a:rPr lang="en-US" sz="1400" dirty="0" smtClean="0">
                <a:sym typeface="Symbol"/>
              </a:rPr>
              <a:t></a:t>
            </a:r>
            <a:r>
              <a:rPr lang="en-US" sz="1400" dirty="0" smtClean="0"/>
              <a:t> vi   where vi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H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Output(H)= </a:t>
            </a:r>
            <a:r>
              <a:rPr lang="en-US" sz="1400" dirty="0" smtClean="0">
                <a:sym typeface="Symbol"/>
              </a:rPr>
              <a:t></a:t>
            </a:r>
            <a:r>
              <a:rPr lang="en-US" sz="1400" dirty="0" smtClean="0"/>
              <a:t> output(</a:t>
            </a:r>
            <a:r>
              <a:rPr lang="en-US" sz="1400" dirty="0" err="1" smtClean="0"/>
              <a:t>ai</a:t>
            </a:r>
            <a:r>
              <a:rPr lang="en-US" sz="1400" dirty="0" smtClean="0"/>
              <a:t>)   where </a:t>
            </a:r>
            <a:r>
              <a:rPr lang="en-US" sz="1400" dirty="0" err="1" smtClean="0"/>
              <a:t>ai</a:t>
            </a:r>
            <a:r>
              <a:rPr lang="en-US" sz="1400" dirty="0" smtClean="0"/>
              <a:t>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A(H)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Input(H) = </a:t>
            </a:r>
            <a:r>
              <a:rPr lang="en-US" sz="1400" dirty="0" smtClean="0">
                <a:sym typeface="Symbol"/>
              </a:rPr>
              <a:t></a:t>
            </a:r>
            <a:r>
              <a:rPr lang="en-US" sz="1400" dirty="0" smtClean="0"/>
              <a:t> Input(</a:t>
            </a:r>
            <a:r>
              <a:rPr lang="en-US" sz="1400" dirty="0" err="1" smtClean="0"/>
              <a:t>ai</a:t>
            </a:r>
            <a:r>
              <a:rPr lang="en-US" sz="1400" dirty="0" smtClean="0"/>
              <a:t>)    where </a:t>
            </a:r>
            <a:r>
              <a:rPr lang="en-US" sz="1400" dirty="0" err="1" smtClean="0"/>
              <a:t>ai</a:t>
            </a:r>
            <a:r>
              <a:rPr lang="en-US" sz="1400" dirty="0" smtClean="0"/>
              <a:t>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A(H)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Roots(H) = Output(H) – Input(H)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Hyperpath</a:t>
            </a:r>
            <a:r>
              <a:rPr lang="en-US" sz="1800" dirty="0" smtClean="0"/>
              <a:t> – p={v1,a1,v2,a2,..</a:t>
            </a:r>
            <a:r>
              <a:rPr lang="en-US" sz="1800" dirty="0" err="1" smtClean="0"/>
              <a:t>vn</a:t>
            </a:r>
            <a:r>
              <a:rPr lang="en-US" sz="1800" dirty="0" smtClean="0"/>
              <a:t>} , a path in </a:t>
            </a:r>
            <a:r>
              <a:rPr lang="en-US" sz="1800" dirty="0" err="1" smtClean="0"/>
              <a:t>hypergraph</a:t>
            </a:r>
            <a:endParaRPr lang="en-US" sz="18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/>
              <a:t>Vi </a:t>
            </a:r>
            <a:r>
              <a:rPr lang="en-US" sz="1400" dirty="0" smtClean="0">
                <a:sym typeface="Symbol"/>
              </a:rPr>
              <a:t> </a:t>
            </a:r>
            <a:r>
              <a:rPr lang="en-US" sz="1400" dirty="0" smtClean="0"/>
              <a:t>input(</a:t>
            </a:r>
            <a:r>
              <a:rPr lang="en-US" sz="1400" dirty="0" err="1" smtClean="0"/>
              <a:t>ai</a:t>
            </a:r>
            <a:r>
              <a:rPr lang="en-US" sz="14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Vi+1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output(</a:t>
            </a:r>
            <a:r>
              <a:rPr lang="en-US" sz="1400" dirty="0" err="1" smtClean="0"/>
              <a:t>ai</a:t>
            </a:r>
            <a:r>
              <a:rPr lang="en-US" sz="1400" dirty="0" smtClean="0"/>
              <a:t>)</a:t>
            </a:r>
          </a:p>
          <a:p>
            <a:pPr lvl="2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hyperpath</a:t>
            </a:r>
            <a:r>
              <a:rPr lang="en-US" dirty="0" smtClean="0"/>
              <a:t> p is </a:t>
            </a:r>
            <a:r>
              <a:rPr lang="en-US" dirty="0" smtClean="0">
                <a:solidFill>
                  <a:srgbClr val="FF0000"/>
                </a:solidFill>
              </a:rPr>
              <a:t>cyclic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. </a:t>
            </a:r>
            <a:r>
              <a:rPr lang="en-US" i="1" dirty="0" smtClean="0"/>
              <a:t>p </a:t>
            </a:r>
            <a:r>
              <a:rPr lang="en-US" dirty="0" smtClean="0"/>
              <a:t>ends at its starting vertex, i.e. p = {V1, …</a:t>
            </a:r>
            <a:r>
              <a:rPr lang="en-US" dirty="0" err="1" smtClean="0"/>
              <a:t>Vn</a:t>
            </a:r>
            <a:r>
              <a:rPr lang="en-US" dirty="0" smtClean="0"/>
              <a:t>, An, V1}</a:t>
            </a:r>
          </a:p>
          <a:p>
            <a:r>
              <a:rPr lang="it-IT" dirty="0" smtClean="0"/>
              <a:t>A hypergraph H(X,A,C) is</a:t>
            </a:r>
          </a:p>
          <a:p>
            <a:pPr lvl="1"/>
            <a:r>
              <a:rPr lang="it-IT" dirty="0" smtClean="0"/>
              <a:t> </a:t>
            </a:r>
            <a:r>
              <a:rPr lang="it-IT" dirty="0" smtClean="0">
                <a:solidFill>
                  <a:srgbClr val="FF0000"/>
                </a:solidFill>
              </a:rPr>
              <a:t>concise</a:t>
            </a:r>
            <a:r>
              <a:rPr lang="it-IT" dirty="0" smtClean="0"/>
              <a:t> iff. No two steps derives the same statement</a:t>
            </a:r>
            <a:br>
              <a:rPr lang="it-IT" dirty="0" smtClean="0"/>
            </a:br>
            <a:r>
              <a:rPr lang="it-IT" dirty="0" smtClean="0"/>
              <a:t>                i.e. output(ai) ∩ output(aj) = </a:t>
            </a:r>
            <a:r>
              <a:rPr lang="it-IT" dirty="0" smtClean="0">
                <a:sym typeface="Symbol"/>
              </a:rPr>
              <a:t>   ai,aj A, i j</a:t>
            </a:r>
            <a:endParaRPr lang="it-IT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complete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. Every statement has justification</a:t>
            </a:r>
            <a:br>
              <a:rPr lang="en-US" dirty="0" smtClean="0"/>
            </a:br>
            <a:r>
              <a:rPr lang="en-US" dirty="0" smtClean="0"/>
              <a:t>                   i.e. Input(H)</a:t>
            </a:r>
            <a:r>
              <a:rPr lang="en-US" dirty="0" smtClean="0">
                <a:sym typeface="Symbol"/>
              </a:rPr>
              <a:t> Output(H)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acyclic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. H has no cyclic </a:t>
            </a:r>
            <a:r>
              <a:rPr lang="en-US" dirty="0" err="1" smtClean="0"/>
              <a:t>hyperpath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solution graph</a:t>
            </a:r>
            <a:r>
              <a:rPr lang="en-US" dirty="0" smtClean="0"/>
              <a:t> Hs(X’,A’,C’) for v of a </a:t>
            </a:r>
            <a:r>
              <a:rPr lang="en-US" dirty="0" err="1" smtClean="0"/>
              <a:t>hypergraph</a:t>
            </a:r>
            <a:r>
              <a:rPr lang="en-US" dirty="0" smtClean="0"/>
              <a:t> H </a:t>
            </a:r>
            <a:r>
              <a:rPr lang="en-US" dirty="0" err="1" smtClean="0"/>
              <a:t>w.r.t</a:t>
            </a:r>
            <a:r>
              <a:rPr lang="en-US" dirty="0" smtClean="0"/>
              <a:t>. vertex v is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subgraph</a:t>
            </a:r>
            <a:r>
              <a:rPr lang="en-US" dirty="0" smtClean="0"/>
              <a:t> of H      i.e.  A’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  A</a:t>
            </a:r>
          </a:p>
          <a:p>
            <a:pPr lvl="1"/>
            <a:r>
              <a:rPr lang="en-US" dirty="0" smtClean="0"/>
              <a:t>Rooted at vertex v    i.e. Roots(Hs)={v}</a:t>
            </a:r>
          </a:p>
          <a:p>
            <a:pPr lvl="1"/>
            <a:r>
              <a:rPr lang="en-US" dirty="0" smtClean="0"/>
              <a:t>Concise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Acyclic</a:t>
            </a:r>
          </a:p>
          <a:p>
            <a:r>
              <a:rPr lang="en-US" dirty="0" smtClean="0"/>
              <a:t>Weighted directed </a:t>
            </a:r>
            <a:r>
              <a:rPr lang="en-US" dirty="0" err="1" smtClean="0"/>
              <a:t>hypergraph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hyperedge</a:t>
            </a:r>
            <a:r>
              <a:rPr lang="en-US" dirty="0" smtClean="0"/>
              <a:t> has a numeric weight,  weight(</a:t>
            </a:r>
            <a:r>
              <a:rPr lang="en-US" dirty="0" err="1" smtClean="0"/>
              <a:t>ai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weight of a directed </a:t>
            </a:r>
            <a:r>
              <a:rPr lang="en-US" dirty="0" err="1" smtClean="0"/>
              <a:t>hypergraph</a:t>
            </a:r>
            <a:r>
              <a:rPr lang="en-US" dirty="0" smtClean="0"/>
              <a:t>  weight(H) = </a:t>
            </a:r>
            <a:r>
              <a:rPr lang="en-US" dirty="0" smtClean="0">
                <a:sym typeface="Symbol"/>
              </a:rPr>
              <a:t> weight (</a:t>
            </a:r>
            <a:r>
              <a:rPr lang="en-US" dirty="0" err="1" smtClean="0">
                <a:sym typeface="Symbol"/>
              </a:rPr>
              <a:t>ai</a:t>
            </a:r>
            <a:r>
              <a:rPr lang="en-US" dirty="0" smtClean="0">
                <a:sym typeface="Symbol"/>
              </a:rPr>
              <a:t>)   </a:t>
            </a:r>
            <a:r>
              <a:rPr lang="en-US" dirty="0" err="1" smtClean="0">
                <a:sym typeface="Symbol"/>
              </a:rPr>
              <a:t>ai</a:t>
            </a:r>
            <a:r>
              <a:rPr lang="en-US" dirty="0" smtClean="0">
                <a:sym typeface="Symbol"/>
              </a:rPr>
              <a:t> </a:t>
            </a:r>
            <a:r>
              <a:rPr lang="it-IT" dirty="0" smtClean="0">
                <a:sym typeface="Symbol"/>
              </a:rPr>
              <a:t>A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“Search”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weighted directed </a:t>
            </a:r>
            <a:r>
              <a:rPr lang="en-US" dirty="0" err="1" smtClean="0"/>
              <a:t>hypergraph</a:t>
            </a:r>
            <a:r>
              <a:rPr lang="en-US" dirty="0" smtClean="0"/>
              <a:t> H(X,A,C) and a starting vertex v, find the optimal solution graph H’(X’,A’,C’) rooted at v.</a:t>
            </a:r>
          </a:p>
          <a:p>
            <a:pPr lvl="1"/>
            <a:r>
              <a:rPr lang="en-US" dirty="0" smtClean="0"/>
              <a:t>Optimal – minimal weight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Search space is huge, could be exponential</a:t>
            </a:r>
          </a:p>
          <a:p>
            <a:pPr lvl="1"/>
            <a:r>
              <a:rPr lang="en-US" dirty="0" smtClean="0"/>
              <a:t>Similar to AO* search, which assumes Tree instead of DAG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Example1: AO* Search does not work</a:t>
            </a:r>
            <a:br>
              <a:rPr lang="en-US" dirty="0" smtClean="0"/>
            </a:br>
            <a:r>
              <a:rPr lang="en-US" sz="3100" dirty="0" smtClean="0"/>
              <a:t>Find minimal (weight) solution graph </a:t>
            </a:r>
            <a:endParaRPr lang="en-US" sz="3100" dirty="0"/>
          </a:p>
        </p:txBody>
      </p:sp>
      <p:sp>
        <p:nvSpPr>
          <p:cNvPr id="109" name="Rectangle 48"/>
          <p:cNvSpPr>
            <a:spLocks noChangeArrowheads="1"/>
          </p:cNvSpPr>
          <p:nvPr/>
        </p:nvSpPr>
        <p:spPr bwMode="auto">
          <a:xfrm>
            <a:off x="1295400" y="4495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0" name="Rectangle 49"/>
          <p:cNvSpPr>
            <a:spLocks noChangeArrowheads="1"/>
          </p:cNvSpPr>
          <p:nvPr/>
        </p:nvSpPr>
        <p:spPr bwMode="auto">
          <a:xfrm>
            <a:off x="1022350" y="5257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AutoShape 50"/>
          <p:cNvCxnSpPr>
            <a:cxnSpLocks noChangeShapeType="1"/>
            <a:stCxn id="109" idx="2"/>
            <a:endCxn id="113" idx="0"/>
          </p:cNvCxnSpPr>
          <p:nvPr/>
        </p:nvCxnSpPr>
        <p:spPr bwMode="auto">
          <a:xfrm rot="16200000" flipH="1">
            <a:off x="1596535" y="4620722"/>
            <a:ext cx="152400" cy="35975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12" name="AutoShape 51"/>
          <p:cNvCxnSpPr>
            <a:cxnSpLocks noChangeShapeType="1"/>
            <a:stCxn id="113" idx="2"/>
            <a:endCxn id="110" idx="0"/>
          </p:cNvCxnSpPr>
          <p:nvPr/>
        </p:nvCxnSpPr>
        <p:spPr bwMode="auto">
          <a:xfrm rot="5400000">
            <a:off x="1460010" y="4865197"/>
            <a:ext cx="152400" cy="6328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113" name="AutoShape 52"/>
          <p:cNvSpPr>
            <a:spLocks noChangeArrowheads="1"/>
          </p:cNvSpPr>
          <p:nvPr/>
        </p:nvSpPr>
        <p:spPr bwMode="auto">
          <a:xfrm>
            <a:off x="1616075" y="4876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s1</a:t>
            </a:r>
          </a:p>
        </p:txBody>
      </p:sp>
      <p:sp>
        <p:nvSpPr>
          <p:cNvPr id="114" name="Rectangle 53"/>
          <p:cNvSpPr>
            <a:spLocks noChangeArrowheads="1"/>
          </p:cNvSpPr>
          <p:nvPr/>
        </p:nvSpPr>
        <p:spPr bwMode="auto">
          <a:xfrm>
            <a:off x="132715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AutoShape 54"/>
          <p:cNvCxnSpPr>
            <a:cxnSpLocks noChangeShapeType="1"/>
            <a:stCxn id="113" idx="2"/>
            <a:endCxn id="114" idx="0"/>
          </p:cNvCxnSpPr>
          <p:nvPr/>
        </p:nvCxnSpPr>
        <p:spPr bwMode="auto">
          <a:xfrm rot="5400000">
            <a:off x="1231410" y="5398597"/>
            <a:ext cx="914400" cy="328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116" name="Rectangle 55"/>
          <p:cNvSpPr>
            <a:spLocks noChangeArrowheads="1"/>
          </p:cNvSpPr>
          <p:nvPr/>
        </p:nvSpPr>
        <p:spPr bwMode="auto">
          <a:xfrm>
            <a:off x="213360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AutoShape 56"/>
          <p:cNvCxnSpPr>
            <a:cxnSpLocks noChangeShapeType="1"/>
            <a:stCxn id="113" idx="2"/>
            <a:endCxn id="116" idx="0"/>
          </p:cNvCxnSpPr>
          <p:nvPr/>
        </p:nvCxnSpPr>
        <p:spPr bwMode="auto">
          <a:xfrm rot="16200000" flipH="1">
            <a:off x="1634635" y="5323378"/>
            <a:ext cx="914400" cy="4784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118" name="Rectangle 57"/>
          <p:cNvSpPr>
            <a:spLocks noChangeArrowheads="1"/>
          </p:cNvSpPr>
          <p:nvPr/>
        </p:nvSpPr>
        <p:spPr bwMode="auto">
          <a:xfrm>
            <a:off x="625475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9" name="AutoShape 58"/>
          <p:cNvCxnSpPr>
            <a:cxnSpLocks noChangeShapeType="1"/>
            <a:stCxn id="110" idx="2"/>
            <a:endCxn id="121" idx="0"/>
          </p:cNvCxnSpPr>
          <p:nvPr/>
        </p:nvCxnSpPr>
        <p:spPr bwMode="auto">
          <a:xfrm rot="5400000">
            <a:off x="964710" y="5383703"/>
            <a:ext cx="152400" cy="35779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20" name="AutoShape 59"/>
          <p:cNvCxnSpPr>
            <a:cxnSpLocks noChangeShapeType="1"/>
            <a:stCxn id="121" idx="2"/>
            <a:endCxn id="118" idx="0"/>
          </p:cNvCxnSpPr>
          <p:nvPr/>
        </p:nvCxnSpPr>
        <p:spPr bwMode="auto">
          <a:xfrm rot="5400000">
            <a:off x="766273" y="5924060"/>
            <a:ext cx="152400" cy="39081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121" name="AutoShape 60"/>
          <p:cNvSpPr>
            <a:spLocks noChangeArrowheads="1"/>
          </p:cNvSpPr>
          <p:nvPr/>
        </p:nvSpPr>
        <p:spPr bwMode="auto">
          <a:xfrm>
            <a:off x="6254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s2</a:t>
            </a:r>
          </a:p>
        </p:txBody>
      </p:sp>
      <p:cxnSp>
        <p:nvCxnSpPr>
          <p:cNvPr id="122" name="AutoShape 61"/>
          <p:cNvCxnSpPr>
            <a:cxnSpLocks noChangeShapeType="1"/>
            <a:stCxn id="110" idx="2"/>
            <a:endCxn id="123" idx="0"/>
          </p:cNvCxnSpPr>
          <p:nvPr/>
        </p:nvCxnSpPr>
        <p:spPr bwMode="auto">
          <a:xfrm rot="16200000" flipH="1">
            <a:off x="1498110" y="5208097"/>
            <a:ext cx="152400" cy="709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23" name="AutoShape 62"/>
          <p:cNvSpPr>
            <a:spLocks noChangeArrowheads="1"/>
          </p:cNvSpPr>
          <p:nvPr/>
        </p:nvSpPr>
        <p:spPr bwMode="auto">
          <a:xfrm>
            <a:off x="16922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s3</a:t>
            </a:r>
          </a:p>
        </p:txBody>
      </p:sp>
      <p:cxnSp>
        <p:nvCxnSpPr>
          <p:cNvPr id="124" name="AutoShape 63"/>
          <p:cNvCxnSpPr>
            <a:cxnSpLocks noChangeShapeType="1"/>
            <a:stCxn id="123" idx="2"/>
            <a:endCxn id="114" idx="0"/>
          </p:cNvCxnSpPr>
          <p:nvPr/>
        </p:nvCxnSpPr>
        <p:spPr bwMode="auto">
          <a:xfrm rot="5400000">
            <a:off x="1650510" y="5741497"/>
            <a:ext cx="152400" cy="404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cxnSp>
        <p:nvCxnSpPr>
          <p:cNvPr id="125" name="AutoShape 64"/>
          <p:cNvCxnSpPr>
            <a:cxnSpLocks noChangeShapeType="1"/>
            <a:stCxn id="123" idx="2"/>
            <a:endCxn id="116" idx="0"/>
          </p:cNvCxnSpPr>
          <p:nvPr/>
        </p:nvCxnSpPr>
        <p:spPr bwMode="auto">
          <a:xfrm rot="16200000" flipH="1">
            <a:off x="2053735" y="5742478"/>
            <a:ext cx="152400" cy="402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126" name="AutoShape 66"/>
          <p:cNvSpPr>
            <a:spLocks noChangeArrowheads="1"/>
          </p:cNvSpPr>
          <p:nvPr/>
        </p:nvSpPr>
        <p:spPr bwMode="auto">
          <a:xfrm>
            <a:off x="131127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5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AutoShape 67"/>
          <p:cNvSpPr>
            <a:spLocks noChangeArrowheads="1"/>
          </p:cNvSpPr>
          <p:nvPr/>
        </p:nvSpPr>
        <p:spPr bwMode="auto">
          <a:xfrm>
            <a:off x="210502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AutoShape 68"/>
          <p:cNvSpPr>
            <a:spLocks noChangeArrowheads="1"/>
          </p:cNvSpPr>
          <p:nvPr/>
        </p:nvSpPr>
        <p:spPr bwMode="auto">
          <a:xfrm>
            <a:off x="565150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9" name="AutoShape 72"/>
          <p:cNvCxnSpPr>
            <a:cxnSpLocks noChangeShapeType="1"/>
            <a:stCxn id="114" idx="2"/>
            <a:endCxn id="126" idx="0"/>
          </p:cNvCxnSpPr>
          <p:nvPr/>
        </p:nvCxnSpPr>
        <p:spPr bwMode="auto">
          <a:xfrm rot="16200000" flipH="1">
            <a:off x="1421910" y="6351097"/>
            <a:ext cx="228600" cy="23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30" name="AutoShape 73"/>
          <p:cNvCxnSpPr>
            <a:cxnSpLocks noChangeShapeType="1"/>
            <a:stCxn id="116" idx="2"/>
            <a:endCxn id="127" idx="0"/>
          </p:cNvCxnSpPr>
          <p:nvPr/>
        </p:nvCxnSpPr>
        <p:spPr bwMode="auto">
          <a:xfrm rot="16200000" flipH="1">
            <a:off x="2222010" y="6357447"/>
            <a:ext cx="228600" cy="105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31" name="AutoShape 74"/>
          <p:cNvCxnSpPr>
            <a:cxnSpLocks noChangeShapeType="1"/>
            <a:stCxn id="118" idx="2"/>
            <a:endCxn id="128" idx="0"/>
          </p:cNvCxnSpPr>
          <p:nvPr/>
        </p:nvCxnSpPr>
        <p:spPr bwMode="auto">
          <a:xfrm rot="5400000">
            <a:off x="698010" y="6352078"/>
            <a:ext cx="228600" cy="21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396875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219200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920875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57200" y="5638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524000" y="5638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447800" y="4876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3" name="AutoShape 2"/>
          <p:cNvSpPr>
            <a:spLocks noChangeArrowheads="1"/>
          </p:cNvSpPr>
          <p:nvPr/>
        </p:nvSpPr>
        <p:spPr bwMode="auto">
          <a:xfrm>
            <a:off x="304800" y="4343400"/>
            <a:ext cx="2438400" cy="24384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j0</a:t>
            </a:r>
            <a:endParaRPr lang="en-US" sz="1200" dirty="0"/>
          </a:p>
        </p:txBody>
      </p:sp>
      <p:sp>
        <p:nvSpPr>
          <p:cNvPr id="194" name="Rectangle 48"/>
          <p:cNvSpPr>
            <a:spLocks noChangeArrowheads="1"/>
          </p:cNvSpPr>
          <p:nvPr/>
        </p:nvSpPr>
        <p:spPr bwMode="auto">
          <a:xfrm>
            <a:off x="4114800" y="4495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95" name="Rectangle 49"/>
          <p:cNvSpPr>
            <a:spLocks noChangeArrowheads="1"/>
          </p:cNvSpPr>
          <p:nvPr/>
        </p:nvSpPr>
        <p:spPr bwMode="auto">
          <a:xfrm>
            <a:off x="3841750" y="5257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6" name="AutoShape 50"/>
          <p:cNvCxnSpPr>
            <a:cxnSpLocks noChangeShapeType="1"/>
            <a:stCxn id="194" idx="2"/>
            <a:endCxn id="198" idx="0"/>
          </p:cNvCxnSpPr>
          <p:nvPr/>
        </p:nvCxnSpPr>
        <p:spPr bwMode="auto">
          <a:xfrm rot="16200000" flipH="1">
            <a:off x="4415935" y="4620722"/>
            <a:ext cx="152400" cy="35975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97" name="AutoShape 51"/>
          <p:cNvCxnSpPr>
            <a:cxnSpLocks noChangeShapeType="1"/>
            <a:stCxn id="198" idx="2"/>
            <a:endCxn id="195" idx="0"/>
          </p:cNvCxnSpPr>
          <p:nvPr/>
        </p:nvCxnSpPr>
        <p:spPr bwMode="auto">
          <a:xfrm rot="5400000">
            <a:off x="4279410" y="4865197"/>
            <a:ext cx="152400" cy="6328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198" name="AutoShape 52"/>
          <p:cNvSpPr>
            <a:spLocks noChangeArrowheads="1"/>
          </p:cNvSpPr>
          <p:nvPr/>
        </p:nvSpPr>
        <p:spPr bwMode="auto">
          <a:xfrm>
            <a:off x="4435475" y="4876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s1</a:t>
            </a:r>
          </a:p>
        </p:txBody>
      </p:sp>
      <p:sp>
        <p:nvSpPr>
          <p:cNvPr id="199" name="Rectangle 53"/>
          <p:cNvSpPr>
            <a:spLocks noChangeArrowheads="1"/>
          </p:cNvSpPr>
          <p:nvPr/>
        </p:nvSpPr>
        <p:spPr bwMode="auto">
          <a:xfrm>
            <a:off x="414655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0" name="AutoShape 54"/>
          <p:cNvCxnSpPr>
            <a:cxnSpLocks noChangeShapeType="1"/>
            <a:stCxn id="198" idx="2"/>
            <a:endCxn id="199" idx="0"/>
          </p:cNvCxnSpPr>
          <p:nvPr/>
        </p:nvCxnSpPr>
        <p:spPr bwMode="auto">
          <a:xfrm rot="5400000">
            <a:off x="4050810" y="5398597"/>
            <a:ext cx="914400" cy="328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201" name="Rectangle 55"/>
          <p:cNvSpPr>
            <a:spLocks noChangeArrowheads="1"/>
          </p:cNvSpPr>
          <p:nvPr/>
        </p:nvSpPr>
        <p:spPr bwMode="auto">
          <a:xfrm>
            <a:off x="495300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2" name="AutoShape 56"/>
          <p:cNvCxnSpPr>
            <a:cxnSpLocks noChangeShapeType="1"/>
            <a:stCxn id="198" idx="2"/>
            <a:endCxn id="201" idx="0"/>
          </p:cNvCxnSpPr>
          <p:nvPr/>
        </p:nvCxnSpPr>
        <p:spPr bwMode="auto">
          <a:xfrm rot="16200000" flipH="1">
            <a:off x="4454035" y="5323378"/>
            <a:ext cx="914400" cy="4784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203" name="Rectangle 57"/>
          <p:cNvSpPr>
            <a:spLocks noChangeArrowheads="1"/>
          </p:cNvSpPr>
          <p:nvPr/>
        </p:nvSpPr>
        <p:spPr bwMode="auto">
          <a:xfrm>
            <a:off x="3444875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4" name="AutoShape 58"/>
          <p:cNvCxnSpPr>
            <a:cxnSpLocks noChangeShapeType="1"/>
            <a:stCxn id="195" idx="2"/>
            <a:endCxn id="206" idx="0"/>
          </p:cNvCxnSpPr>
          <p:nvPr/>
        </p:nvCxnSpPr>
        <p:spPr bwMode="auto">
          <a:xfrm rot="5400000">
            <a:off x="3784110" y="5383703"/>
            <a:ext cx="152400" cy="35779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05" name="AutoShape 59"/>
          <p:cNvCxnSpPr>
            <a:cxnSpLocks noChangeShapeType="1"/>
            <a:stCxn id="206" idx="2"/>
            <a:endCxn id="203" idx="0"/>
          </p:cNvCxnSpPr>
          <p:nvPr/>
        </p:nvCxnSpPr>
        <p:spPr bwMode="auto">
          <a:xfrm rot="5400000">
            <a:off x="3585673" y="5924060"/>
            <a:ext cx="152400" cy="39081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206" name="AutoShape 60"/>
          <p:cNvSpPr>
            <a:spLocks noChangeArrowheads="1"/>
          </p:cNvSpPr>
          <p:nvPr/>
        </p:nvSpPr>
        <p:spPr bwMode="auto">
          <a:xfrm>
            <a:off x="34448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s2</a:t>
            </a:r>
          </a:p>
        </p:txBody>
      </p:sp>
      <p:cxnSp>
        <p:nvCxnSpPr>
          <p:cNvPr id="207" name="AutoShape 61"/>
          <p:cNvCxnSpPr>
            <a:cxnSpLocks noChangeShapeType="1"/>
            <a:stCxn id="195" idx="2"/>
            <a:endCxn id="208" idx="0"/>
          </p:cNvCxnSpPr>
          <p:nvPr/>
        </p:nvCxnSpPr>
        <p:spPr bwMode="auto">
          <a:xfrm rot="16200000" flipH="1">
            <a:off x="4317510" y="5208097"/>
            <a:ext cx="152400" cy="709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08" name="AutoShape 62"/>
          <p:cNvSpPr>
            <a:spLocks noChangeArrowheads="1"/>
          </p:cNvSpPr>
          <p:nvPr/>
        </p:nvSpPr>
        <p:spPr bwMode="auto">
          <a:xfrm>
            <a:off x="45116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s3</a:t>
            </a:r>
          </a:p>
        </p:txBody>
      </p:sp>
      <p:cxnSp>
        <p:nvCxnSpPr>
          <p:cNvPr id="209" name="AutoShape 63"/>
          <p:cNvCxnSpPr>
            <a:cxnSpLocks noChangeShapeType="1"/>
            <a:stCxn id="208" idx="2"/>
            <a:endCxn id="199" idx="0"/>
          </p:cNvCxnSpPr>
          <p:nvPr/>
        </p:nvCxnSpPr>
        <p:spPr bwMode="auto">
          <a:xfrm rot="5400000">
            <a:off x="4469910" y="5741497"/>
            <a:ext cx="152400" cy="404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cxnSp>
        <p:nvCxnSpPr>
          <p:cNvPr id="210" name="AutoShape 64"/>
          <p:cNvCxnSpPr>
            <a:cxnSpLocks noChangeShapeType="1"/>
            <a:stCxn id="208" idx="2"/>
            <a:endCxn id="201" idx="0"/>
          </p:cNvCxnSpPr>
          <p:nvPr/>
        </p:nvCxnSpPr>
        <p:spPr bwMode="auto">
          <a:xfrm rot="16200000" flipH="1">
            <a:off x="4873135" y="5742478"/>
            <a:ext cx="152400" cy="402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211" name="AutoShape 66"/>
          <p:cNvSpPr>
            <a:spLocks noChangeArrowheads="1"/>
          </p:cNvSpPr>
          <p:nvPr/>
        </p:nvSpPr>
        <p:spPr bwMode="auto">
          <a:xfrm>
            <a:off x="413067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5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AutoShape 67"/>
          <p:cNvSpPr>
            <a:spLocks noChangeArrowheads="1"/>
          </p:cNvSpPr>
          <p:nvPr/>
        </p:nvSpPr>
        <p:spPr bwMode="auto">
          <a:xfrm>
            <a:off x="492442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3" name="AutoShape 68"/>
          <p:cNvSpPr>
            <a:spLocks noChangeArrowheads="1"/>
          </p:cNvSpPr>
          <p:nvPr/>
        </p:nvSpPr>
        <p:spPr bwMode="auto">
          <a:xfrm>
            <a:off x="3384550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4" name="AutoShape 72"/>
          <p:cNvCxnSpPr>
            <a:cxnSpLocks noChangeShapeType="1"/>
            <a:stCxn id="199" idx="2"/>
            <a:endCxn id="211" idx="0"/>
          </p:cNvCxnSpPr>
          <p:nvPr/>
        </p:nvCxnSpPr>
        <p:spPr bwMode="auto">
          <a:xfrm rot="16200000" flipH="1">
            <a:off x="4241310" y="6351097"/>
            <a:ext cx="228600" cy="23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15" name="AutoShape 73"/>
          <p:cNvCxnSpPr>
            <a:cxnSpLocks noChangeShapeType="1"/>
            <a:stCxn id="201" idx="2"/>
            <a:endCxn id="212" idx="0"/>
          </p:cNvCxnSpPr>
          <p:nvPr/>
        </p:nvCxnSpPr>
        <p:spPr bwMode="auto">
          <a:xfrm rot="16200000" flipH="1">
            <a:off x="5041410" y="6357447"/>
            <a:ext cx="228600" cy="105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16" name="AutoShape 74"/>
          <p:cNvCxnSpPr>
            <a:cxnSpLocks noChangeShapeType="1"/>
            <a:stCxn id="203" idx="2"/>
            <a:endCxn id="213" idx="0"/>
          </p:cNvCxnSpPr>
          <p:nvPr/>
        </p:nvCxnSpPr>
        <p:spPr bwMode="auto">
          <a:xfrm rot="5400000">
            <a:off x="3517410" y="6352078"/>
            <a:ext cx="228600" cy="21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3810000" y="5562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21" name="TextBox 220"/>
          <p:cNvSpPr txBox="1"/>
          <p:nvPr/>
        </p:nvSpPr>
        <p:spPr>
          <a:xfrm>
            <a:off x="4876800" y="5562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22" name="TextBox 221"/>
          <p:cNvSpPr txBox="1"/>
          <p:nvPr/>
        </p:nvSpPr>
        <p:spPr>
          <a:xfrm>
            <a:off x="4800600" y="4800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3" name="AutoShape 2"/>
          <p:cNvSpPr>
            <a:spLocks noChangeArrowheads="1"/>
          </p:cNvSpPr>
          <p:nvPr/>
        </p:nvSpPr>
        <p:spPr bwMode="auto">
          <a:xfrm>
            <a:off x="3124200" y="4343400"/>
            <a:ext cx="2438400" cy="24384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j1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4114800" y="5181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28" name="TextBox 227"/>
          <p:cNvSpPr txBox="1"/>
          <p:nvPr/>
        </p:nvSpPr>
        <p:spPr>
          <a:xfrm>
            <a:off x="4419600" y="4419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1295400" y="1905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1022350" y="2667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B</a:t>
            </a:r>
            <a:endParaRPr lang="en-US" sz="2000" baseline="-25000"/>
          </a:p>
        </p:txBody>
      </p:sp>
      <p:cxnSp>
        <p:nvCxnSpPr>
          <p:cNvPr id="269" name="AutoShape 50"/>
          <p:cNvCxnSpPr>
            <a:cxnSpLocks noChangeShapeType="1"/>
            <a:stCxn id="267" idx="2"/>
            <a:endCxn id="271" idx="0"/>
          </p:cNvCxnSpPr>
          <p:nvPr/>
        </p:nvCxnSpPr>
        <p:spPr bwMode="auto">
          <a:xfrm rot="16200000" flipH="1">
            <a:off x="1596535" y="2029922"/>
            <a:ext cx="152400" cy="35975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70" name="AutoShape 51"/>
          <p:cNvCxnSpPr>
            <a:cxnSpLocks noChangeShapeType="1"/>
            <a:stCxn id="271" idx="2"/>
            <a:endCxn id="268" idx="0"/>
          </p:cNvCxnSpPr>
          <p:nvPr/>
        </p:nvCxnSpPr>
        <p:spPr bwMode="auto">
          <a:xfrm rot="5400000">
            <a:off x="1460010" y="2274397"/>
            <a:ext cx="152400" cy="6328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271" name="AutoShape 52"/>
          <p:cNvSpPr>
            <a:spLocks noChangeArrowheads="1"/>
          </p:cNvSpPr>
          <p:nvPr/>
        </p:nvSpPr>
        <p:spPr bwMode="auto">
          <a:xfrm>
            <a:off x="1616075" y="2286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132715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C</a:t>
            </a:r>
            <a:endParaRPr lang="en-US" sz="2000" baseline="-25000"/>
          </a:p>
        </p:txBody>
      </p:sp>
      <p:cxnSp>
        <p:nvCxnSpPr>
          <p:cNvPr id="273" name="AutoShape 54"/>
          <p:cNvCxnSpPr>
            <a:cxnSpLocks noChangeShapeType="1"/>
            <a:stCxn id="271" idx="2"/>
            <a:endCxn id="272" idx="0"/>
          </p:cNvCxnSpPr>
          <p:nvPr/>
        </p:nvCxnSpPr>
        <p:spPr bwMode="auto">
          <a:xfrm rot="5400000">
            <a:off x="1231410" y="2807797"/>
            <a:ext cx="914400" cy="3280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213360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D</a:t>
            </a:r>
            <a:endParaRPr lang="en-US" sz="2000" baseline="-25000"/>
          </a:p>
        </p:txBody>
      </p:sp>
      <p:cxnSp>
        <p:nvCxnSpPr>
          <p:cNvPr id="275" name="AutoShape 56"/>
          <p:cNvCxnSpPr>
            <a:cxnSpLocks noChangeShapeType="1"/>
            <a:stCxn id="271" idx="2"/>
            <a:endCxn id="274" idx="0"/>
          </p:cNvCxnSpPr>
          <p:nvPr/>
        </p:nvCxnSpPr>
        <p:spPr bwMode="auto">
          <a:xfrm rot="16200000" flipH="1">
            <a:off x="1634635" y="2732578"/>
            <a:ext cx="914400" cy="478444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625475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endParaRPr lang="en-US" sz="2000" baseline="-25000"/>
          </a:p>
        </p:txBody>
      </p:sp>
      <p:cxnSp>
        <p:nvCxnSpPr>
          <p:cNvPr id="277" name="AutoShape 58"/>
          <p:cNvCxnSpPr>
            <a:cxnSpLocks noChangeShapeType="1"/>
            <a:stCxn id="268" idx="2"/>
            <a:endCxn id="279" idx="0"/>
          </p:cNvCxnSpPr>
          <p:nvPr/>
        </p:nvCxnSpPr>
        <p:spPr bwMode="auto">
          <a:xfrm rot="5400000">
            <a:off x="964710" y="2792903"/>
            <a:ext cx="152400" cy="357794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78" name="AutoShape 59"/>
          <p:cNvCxnSpPr>
            <a:cxnSpLocks noChangeShapeType="1"/>
            <a:stCxn id="279" idx="2"/>
            <a:endCxn id="276" idx="0"/>
          </p:cNvCxnSpPr>
          <p:nvPr/>
        </p:nvCxnSpPr>
        <p:spPr bwMode="auto">
          <a:xfrm rot="5400000">
            <a:off x="766273" y="3333260"/>
            <a:ext cx="152400" cy="3908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279" name="AutoShape 60"/>
          <p:cNvSpPr>
            <a:spLocks noChangeArrowheads="1"/>
          </p:cNvSpPr>
          <p:nvPr/>
        </p:nvSpPr>
        <p:spPr bwMode="auto">
          <a:xfrm>
            <a:off x="62547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280" name="AutoShape 61"/>
          <p:cNvCxnSpPr>
            <a:cxnSpLocks noChangeShapeType="1"/>
            <a:stCxn id="268" idx="2"/>
            <a:endCxn id="281" idx="0"/>
          </p:cNvCxnSpPr>
          <p:nvPr/>
        </p:nvCxnSpPr>
        <p:spPr bwMode="auto">
          <a:xfrm rot="16200000" flipH="1">
            <a:off x="1498110" y="2617297"/>
            <a:ext cx="152400" cy="7090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81" name="AutoShape 62"/>
          <p:cNvSpPr>
            <a:spLocks noChangeArrowheads="1"/>
          </p:cNvSpPr>
          <p:nvPr/>
        </p:nvSpPr>
        <p:spPr bwMode="auto">
          <a:xfrm>
            <a:off x="169227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282" name="AutoShape 63"/>
          <p:cNvCxnSpPr>
            <a:cxnSpLocks noChangeShapeType="1"/>
            <a:stCxn id="281" idx="2"/>
            <a:endCxn id="272" idx="0"/>
          </p:cNvCxnSpPr>
          <p:nvPr/>
        </p:nvCxnSpPr>
        <p:spPr bwMode="auto">
          <a:xfrm rot="5400000">
            <a:off x="1650510" y="3150697"/>
            <a:ext cx="152400" cy="4042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83" name="AutoShape 64"/>
          <p:cNvCxnSpPr>
            <a:cxnSpLocks noChangeShapeType="1"/>
            <a:stCxn id="281" idx="2"/>
            <a:endCxn id="274" idx="0"/>
          </p:cNvCxnSpPr>
          <p:nvPr/>
        </p:nvCxnSpPr>
        <p:spPr bwMode="auto">
          <a:xfrm rot="16200000" flipH="1">
            <a:off x="2053735" y="3151678"/>
            <a:ext cx="152400" cy="402244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284" name="AutoShape 66"/>
          <p:cNvSpPr>
            <a:spLocks noChangeArrowheads="1"/>
          </p:cNvSpPr>
          <p:nvPr/>
        </p:nvSpPr>
        <p:spPr bwMode="auto">
          <a:xfrm>
            <a:off x="131127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  <a:r>
              <a:rPr lang="en-US" altLang="zh-CN">
                <a:ea typeface="宋体" pitchFamily="2" charset="-122"/>
              </a:rPr>
              <a:t>5</a:t>
            </a:r>
            <a:endParaRPr lang="en-US"/>
          </a:p>
        </p:txBody>
      </p:sp>
      <p:sp>
        <p:nvSpPr>
          <p:cNvPr id="285" name="AutoShape 67"/>
          <p:cNvSpPr>
            <a:spLocks noChangeArrowheads="1"/>
          </p:cNvSpPr>
          <p:nvPr/>
        </p:nvSpPr>
        <p:spPr bwMode="auto">
          <a:xfrm>
            <a:off x="210502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</a:t>
            </a:r>
            <a:r>
              <a:rPr lang="en-US" altLang="zh-CN" dirty="0">
                <a:ea typeface="宋体" pitchFamily="2" charset="-122"/>
              </a:rPr>
              <a:t>6</a:t>
            </a:r>
            <a:endParaRPr lang="en-US" dirty="0"/>
          </a:p>
        </p:txBody>
      </p:sp>
      <p:sp>
        <p:nvSpPr>
          <p:cNvPr id="286" name="AutoShape 68"/>
          <p:cNvSpPr>
            <a:spLocks noChangeArrowheads="1"/>
          </p:cNvSpPr>
          <p:nvPr/>
        </p:nvSpPr>
        <p:spPr bwMode="auto">
          <a:xfrm>
            <a:off x="565150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</a:t>
            </a:r>
            <a:r>
              <a:rPr lang="en-US" altLang="zh-CN" dirty="0" smtClean="0">
                <a:ea typeface="宋体" pitchFamily="2" charset="-122"/>
              </a:rPr>
              <a:t>4</a:t>
            </a:r>
            <a:endParaRPr lang="en-US" dirty="0"/>
          </a:p>
        </p:txBody>
      </p:sp>
      <p:cxnSp>
        <p:nvCxnSpPr>
          <p:cNvPr id="287" name="AutoShape 72"/>
          <p:cNvCxnSpPr>
            <a:cxnSpLocks noChangeShapeType="1"/>
            <a:stCxn id="272" idx="2"/>
            <a:endCxn id="284" idx="0"/>
          </p:cNvCxnSpPr>
          <p:nvPr/>
        </p:nvCxnSpPr>
        <p:spPr bwMode="auto">
          <a:xfrm rot="16200000" flipH="1">
            <a:off x="1460010" y="3722197"/>
            <a:ext cx="152400" cy="232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88" name="AutoShape 73"/>
          <p:cNvCxnSpPr>
            <a:cxnSpLocks noChangeShapeType="1"/>
            <a:stCxn id="274" idx="2"/>
            <a:endCxn id="285" idx="0"/>
          </p:cNvCxnSpPr>
          <p:nvPr/>
        </p:nvCxnSpPr>
        <p:spPr bwMode="auto">
          <a:xfrm rot="16200000" flipH="1">
            <a:off x="2260110" y="3728547"/>
            <a:ext cx="152400" cy="105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89" name="AutoShape 74"/>
          <p:cNvCxnSpPr>
            <a:cxnSpLocks noChangeShapeType="1"/>
            <a:stCxn id="276" idx="2"/>
            <a:endCxn id="286" idx="0"/>
          </p:cNvCxnSpPr>
          <p:nvPr/>
        </p:nvCxnSpPr>
        <p:spPr bwMode="auto">
          <a:xfrm rot="5400000">
            <a:off x="736110" y="3723178"/>
            <a:ext cx="152400" cy="21244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96" name="AutoShape 2"/>
          <p:cNvSpPr>
            <a:spLocks noChangeArrowheads="1"/>
          </p:cNvSpPr>
          <p:nvPr/>
        </p:nvSpPr>
        <p:spPr bwMode="auto">
          <a:xfrm>
            <a:off x="304800" y="1828800"/>
            <a:ext cx="2438400" cy="22860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j0</a:t>
            </a:r>
            <a:endParaRPr lang="en-US" sz="1200" dirty="0"/>
          </a:p>
        </p:txBody>
      </p:sp>
      <p:sp>
        <p:nvSpPr>
          <p:cNvPr id="297" name="Rectangle 48"/>
          <p:cNvSpPr>
            <a:spLocks noChangeArrowheads="1"/>
          </p:cNvSpPr>
          <p:nvPr/>
        </p:nvSpPr>
        <p:spPr bwMode="auto">
          <a:xfrm>
            <a:off x="4114800" y="1905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298" name="Rectangle 49"/>
          <p:cNvSpPr>
            <a:spLocks noChangeArrowheads="1"/>
          </p:cNvSpPr>
          <p:nvPr/>
        </p:nvSpPr>
        <p:spPr bwMode="auto">
          <a:xfrm>
            <a:off x="3841750" y="2667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B</a:t>
            </a:r>
            <a:endParaRPr lang="en-US" sz="2000" baseline="-25000"/>
          </a:p>
        </p:txBody>
      </p:sp>
      <p:cxnSp>
        <p:nvCxnSpPr>
          <p:cNvPr id="299" name="AutoShape 50"/>
          <p:cNvCxnSpPr>
            <a:cxnSpLocks noChangeShapeType="1"/>
            <a:stCxn id="297" idx="2"/>
            <a:endCxn id="301" idx="0"/>
          </p:cNvCxnSpPr>
          <p:nvPr/>
        </p:nvCxnSpPr>
        <p:spPr bwMode="auto">
          <a:xfrm rot="16200000" flipH="1">
            <a:off x="4415935" y="2029922"/>
            <a:ext cx="152400" cy="35975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00" name="AutoShape 51"/>
          <p:cNvCxnSpPr>
            <a:cxnSpLocks noChangeShapeType="1"/>
            <a:stCxn id="301" idx="2"/>
            <a:endCxn id="298" idx="0"/>
          </p:cNvCxnSpPr>
          <p:nvPr/>
        </p:nvCxnSpPr>
        <p:spPr bwMode="auto">
          <a:xfrm rot="5400000">
            <a:off x="4279410" y="2274397"/>
            <a:ext cx="152400" cy="6328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01" name="AutoShape 52"/>
          <p:cNvSpPr>
            <a:spLocks noChangeArrowheads="1"/>
          </p:cNvSpPr>
          <p:nvPr/>
        </p:nvSpPr>
        <p:spPr bwMode="auto">
          <a:xfrm>
            <a:off x="4435475" y="2286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302" name="Rectangle 53"/>
          <p:cNvSpPr>
            <a:spLocks noChangeArrowheads="1"/>
          </p:cNvSpPr>
          <p:nvPr/>
        </p:nvSpPr>
        <p:spPr bwMode="auto">
          <a:xfrm>
            <a:off x="414655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C</a:t>
            </a:r>
            <a:endParaRPr lang="en-US" sz="2000" baseline="-25000"/>
          </a:p>
        </p:txBody>
      </p:sp>
      <p:cxnSp>
        <p:nvCxnSpPr>
          <p:cNvPr id="303" name="AutoShape 54"/>
          <p:cNvCxnSpPr>
            <a:cxnSpLocks noChangeShapeType="1"/>
            <a:stCxn id="301" idx="2"/>
            <a:endCxn id="302" idx="0"/>
          </p:cNvCxnSpPr>
          <p:nvPr/>
        </p:nvCxnSpPr>
        <p:spPr bwMode="auto">
          <a:xfrm rot="5400000">
            <a:off x="4050810" y="2807797"/>
            <a:ext cx="914400" cy="3280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304" name="Rectangle 55"/>
          <p:cNvSpPr>
            <a:spLocks noChangeArrowheads="1"/>
          </p:cNvSpPr>
          <p:nvPr/>
        </p:nvSpPr>
        <p:spPr bwMode="auto">
          <a:xfrm>
            <a:off x="495300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D</a:t>
            </a:r>
            <a:endParaRPr lang="en-US" sz="2000" baseline="-25000"/>
          </a:p>
        </p:txBody>
      </p:sp>
      <p:cxnSp>
        <p:nvCxnSpPr>
          <p:cNvPr id="305" name="AutoShape 56"/>
          <p:cNvCxnSpPr>
            <a:cxnSpLocks noChangeShapeType="1"/>
            <a:stCxn id="301" idx="2"/>
            <a:endCxn id="304" idx="0"/>
          </p:cNvCxnSpPr>
          <p:nvPr/>
        </p:nvCxnSpPr>
        <p:spPr bwMode="auto">
          <a:xfrm rot="16200000" flipH="1">
            <a:off x="4454035" y="2732578"/>
            <a:ext cx="914400" cy="478444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306" name="Rectangle 57"/>
          <p:cNvSpPr>
            <a:spLocks noChangeArrowheads="1"/>
          </p:cNvSpPr>
          <p:nvPr/>
        </p:nvSpPr>
        <p:spPr bwMode="auto">
          <a:xfrm>
            <a:off x="3444875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endParaRPr lang="en-US" sz="2000" baseline="-25000"/>
          </a:p>
        </p:txBody>
      </p:sp>
      <p:cxnSp>
        <p:nvCxnSpPr>
          <p:cNvPr id="307" name="AutoShape 58"/>
          <p:cNvCxnSpPr>
            <a:cxnSpLocks noChangeShapeType="1"/>
            <a:stCxn id="298" idx="2"/>
            <a:endCxn id="309" idx="0"/>
          </p:cNvCxnSpPr>
          <p:nvPr/>
        </p:nvCxnSpPr>
        <p:spPr bwMode="auto">
          <a:xfrm rot="5400000">
            <a:off x="3784110" y="2792903"/>
            <a:ext cx="152400" cy="357794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08" name="AutoShape 59"/>
          <p:cNvCxnSpPr>
            <a:cxnSpLocks noChangeShapeType="1"/>
            <a:stCxn id="309" idx="2"/>
            <a:endCxn id="306" idx="0"/>
          </p:cNvCxnSpPr>
          <p:nvPr/>
        </p:nvCxnSpPr>
        <p:spPr bwMode="auto">
          <a:xfrm rot="5400000">
            <a:off x="3585673" y="3333260"/>
            <a:ext cx="152400" cy="3908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09" name="AutoShape 60"/>
          <p:cNvSpPr>
            <a:spLocks noChangeArrowheads="1"/>
          </p:cNvSpPr>
          <p:nvPr/>
        </p:nvSpPr>
        <p:spPr bwMode="auto">
          <a:xfrm>
            <a:off x="344487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310" name="AutoShape 61"/>
          <p:cNvCxnSpPr>
            <a:cxnSpLocks noChangeShapeType="1"/>
            <a:stCxn id="298" idx="2"/>
            <a:endCxn id="311" idx="0"/>
          </p:cNvCxnSpPr>
          <p:nvPr/>
        </p:nvCxnSpPr>
        <p:spPr bwMode="auto">
          <a:xfrm rot="16200000" flipH="1">
            <a:off x="4317510" y="2617297"/>
            <a:ext cx="152400" cy="709006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311" name="AutoShape 62"/>
          <p:cNvSpPr>
            <a:spLocks noChangeArrowheads="1"/>
          </p:cNvSpPr>
          <p:nvPr/>
        </p:nvSpPr>
        <p:spPr bwMode="auto">
          <a:xfrm>
            <a:off x="451167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</p:txBody>
      </p:sp>
      <p:cxnSp>
        <p:nvCxnSpPr>
          <p:cNvPr id="312" name="AutoShape 63"/>
          <p:cNvCxnSpPr>
            <a:cxnSpLocks noChangeShapeType="1"/>
            <a:stCxn id="311" idx="2"/>
            <a:endCxn id="302" idx="0"/>
          </p:cNvCxnSpPr>
          <p:nvPr/>
        </p:nvCxnSpPr>
        <p:spPr bwMode="auto">
          <a:xfrm rot="5400000">
            <a:off x="4469910" y="3150697"/>
            <a:ext cx="152400" cy="404206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sm" len="lg"/>
          </a:ln>
          <a:effectLst/>
        </p:spPr>
      </p:cxnSp>
      <p:cxnSp>
        <p:nvCxnSpPr>
          <p:cNvPr id="313" name="AutoShape 64"/>
          <p:cNvCxnSpPr>
            <a:cxnSpLocks noChangeShapeType="1"/>
            <a:stCxn id="311" idx="2"/>
            <a:endCxn id="304" idx="0"/>
          </p:cNvCxnSpPr>
          <p:nvPr/>
        </p:nvCxnSpPr>
        <p:spPr bwMode="auto">
          <a:xfrm rot="16200000" flipH="1">
            <a:off x="4873135" y="3151678"/>
            <a:ext cx="152400" cy="402244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314" name="AutoShape 66"/>
          <p:cNvSpPr>
            <a:spLocks noChangeArrowheads="1"/>
          </p:cNvSpPr>
          <p:nvPr/>
        </p:nvSpPr>
        <p:spPr bwMode="auto">
          <a:xfrm>
            <a:off x="413067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  <a:r>
              <a:rPr lang="en-US" altLang="zh-CN">
                <a:ea typeface="宋体" pitchFamily="2" charset="-122"/>
              </a:rPr>
              <a:t>5</a:t>
            </a:r>
            <a:endParaRPr lang="en-US"/>
          </a:p>
        </p:txBody>
      </p:sp>
      <p:sp>
        <p:nvSpPr>
          <p:cNvPr id="315" name="AutoShape 67"/>
          <p:cNvSpPr>
            <a:spLocks noChangeArrowheads="1"/>
          </p:cNvSpPr>
          <p:nvPr/>
        </p:nvSpPr>
        <p:spPr bwMode="auto">
          <a:xfrm>
            <a:off x="492442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</a:t>
            </a:r>
            <a:r>
              <a:rPr lang="en-US" altLang="zh-CN" dirty="0">
                <a:ea typeface="宋体" pitchFamily="2" charset="-122"/>
              </a:rPr>
              <a:t>6</a:t>
            </a:r>
            <a:endParaRPr lang="en-US" dirty="0"/>
          </a:p>
        </p:txBody>
      </p:sp>
      <p:sp>
        <p:nvSpPr>
          <p:cNvPr id="316" name="AutoShape 68"/>
          <p:cNvSpPr>
            <a:spLocks noChangeArrowheads="1"/>
          </p:cNvSpPr>
          <p:nvPr/>
        </p:nvSpPr>
        <p:spPr bwMode="auto">
          <a:xfrm>
            <a:off x="3384550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</a:t>
            </a:r>
            <a:r>
              <a:rPr lang="en-US" altLang="zh-CN" dirty="0" smtClean="0">
                <a:ea typeface="宋体" pitchFamily="2" charset="-122"/>
              </a:rPr>
              <a:t>4</a:t>
            </a:r>
            <a:endParaRPr lang="en-US" dirty="0"/>
          </a:p>
        </p:txBody>
      </p:sp>
      <p:cxnSp>
        <p:nvCxnSpPr>
          <p:cNvPr id="317" name="AutoShape 72"/>
          <p:cNvCxnSpPr>
            <a:cxnSpLocks noChangeShapeType="1"/>
            <a:stCxn id="302" idx="2"/>
            <a:endCxn id="314" idx="0"/>
          </p:cNvCxnSpPr>
          <p:nvPr/>
        </p:nvCxnSpPr>
        <p:spPr bwMode="auto">
          <a:xfrm rot="16200000" flipH="1">
            <a:off x="4279410" y="3722197"/>
            <a:ext cx="152400" cy="232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18" name="AutoShape 73"/>
          <p:cNvCxnSpPr>
            <a:cxnSpLocks noChangeShapeType="1"/>
            <a:stCxn id="304" idx="2"/>
            <a:endCxn id="315" idx="0"/>
          </p:cNvCxnSpPr>
          <p:nvPr/>
        </p:nvCxnSpPr>
        <p:spPr bwMode="auto">
          <a:xfrm rot="16200000" flipH="1">
            <a:off x="5079510" y="3728547"/>
            <a:ext cx="152400" cy="105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19" name="AutoShape 74"/>
          <p:cNvCxnSpPr>
            <a:cxnSpLocks noChangeShapeType="1"/>
            <a:stCxn id="306" idx="2"/>
            <a:endCxn id="316" idx="0"/>
          </p:cNvCxnSpPr>
          <p:nvPr/>
        </p:nvCxnSpPr>
        <p:spPr bwMode="auto">
          <a:xfrm rot="5400000">
            <a:off x="3555510" y="3723178"/>
            <a:ext cx="152400" cy="21244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320" name="AutoShape 2"/>
          <p:cNvSpPr>
            <a:spLocks noChangeArrowheads="1"/>
          </p:cNvSpPr>
          <p:nvPr/>
        </p:nvSpPr>
        <p:spPr bwMode="auto">
          <a:xfrm>
            <a:off x="3124200" y="1828800"/>
            <a:ext cx="2438400" cy="22860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j1</a:t>
            </a:r>
            <a:endParaRPr lang="en-US" sz="1200" dirty="0"/>
          </a:p>
        </p:txBody>
      </p:sp>
      <p:sp>
        <p:nvSpPr>
          <p:cNvPr id="321" name="Rectangle 48"/>
          <p:cNvSpPr>
            <a:spLocks noChangeArrowheads="1"/>
          </p:cNvSpPr>
          <p:nvPr/>
        </p:nvSpPr>
        <p:spPr bwMode="auto">
          <a:xfrm>
            <a:off x="7010400" y="4495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22" name="Rectangle 49"/>
          <p:cNvSpPr>
            <a:spLocks noChangeArrowheads="1"/>
          </p:cNvSpPr>
          <p:nvPr/>
        </p:nvSpPr>
        <p:spPr bwMode="auto">
          <a:xfrm>
            <a:off x="6737350" y="5257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3" name="AutoShape 50"/>
          <p:cNvCxnSpPr>
            <a:cxnSpLocks noChangeShapeType="1"/>
            <a:stCxn id="321" idx="2"/>
            <a:endCxn id="325" idx="0"/>
          </p:cNvCxnSpPr>
          <p:nvPr/>
        </p:nvCxnSpPr>
        <p:spPr bwMode="auto">
          <a:xfrm rot="16200000" flipH="1">
            <a:off x="7311535" y="4620722"/>
            <a:ext cx="152400" cy="35975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24" name="AutoShape 51"/>
          <p:cNvCxnSpPr>
            <a:cxnSpLocks noChangeShapeType="1"/>
            <a:stCxn id="325" idx="2"/>
            <a:endCxn id="322" idx="0"/>
          </p:cNvCxnSpPr>
          <p:nvPr/>
        </p:nvCxnSpPr>
        <p:spPr bwMode="auto">
          <a:xfrm rot="5400000">
            <a:off x="7175010" y="4865197"/>
            <a:ext cx="152400" cy="632806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5" name="AutoShape 52"/>
          <p:cNvSpPr>
            <a:spLocks noChangeArrowheads="1"/>
          </p:cNvSpPr>
          <p:nvPr/>
        </p:nvSpPr>
        <p:spPr bwMode="auto">
          <a:xfrm>
            <a:off x="7331075" y="4876800"/>
            <a:ext cx="473075" cy="2286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s1</a:t>
            </a:r>
          </a:p>
        </p:txBody>
      </p:sp>
      <p:sp>
        <p:nvSpPr>
          <p:cNvPr id="326" name="Rectangle 53"/>
          <p:cNvSpPr>
            <a:spLocks noChangeArrowheads="1"/>
          </p:cNvSpPr>
          <p:nvPr/>
        </p:nvSpPr>
        <p:spPr bwMode="auto">
          <a:xfrm>
            <a:off x="7042150" y="6019800"/>
            <a:ext cx="394914" cy="228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7" name="AutoShape 54"/>
          <p:cNvCxnSpPr>
            <a:cxnSpLocks noChangeShapeType="1"/>
            <a:stCxn id="325" idx="2"/>
            <a:endCxn id="326" idx="0"/>
          </p:cNvCxnSpPr>
          <p:nvPr/>
        </p:nvCxnSpPr>
        <p:spPr bwMode="auto">
          <a:xfrm rot="5400000">
            <a:off x="6946410" y="5398597"/>
            <a:ext cx="914400" cy="328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328" name="Rectangle 55"/>
          <p:cNvSpPr>
            <a:spLocks noChangeArrowheads="1"/>
          </p:cNvSpPr>
          <p:nvPr/>
        </p:nvSpPr>
        <p:spPr bwMode="auto">
          <a:xfrm>
            <a:off x="784860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9" name="AutoShape 56"/>
          <p:cNvCxnSpPr>
            <a:cxnSpLocks noChangeShapeType="1"/>
            <a:stCxn id="325" idx="2"/>
            <a:endCxn id="328" idx="0"/>
          </p:cNvCxnSpPr>
          <p:nvPr/>
        </p:nvCxnSpPr>
        <p:spPr bwMode="auto">
          <a:xfrm rot="16200000" flipH="1">
            <a:off x="7349635" y="5323378"/>
            <a:ext cx="914400" cy="478444"/>
          </a:xfrm>
          <a:prstGeom prst="straightConnector1">
            <a:avLst/>
          </a:prstGeom>
          <a:ln>
            <a:headEnd/>
            <a:tailEnd type="triangle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0" name="Rectangle 57"/>
          <p:cNvSpPr>
            <a:spLocks noChangeArrowheads="1"/>
          </p:cNvSpPr>
          <p:nvPr/>
        </p:nvSpPr>
        <p:spPr bwMode="auto">
          <a:xfrm>
            <a:off x="6340475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1" name="AutoShape 58"/>
          <p:cNvCxnSpPr>
            <a:cxnSpLocks noChangeShapeType="1"/>
            <a:stCxn id="322" idx="2"/>
            <a:endCxn id="333" idx="0"/>
          </p:cNvCxnSpPr>
          <p:nvPr/>
        </p:nvCxnSpPr>
        <p:spPr bwMode="auto">
          <a:xfrm rot="5400000">
            <a:off x="6679710" y="5383703"/>
            <a:ext cx="152400" cy="35779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32" name="AutoShape 59"/>
          <p:cNvCxnSpPr>
            <a:cxnSpLocks noChangeShapeType="1"/>
            <a:stCxn id="333" idx="2"/>
            <a:endCxn id="330" idx="0"/>
          </p:cNvCxnSpPr>
          <p:nvPr/>
        </p:nvCxnSpPr>
        <p:spPr bwMode="auto">
          <a:xfrm rot="5400000">
            <a:off x="6481273" y="5924060"/>
            <a:ext cx="152400" cy="39081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333" name="AutoShape 60"/>
          <p:cNvSpPr>
            <a:spLocks noChangeArrowheads="1"/>
          </p:cNvSpPr>
          <p:nvPr/>
        </p:nvSpPr>
        <p:spPr bwMode="auto">
          <a:xfrm>
            <a:off x="63404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s2</a:t>
            </a:r>
          </a:p>
        </p:txBody>
      </p:sp>
      <p:cxnSp>
        <p:nvCxnSpPr>
          <p:cNvPr id="334" name="AutoShape 61"/>
          <p:cNvCxnSpPr>
            <a:cxnSpLocks noChangeShapeType="1"/>
            <a:stCxn id="322" idx="2"/>
            <a:endCxn id="335" idx="0"/>
          </p:cNvCxnSpPr>
          <p:nvPr/>
        </p:nvCxnSpPr>
        <p:spPr bwMode="auto">
          <a:xfrm rot="16200000" flipH="1">
            <a:off x="7213110" y="5208097"/>
            <a:ext cx="152400" cy="709006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5" name="AutoShape 62"/>
          <p:cNvSpPr>
            <a:spLocks noChangeArrowheads="1"/>
          </p:cNvSpPr>
          <p:nvPr/>
        </p:nvSpPr>
        <p:spPr bwMode="auto">
          <a:xfrm>
            <a:off x="74072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s3</a:t>
            </a:r>
          </a:p>
        </p:txBody>
      </p:sp>
      <p:cxnSp>
        <p:nvCxnSpPr>
          <p:cNvPr id="336" name="AutoShape 63"/>
          <p:cNvCxnSpPr>
            <a:cxnSpLocks noChangeShapeType="1"/>
            <a:stCxn id="335" idx="2"/>
            <a:endCxn id="326" idx="0"/>
          </p:cNvCxnSpPr>
          <p:nvPr/>
        </p:nvCxnSpPr>
        <p:spPr bwMode="auto">
          <a:xfrm rot="5400000">
            <a:off x="7365510" y="5741497"/>
            <a:ext cx="152400" cy="404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337" name="AutoShape 64"/>
          <p:cNvCxnSpPr>
            <a:cxnSpLocks noChangeShapeType="1"/>
            <a:stCxn id="335" idx="2"/>
            <a:endCxn id="328" idx="0"/>
          </p:cNvCxnSpPr>
          <p:nvPr/>
        </p:nvCxnSpPr>
        <p:spPr bwMode="auto">
          <a:xfrm rot="16200000" flipH="1">
            <a:off x="7768735" y="5742478"/>
            <a:ext cx="152400" cy="402244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8" name="AutoShape 66"/>
          <p:cNvSpPr>
            <a:spLocks noChangeArrowheads="1"/>
          </p:cNvSpPr>
          <p:nvPr/>
        </p:nvSpPr>
        <p:spPr bwMode="auto">
          <a:xfrm>
            <a:off x="702627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5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9" name="AutoShape 67"/>
          <p:cNvSpPr>
            <a:spLocks noChangeArrowheads="1"/>
          </p:cNvSpPr>
          <p:nvPr/>
        </p:nvSpPr>
        <p:spPr bwMode="auto">
          <a:xfrm>
            <a:off x="782002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0" name="AutoShape 68"/>
          <p:cNvSpPr>
            <a:spLocks noChangeArrowheads="1"/>
          </p:cNvSpPr>
          <p:nvPr/>
        </p:nvSpPr>
        <p:spPr bwMode="auto">
          <a:xfrm>
            <a:off x="6280150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1" name="AutoShape 72"/>
          <p:cNvCxnSpPr>
            <a:cxnSpLocks noChangeShapeType="1"/>
            <a:stCxn id="326" idx="2"/>
            <a:endCxn id="338" idx="0"/>
          </p:cNvCxnSpPr>
          <p:nvPr/>
        </p:nvCxnSpPr>
        <p:spPr bwMode="auto">
          <a:xfrm rot="16200000" flipH="1">
            <a:off x="7136910" y="6351097"/>
            <a:ext cx="228600" cy="23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42" name="AutoShape 73"/>
          <p:cNvCxnSpPr>
            <a:cxnSpLocks noChangeShapeType="1"/>
            <a:stCxn id="328" idx="2"/>
            <a:endCxn id="339" idx="0"/>
          </p:cNvCxnSpPr>
          <p:nvPr/>
        </p:nvCxnSpPr>
        <p:spPr bwMode="auto">
          <a:xfrm rot="16200000" flipH="1">
            <a:off x="7937010" y="6357447"/>
            <a:ext cx="228600" cy="105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43" name="AutoShape 74"/>
          <p:cNvCxnSpPr>
            <a:cxnSpLocks noChangeShapeType="1"/>
            <a:stCxn id="330" idx="2"/>
            <a:endCxn id="340" idx="0"/>
          </p:cNvCxnSpPr>
          <p:nvPr/>
        </p:nvCxnSpPr>
        <p:spPr bwMode="auto">
          <a:xfrm rot="5400000">
            <a:off x="6413010" y="6352078"/>
            <a:ext cx="228600" cy="21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347" name="TextBox 346"/>
          <p:cNvSpPr txBox="1"/>
          <p:nvPr/>
        </p:nvSpPr>
        <p:spPr>
          <a:xfrm>
            <a:off x="6705600" y="5562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48" name="TextBox 347"/>
          <p:cNvSpPr txBox="1"/>
          <p:nvPr/>
        </p:nvSpPr>
        <p:spPr>
          <a:xfrm>
            <a:off x="7772400" y="5562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696200" y="4800600"/>
            <a:ext cx="2286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50" name="AutoShape 2"/>
          <p:cNvSpPr>
            <a:spLocks noChangeArrowheads="1"/>
          </p:cNvSpPr>
          <p:nvPr/>
        </p:nvSpPr>
        <p:spPr bwMode="auto">
          <a:xfrm>
            <a:off x="6019800" y="4343400"/>
            <a:ext cx="2438400" cy="24384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j2</a:t>
            </a:r>
            <a:endParaRPr lang="en-US" sz="1200" dirty="0"/>
          </a:p>
        </p:txBody>
      </p:sp>
      <p:sp>
        <p:nvSpPr>
          <p:cNvPr id="354" name="TextBox 353"/>
          <p:cNvSpPr txBox="1"/>
          <p:nvPr/>
        </p:nvSpPr>
        <p:spPr>
          <a:xfrm>
            <a:off x="7086600" y="5181600"/>
            <a:ext cx="2286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?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7315200" y="4419600"/>
            <a:ext cx="2286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82" name="AutoShape 2"/>
          <p:cNvSpPr>
            <a:spLocks noChangeArrowheads="1"/>
          </p:cNvSpPr>
          <p:nvPr/>
        </p:nvSpPr>
        <p:spPr bwMode="auto">
          <a:xfrm>
            <a:off x="6019800" y="1828800"/>
            <a:ext cx="2438400" cy="22860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j2</a:t>
            </a:r>
            <a:endParaRPr lang="en-US" sz="1200" dirty="0"/>
          </a:p>
        </p:txBody>
      </p:sp>
      <p:sp>
        <p:nvSpPr>
          <p:cNvPr id="383" name="Rectangle 48"/>
          <p:cNvSpPr>
            <a:spLocks noChangeArrowheads="1"/>
          </p:cNvSpPr>
          <p:nvPr/>
        </p:nvSpPr>
        <p:spPr bwMode="auto">
          <a:xfrm>
            <a:off x="7070725" y="1905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384" name="Rectangle 49"/>
          <p:cNvSpPr>
            <a:spLocks noChangeArrowheads="1"/>
          </p:cNvSpPr>
          <p:nvPr/>
        </p:nvSpPr>
        <p:spPr bwMode="auto">
          <a:xfrm>
            <a:off x="6797675" y="2667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B</a:t>
            </a:r>
            <a:endParaRPr lang="en-US" sz="2000" baseline="-25000"/>
          </a:p>
        </p:txBody>
      </p:sp>
      <p:cxnSp>
        <p:nvCxnSpPr>
          <p:cNvPr id="385" name="AutoShape 50"/>
          <p:cNvCxnSpPr>
            <a:cxnSpLocks noChangeShapeType="1"/>
            <a:stCxn id="383" idx="2"/>
            <a:endCxn id="387" idx="0"/>
          </p:cNvCxnSpPr>
          <p:nvPr/>
        </p:nvCxnSpPr>
        <p:spPr bwMode="auto">
          <a:xfrm rot="16200000" flipH="1">
            <a:off x="7371860" y="2029922"/>
            <a:ext cx="152400" cy="35975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86" name="AutoShape 51"/>
          <p:cNvCxnSpPr>
            <a:cxnSpLocks noChangeShapeType="1"/>
            <a:stCxn id="387" idx="2"/>
            <a:endCxn id="384" idx="0"/>
          </p:cNvCxnSpPr>
          <p:nvPr/>
        </p:nvCxnSpPr>
        <p:spPr bwMode="auto">
          <a:xfrm rot="5400000">
            <a:off x="7235335" y="2274397"/>
            <a:ext cx="152400" cy="6328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87" name="AutoShape 52"/>
          <p:cNvSpPr>
            <a:spLocks noChangeArrowheads="1"/>
          </p:cNvSpPr>
          <p:nvPr/>
        </p:nvSpPr>
        <p:spPr bwMode="auto">
          <a:xfrm>
            <a:off x="7391400" y="2286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388" name="Rectangle 53"/>
          <p:cNvSpPr>
            <a:spLocks noChangeArrowheads="1"/>
          </p:cNvSpPr>
          <p:nvPr/>
        </p:nvSpPr>
        <p:spPr bwMode="auto">
          <a:xfrm>
            <a:off x="7102475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C</a:t>
            </a:r>
            <a:endParaRPr lang="en-US" sz="2000" baseline="-25000"/>
          </a:p>
        </p:txBody>
      </p:sp>
      <p:cxnSp>
        <p:nvCxnSpPr>
          <p:cNvPr id="389" name="AutoShape 54"/>
          <p:cNvCxnSpPr>
            <a:cxnSpLocks noChangeShapeType="1"/>
            <a:stCxn id="387" idx="2"/>
            <a:endCxn id="388" idx="0"/>
          </p:cNvCxnSpPr>
          <p:nvPr/>
        </p:nvCxnSpPr>
        <p:spPr bwMode="auto">
          <a:xfrm rot="5400000">
            <a:off x="7006735" y="2807797"/>
            <a:ext cx="914400" cy="3280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390" name="Rectangle 55"/>
          <p:cNvSpPr>
            <a:spLocks noChangeArrowheads="1"/>
          </p:cNvSpPr>
          <p:nvPr/>
        </p:nvSpPr>
        <p:spPr bwMode="auto">
          <a:xfrm>
            <a:off x="7908925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D</a:t>
            </a:r>
            <a:endParaRPr lang="en-US" sz="2000" baseline="-25000"/>
          </a:p>
        </p:txBody>
      </p:sp>
      <p:cxnSp>
        <p:nvCxnSpPr>
          <p:cNvPr id="391" name="AutoShape 56"/>
          <p:cNvCxnSpPr>
            <a:cxnSpLocks noChangeShapeType="1"/>
            <a:stCxn id="387" idx="2"/>
            <a:endCxn id="390" idx="0"/>
          </p:cNvCxnSpPr>
          <p:nvPr/>
        </p:nvCxnSpPr>
        <p:spPr bwMode="auto">
          <a:xfrm rot="16200000" flipH="1">
            <a:off x="7409960" y="2732578"/>
            <a:ext cx="914400" cy="478444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392" name="Rectangle 57"/>
          <p:cNvSpPr>
            <a:spLocks noChangeArrowheads="1"/>
          </p:cNvSpPr>
          <p:nvPr/>
        </p:nvSpPr>
        <p:spPr bwMode="auto">
          <a:xfrm>
            <a:off x="640080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E</a:t>
            </a:r>
            <a:endParaRPr lang="en-US" sz="2000" baseline="-250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93" name="AutoShape 58"/>
          <p:cNvCxnSpPr>
            <a:cxnSpLocks noChangeShapeType="1"/>
            <a:stCxn id="384" idx="2"/>
            <a:endCxn id="395" idx="0"/>
          </p:cNvCxnSpPr>
          <p:nvPr/>
        </p:nvCxnSpPr>
        <p:spPr bwMode="auto">
          <a:xfrm rot="5400000">
            <a:off x="6740035" y="2792903"/>
            <a:ext cx="152400" cy="357794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94" name="AutoShape 59"/>
          <p:cNvCxnSpPr>
            <a:cxnSpLocks noChangeShapeType="1"/>
            <a:stCxn id="395" idx="2"/>
            <a:endCxn id="392" idx="0"/>
          </p:cNvCxnSpPr>
          <p:nvPr/>
        </p:nvCxnSpPr>
        <p:spPr bwMode="auto">
          <a:xfrm rot="5400000">
            <a:off x="6541598" y="3333260"/>
            <a:ext cx="152400" cy="39081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395" name="AutoShape 60"/>
          <p:cNvSpPr>
            <a:spLocks noChangeArrowheads="1"/>
          </p:cNvSpPr>
          <p:nvPr/>
        </p:nvSpPr>
        <p:spPr bwMode="auto">
          <a:xfrm>
            <a:off x="6400800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s2</a:t>
            </a:r>
          </a:p>
        </p:txBody>
      </p:sp>
      <p:cxnSp>
        <p:nvCxnSpPr>
          <p:cNvPr id="396" name="AutoShape 61"/>
          <p:cNvCxnSpPr>
            <a:cxnSpLocks noChangeShapeType="1"/>
            <a:stCxn id="384" idx="2"/>
            <a:endCxn id="397" idx="0"/>
          </p:cNvCxnSpPr>
          <p:nvPr/>
        </p:nvCxnSpPr>
        <p:spPr bwMode="auto">
          <a:xfrm rot="16200000" flipH="1">
            <a:off x="7265497" y="2625234"/>
            <a:ext cx="152400" cy="693131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397" name="AutoShape 62"/>
          <p:cNvSpPr>
            <a:spLocks noChangeArrowheads="1"/>
          </p:cNvSpPr>
          <p:nvPr/>
        </p:nvSpPr>
        <p:spPr bwMode="auto">
          <a:xfrm>
            <a:off x="745172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398" name="AutoShape 63"/>
          <p:cNvCxnSpPr>
            <a:cxnSpLocks noChangeShapeType="1"/>
            <a:stCxn id="397" idx="2"/>
            <a:endCxn id="388" idx="0"/>
          </p:cNvCxnSpPr>
          <p:nvPr/>
        </p:nvCxnSpPr>
        <p:spPr bwMode="auto">
          <a:xfrm rot="5400000">
            <a:off x="7417898" y="3158635"/>
            <a:ext cx="152400" cy="38833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399" name="AutoShape 64"/>
          <p:cNvCxnSpPr>
            <a:cxnSpLocks noChangeShapeType="1"/>
            <a:stCxn id="397" idx="2"/>
            <a:endCxn id="390" idx="0"/>
          </p:cNvCxnSpPr>
          <p:nvPr/>
        </p:nvCxnSpPr>
        <p:spPr bwMode="auto">
          <a:xfrm rot="16200000" flipH="1">
            <a:off x="7821122" y="3143740"/>
            <a:ext cx="152400" cy="418119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400" name="AutoShape 66"/>
          <p:cNvSpPr>
            <a:spLocks noChangeArrowheads="1"/>
          </p:cNvSpPr>
          <p:nvPr/>
        </p:nvSpPr>
        <p:spPr bwMode="auto">
          <a:xfrm>
            <a:off x="7086600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  <a:r>
              <a:rPr lang="en-US" altLang="zh-CN">
                <a:ea typeface="宋体" pitchFamily="2" charset="-122"/>
              </a:rPr>
              <a:t>5</a:t>
            </a:r>
            <a:endParaRPr lang="en-US"/>
          </a:p>
        </p:txBody>
      </p:sp>
      <p:sp>
        <p:nvSpPr>
          <p:cNvPr id="401" name="AutoShape 67"/>
          <p:cNvSpPr>
            <a:spLocks noChangeArrowheads="1"/>
          </p:cNvSpPr>
          <p:nvPr/>
        </p:nvSpPr>
        <p:spPr bwMode="auto">
          <a:xfrm>
            <a:off x="7880350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</a:t>
            </a:r>
            <a:r>
              <a:rPr lang="en-US" altLang="zh-CN" dirty="0">
                <a:ea typeface="宋体" pitchFamily="2" charset="-122"/>
              </a:rPr>
              <a:t>6</a:t>
            </a:r>
            <a:endParaRPr lang="en-US" dirty="0"/>
          </a:p>
        </p:txBody>
      </p:sp>
      <p:sp>
        <p:nvSpPr>
          <p:cNvPr id="402" name="AutoShape 68"/>
          <p:cNvSpPr>
            <a:spLocks noChangeArrowheads="1"/>
          </p:cNvSpPr>
          <p:nvPr/>
        </p:nvSpPr>
        <p:spPr bwMode="auto">
          <a:xfrm>
            <a:off x="634047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03" name="AutoShape 72"/>
          <p:cNvCxnSpPr>
            <a:cxnSpLocks noChangeShapeType="1"/>
            <a:stCxn id="388" idx="2"/>
            <a:endCxn id="400" idx="0"/>
          </p:cNvCxnSpPr>
          <p:nvPr/>
        </p:nvCxnSpPr>
        <p:spPr bwMode="auto">
          <a:xfrm rot="16200000" flipH="1">
            <a:off x="7235335" y="3722197"/>
            <a:ext cx="152400" cy="232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04" name="AutoShape 73"/>
          <p:cNvCxnSpPr>
            <a:cxnSpLocks noChangeShapeType="1"/>
            <a:stCxn id="390" idx="2"/>
            <a:endCxn id="401" idx="0"/>
          </p:cNvCxnSpPr>
          <p:nvPr/>
        </p:nvCxnSpPr>
        <p:spPr bwMode="auto">
          <a:xfrm rot="16200000" flipH="1">
            <a:off x="8035435" y="3728547"/>
            <a:ext cx="152400" cy="105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05" name="AutoShape 74"/>
          <p:cNvCxnSpPr>
            <a:cxnSpLocks noChangeShapeType="1"/>
            <a:stCxn id="392" idx="2"/>
            <a:endCxn id="402" idx="0"/>
          </p:cNvCxnSpPr>
          <p:nvPr/>
        </p:nvCxnSpPr>
        <p:spPr bwMode="auto">
          <a:xfrm rot="5400000">
            <a:off x="6511435" y="3723178"/>
            <a:ext cx="152400" cy="21244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406" name="TextBox 405"/>
          <p:cNvSpPr txBox="1"/>
          <p:nvPr/>
        </p:nvSpPr>
        <p:spPr>
          <a:xfrm>
            <a:off x="3276600" y="1447800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j1 is AO* Search result</a:t>
            </a:r>
            <a:endParaRPr lang="en-US" dirty="0"/>
          </a:p>
        </p:txBody>
      </p:sp>
      <p:sp>
        <p:nvSpPr>
          <p:cNvPr id="407" name="TextBox 406"/>
          <p:cNvSpPr txBox="1"/>
          <p:nvPr/>
        </p:nvSpPr>
        <p:spPr>
          <a:xfrm>
            <a:off x="6103043" y="1459468"/>
            <a:ext cx="227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j2 is the optimal result</a:t>
            </a:r>
            <a:endParaRPr lang="en-US" dirty="0"/>
          </a:p>
        </p:txBody>
      </p:sp>
      <p:sp>
        <p:nvSpPr>
          <p:cNvPr id="414" name="TextBox 413"/>
          <p:cNvSpPr txBox="1"/>
          <p:nvPr/>
        </p:nvSpPr>
        <p:spPr>
          <a:xfrm>
            <a:off x="457200" y="14478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j0 is the input</a:t>
            </a:r>
            <a:endParaRPr lang="en-US" dirty="0"/>
          </a:p>
        </p:txBody>
      </p:sp>
      <p:sp>
        <p:nvSpPr>
          <p:cNvPr id="415" name="Rectangle 414"/>
          <p:cNvSpPr/>
          <p:nvPr/>
        </p:nvSpPr>
        <p:spPr>
          <a:xfrm>
            <a:off x="947631" y="4157990"/>
            <a:ext cx="1947969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smtClean="0"/>
              <a:t>Assign each </a:t>
            </a:r>
            <a:r>
              <a:rPr lang="en-US" sz="1100" dirty="0" err="1" smtClean="0"/>
              <a:t>hyperarc</a:t>
            </a:r>
            <a:r>
              <a:rPr lang="en-US" sz="1100" dirty="0" smtClean="0"/>
              <a:t>  weight 1</a:t>
            </a:r>
            <a:endParaRPr lang="en-US" sz="1100" dirty="0"/>
          </a:p>
        </p:txBody>
      </p:sp>
      <p:sp>
        <p:nvSpPr>
          <p:cNvPr id="416" name="Rectangle 415"/>
          <p:cNvSpPr/>
          <p:nvPr/>
        </p:nvSpPr>
        <p:spPr>
          <a:xfrm>
            <a:off x="3352800" y="4157990"/>
            <a:ext cx="2441694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smtClean="0"/>
              <a:t>AO* does not consider shared </a:t>
            </a:r>
            <a:r>
              <a:rPr lang="en-US" sz="1100" dirty="0" err="1" smtClean="0"/>
              <a:t>hyperarc</a:t>
            </a:r>
            <a:endParaRPr lang="en-US" sz="1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Example2: Combine &amp; Improve Proof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9876" y="4495799"/>
            <a:ext cx="5496694" cy="2097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447800"/>
            <a:ext cx="2743200" cy="1874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1" y="3886200"/>
            <a:ext cx="2743200" cy="1051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3516" y="1371600"/>
            <a:ext cx="5541909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urved Connector 8"/>
          <p:cNvCxnSpPr>
            <a:stCxn id="1027" idx="3"/>
            <a:endCxn id="1029" idx="1"/>
          </p:cNvCxnSpPr>
          <p:nvPr/>
        </p:nvCxnSpPr>
        <p:spPr>
          <a:xfrm>
            <a:off x="2895601" y="2385028"/>
            <a:ext cx="377915" cy="358172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1028" idx="3"/>
            <a:endCxn id="1029" idx="1"/>
          </p:cNvCxnSpPr>
          <p:nvPr/>
        </p:nvCxnSpPr>
        <p:spPr>
          <a:xfrm flipV="1">
            <a:off x="2895601" y="2743200"/>
            <a:ext cx="377915" cy="1668973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29" idx="2"/>
            <a:endCxn id="1026" idx="0"/>
          </p:cNvCxnSpPr>
          <p:nvPr/>
        </p:nvCxnSpPr>
        <p:spPr>
          <a:xfrm rot="5400000">
            <a:off x="5850848" y="4302175"/>
            <a:ext cx="380999" cy="6248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381000" y="3200400"/>
            <a:ext cx="76200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514600" y="3429000"/>
            <a:ext cx="21336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2743200" y="3537674"/>
            <a:ext cx="80182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J1</a:t>
            </a:r>
          </a:p>
          <a:p>
            <a:pPr algn="ctr"/>
            <a:r>
              <a:rPr lang="en-US" dirty="0" smtClean="0"/>
              <a:t>(pml2)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3657600" y="3537674"/>
            <a:ext cx="80182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J2</a:t>
            </a:r>
          </a:p>
          <a:p>
            <a:pPr algn="ctr"/>
            <a:r>
              <a:rPr lang="en-US" dirty="0" smtClean="0"/>
              <a:t>(pml2)</a:t>
            </a:r>
            <a:endParaRPr lang="en-US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471304" y="3581400"/>
            <a:ext cx="1281296" cy="808851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Mappings</a:t>
            </a:r>
          </a:p>
          <a:p>
            <a:pPr algn="ctr"/>
            <a:r>
              <a:rPr lang="en-US" dirty="0" smtClean="0"/>
              <a:t>(owl)</a:t>
            </a:r>
            <a:endParaRPr lang="en-US" dirty="0"/>
          </a:p>
        </p:txBody>
      </p:sp>
      <p:sp>
        <p:nvSpPr>
          <p:cNvPr id="9" name="Flowchart: Document 8"/>
          <p:cNvSpPr/>
          <p:nvPr/>
        </p:nvSpPr>
        <p:spPr>
          <a:xfrm>
            <a:off x="3795348" y="5257800"/>
            <a:ext cx="964943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H(A,X,C)</a:t>
            </a:r>
          </a:p>
          <a:p>
            <a:pPr algn="ctr"/>
            <a:r>
              <a:rPr lang="en-US" dirty="0" smtClean="0"/>
              <a:t>(Graph)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6477000" y="5257800"/>
            <a:ext cx="146245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H_OPT(A,X,C)</a:t>
            </a:r>
          </a:p>
          <a:p>
            <a:pPr algn="ctr"/>
            <a:r>
              <a:rPr lang="en-US" dirty="0" smtClean="0"/>
              <a:t>(Graph)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7126422" y="3540800"/>
            <a:ext cx="80182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J_OPT</a:t>
            </a:r>
          </a:p>
          <a:p>
            <a:pPr algn="ctr"/>
            <a:r>
              <a:rPr lang="en-US" dirty="0" smtClean="0"/>
              <a:t>(pml2)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163413" y="2286000"/>
            <a:ext cx="9889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statistics</a:t>
            </a:r>
          </a:p>
        </p:txBody>
      </p:sp>
      <p:sp>
        <p:nvSpPr>
          <p:cNvPr id="39" name="Flowchart: Multidocument 38"/>
          <p:cNvSpPr/>
          <p:nvPr/>
        </p:nvSpPr>
        <p:spPr>
          <a:xfrm>
            <a:off x="1676400" y="1752600"/>
            <a:ext cx="1295400" cy="808851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Proofs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tptp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Flowchart: Document 77"/>
          <p:cNvSpPr/>
          <p:nvPr/>
        </p:nvSpPr>
        <p:spPr>
          <a:xfrm>
            <a:off x="5105400" y="3540800"/>
            <a:ext cx="80182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J_ALL</a:t>
            </a:r>
          </a:p>
          <a:p>
            <a:pPr algn="ctr"/>
            <a:r>
              <a:rPr lang="en-US" dirty="0" smtClean="0"/>
              <a:t>(pml2)</a:t>
            </a:r>
            <a:endParaRPr lang="en-US" dirty="0"/>
          </a:p>
        </p:txBody>
      </p:sp>
      <p:cxnSp>
        <p:nvCxnSpPr>
          <p:cNvPr id="83" name="Curved Connector 82"/>
          <p:cNvCxnSpPr>
            <a:stCxn id="9" idx="0"/>
            <a:endCxn id="78" idx="3"/>
          </p:cNvCxnSpPr>
          <p:nvPr/>
        </p:nvCxnSpPr>
        <p:spPr>
          <a:xfrm rot="5400000" flipH="1" flipV="1">
            <a:off x="4434671" y="3785249"/>
            <a:ext cx="1315700" cy="1629402"/>
          </a:xfrm>
          <a:prstGeom prst="curvedConnector4">
            <a:avLst>
              <a:gd name="adj1" fmla="val 34750"/>
              <a:gd name="adj2" fmla="val 11403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35" idx="2"/>
            <a:endCxn id="4" idx="0"/>
          </p:cNvCxnSpPr>
          <p:nvPr/>
        </p:nvCxnSpPr>
        <p:spPr>
          <a:xfrm rot="5400000">
            <a:off x="2910834" y="4217902"/>
            <a:ext cx="468868" cy="872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" idx="2"/>
            <a:endCxn id="4" idx="1"/>
          </p:cNvCxnSpPr>
          <p:nvPr/>
        </p:nvCxnSpPr>
        <p:spPr>
          <a:xfrm rot="16200000" flipH="1">
            <a:off x="1259570" y="4122904"/>
            <a:ext cx="713514" cy="118694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9" idx="1"/>
          </p:cNvCxnSpPr>
          <p:nvPr/>
        </p:nvCxnSpPr>
        <p:spPr>
          <a:xfrm>
            <a:off x="3208470" y="5073134"/>
            <a:ext cx="586878" cy="585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11" idx="0"/>
            <a:endCxn id="14" idx="1"/>
          </p:cNvCxnSpPr>
          <p:nvPr/>
        </p:nvCxnSpPr>
        <p:spPr>
          <a:xfrm rot="16200000" flipV="1">
            <a:off x="6509474" y="4559048"/>
            <a:ext cx="1315700" cy="81804"/>
          </a:xfrm>
          <a:prstGeom prst="curvedConnector4">
            <a:avLst>
              <a:gd name="adj1" fmla="val 34750"/>
              <a:gd name="adj2" fmla="val 11733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9" idx="3"/>
            <a:endCxn id="11" idx="1"/>
          </p:cNvCxnSpPr>
          <p:nvPr/>
        </p:nvCxnSpPr>
        <p:spPr>
          <a:xfrm>
            <a:off x="4760291" y="5659100"/>
            <a:ext cx="1716709" cy="1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39" idx="2"/>
            <a:endCxn id="35" idx="0"/>
          </p:cNvCxnSpPr>
          <p:nvPr/>
        </p:nvCxnSpPr>
        <p:spPr>
          <a:xfrm rot="16200000" flipH="1">
            <a:off x="2458621" y="2306221"/>
            <a:ext cx="898180" cy="1347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stCxn id="35" idx="1"/>
            <a:endCxn id="8" idx="0"/>
          </p:cNvCxnSpPr>
          <p:nvPr/>
        </p:nvCxnSpPr>
        <p:spPr>
          <a:xfrm rot="10800000">
            <a:off x="1200100" y="3581400"/>
            <a:ext cx="1314500" cy="342900"/>
          </a:xfrm>
          <a:prstGeom prst="curvedConnector4">
            <a:avLst>
              <a:gd name="adj1" fmla="val 28984"/>
              <a:gd name="adj2" fmla="val 16666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832876" y="3429000"/>
            <a:ext cx="6014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map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29200" y="2286000"/>
            <a:ext cx="971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visualize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306413" y="2286000"/>
            <a:ext cx="49821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diff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715000" y="4648200"/>
            <a:ext cx="8915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hg2pml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66948" y="5486400"/>
            <a:ext cx="79682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4888468"/>
            <a:ext cx="9986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combine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14600" y="2667000"/>
            <a:ext cx="10104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translate</a:t>
            </a:r>
          </a:p>
        </p:txBody>
      </p:sp>
      <p:cxnSp>
        <p:nvCxnSpPr>
          <p:cNvPr id="144" name="Curved Connector 143"/>
          <p:cNvCxnSpPr>
            <a:stCxn id="153" idx="0"/>
            <a:endCxn id="64" idx="2"/>
          </p:cNvCxnSpPr>
          <p:nvPr/>
        </p:nvCxnSpPr>
        <p:spPr>
          <a:xfrm rot="5400000" flipH="1" flipV="1">
            <a:off x="6316195" y="2858720"/>
            <a:ext cx="545068" cy="138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153" idx="0"/>
            <a:endCxn id="106" idx="2"/>
          </p:cNvCxnSpPr>
          <p:nvPr/>
        </p:nvCxnSpPr>
        <p:spPr>
          <a:xfrm rot="16200000" flipV="1">
            <a:off x="5744697" y="2425513"/>
            <a:ext cx="545068" cy="10047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urved Connector 146"/>
          <p:cNvCxnSpPr>
            <a:stCxn id="153" idx="0"/>
            <a:endCxn id="107" idx="2"/>
          </p:cNvCxnSpPr>
          <p:nvPr/>
        </p:nvCxnSpPr>
        <p:spPr>
          <a:xfrm rot="5400000" flipH="1" flipV="1">
            <a:off x="6765017" y="2409898"/>
            <a:ext cx="545068" cy="1035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400800" y="3200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Simple Linked Data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834825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 Ding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913430" y="5181600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Ying Ding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60020" y="5181600"/>
            <a:ext cx="2145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Katy B</a:t>
            </a:r>
            <a:r>
              <a:rPr lang="az-Cyrl-AZ" sz="3200" dirty="0" smtClean="0"/>
              <a:t>ӧ</a:t>
            </a:r>
            <a:r>
              <a:rPr lang="en-US" sz="3200" dirty="0" err="1" smtClean="0"/>
              <a:t>rner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539425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RPI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169179" y="2590800"/>
            <a:ext cx="1527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Troy, NY</a:t>
            </a:r>
            <a:endParaRPr lang="en-US" sz="3200" dirty="0"/>
          </a:p>
        </p:txBody>
      </p:sp>
      <p:sp>
        <p:nvSpPr>
          <p:cNvPr id="8" name="Right Arrow 7"/>
          <p:cNvSpPr/>
          <p:nvPr/>
        </p:nvSpPr>
        <p:spPr>
          <a:xfrm rot="18855979">
            <a:off x="1956885" y="32137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965192" y="2667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700000">
            <a:off x="1965333" y="46945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965192" y="53041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4114800"/>
            <a:ext cx="3810000" cy="2590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RDF graph syntax</a:t>
            </a:r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228600" y="4548518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228600" y="4957158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B</a:t>
            </a:r>
            <a:endParaRPr lang="en-US" sz="2400" baseline="-25000" dirty="0"/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auto">
          <a:xfrm>
            <a:off x="1577651" y="4495800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s1</a:t>
            </a:r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228600" y="5677937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C</a:t>
            </a:r>
            <a:endParaRPr lang="en-US" sz="2400" baseline="-25000" dirty="0"/>
          </a:p>
        </p:txBody>
      </p:sp>
      <p:sp>
        <p:nvSpPr>
          <p:cNvPr id="9" name="Rectangle 55"/>
          <p:cNvSpPr>
            <a:spLocks noChangeArrowheads="1"/>
          </p:cNvSpPr>
          <p:nvPr/>
        </p:nvSpPr>
        <p:spPr bwMode="auto">
          <a:xfrm>
            <a:off x="228600" y="6027259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D</a:t>
            </a:r>
            <a:endParaRPr lang="en-US" sz="2400" baseline="-25000" dirty="0"/>
          </a:p>
        </p:txBody>
      </p:sp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228600" y="6383171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E</a:t>
            </a:r>
            <a:endParaRPr lang="en-US" sz="2400" baseline="-25000" dirty="0"/>
          </a:p>
        </p:txBody>
      </p:sp>
      <p:sp>
        <p:nvSpPr>
          <p:cNvPr id="11" name="AutoShape 60"/>
          <p:cNvSpPr>
            <a:spLocks noChangeArrowheads="1"/>
          </p:cNvSpPr>
          <p:nvPr/>
        </p:nvSpPr>
        <p:spPr bwMode="auto">
          <a:xfrm>
            <a:off x="1577651" y="4904440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s3</a:t>
            </a:r>
            <a:endParaRPr lang="en-US" sz="2400" dirty="0"/>
          </a:p>
        </p:txBody>
      </p:sp>
      <p:sp>
        <p:nvSpPr>
          <p:cNvPr id="12" name="AutoShape 62"/>
          <p:cNvSpPr>
            <a:spLocks noChangeArrowheads="1"/>
          </p:cNvSpPr>
          <p:nvPr/>
        </p:nvSpPr>
        <p:spPr bwMode="auto">
          <a:xfrm>
            <a:off x="1577651" y="5266944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s2</a:t>
            </a:r>
            <a:endParaRPr lang="en-US" sz="2400" dirty="0"/>
          </a:p>
        </p:txBody>
      </p:sp>
      <p:sp>
        <p:nvSpPr>
          <p:cNvPr id="13" name="AutoShape 68"/>
          <p:cNvSpPr>
            <a:spLocks noChangeArrowheads="1"/>
          </p:cNvSpPr>
          <p:nvPr/>
        </p:nvSpPr>
        <p:spPr bwMode="auto">
          <a:xfrm>
            <a:off x="1577651" y="5622857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s4</a:t>
            </a:r>
            <a:endParaRPr lang="en-US" sz="2400" dirty="0"/>
          </a:p>
        </p:txBody>
      </p:sp>
      <p:sp>
        <p:nvSpPr>
          <p:cNvPr id="14" name="AutoShape 69"/>
          <p:cNvSpPr>
            <a:spLocks noChangeArrowheads="1"/>
          </p:cNvSpPr>
          <p:nvPr/>
        </p:nvSpPr>
        <p:spPr bwMode="auto">
          <a:xfrm>
            <a:off x="1577651" y="5985361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s5</a:t>
            </a:r>
            <a:endParaRPr lang="en-US" sz="2400" dirty="0"/>
          </a:p>
        </p:txBody>
      </p:sp>
      <p:sp>
        <p:nvSpPr>
          <p:cNvPr id="15" name="AutoShape 70"/>
          <p:cNvSpPr>
            <a:spLocks noChangeArrowheads="1"/>
          </p:cNvSpPr>
          <p:nvPr/>
        </p:nvSpPr>
        <p:spPr bwMode="auto">
          <a:xfrm>
            <a:off x="1577651" y="6332806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s6</a:t>
            </a:r>
            <a:endParaRPr lang="en-US" sz="2400" dirty="0"/>
          </a:p>
        </p:txBody>
      </p:sp>
      <p:cxnSp>
        <p:nvCxnSpPr>
          <p:cNvPr id="16" name="AutoShape 56"/>
          <p:cNvCxnSpPr>
            <a:cxnSpLocks noChangeShapeType="1"/>
            <a:stCxn id="7" idx="2"/>
            <a:endCxn id="6" idx="6"/>
          </p:cNvCxnSpPr>
          <p:nvPr/>
        </p:nvCxnSpPr>
        <p:spPr bwMode="auto">
          <a:xfrm rot="10800000" flipV="1">
            <a:off x="797865" y="4644097"/>
            <a:ext cx="779787" cy="43617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17" name="AutoShape 56"/>
          <p:cNvCxnSpPr>
            <a:cxnSpLocks noChangeShapeType="1"/>
            <a:stCxn id="7" idx="2"/>
            <a:endCxn id="8" idx="6"/>
          </p:cNvCxnSpPr>
          <p:nvPr/>
        </p:nvCxnSpPr>
        <p:spPr bwMode="auto">
          <a:xfrm rot="10800000" flipV="1">
            <a:off x="797865" y="4644096"/>
            <a:ext cx="779787" cy="115695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18" name="AutoShape 56"/>
          <p:cNvCxnSpPr>
            <a:cxnSpLocks noChangeShapeType="1"/>
            <a:stCxn id="7" idx="2"/>
            <a:endCxn id="9" idx="6"/>
          </p:cNvCxnSpPr>
          <p:nvPr/>
        </p:nvCxnSpPr>
        <p:spPr bwMode="auto">
          <a:xfrm rot="10800000" flipV="1">
            <a:off x="797865" y="4644096"/>
            <a:ext cx="779787" cy="1506277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19" name="Straight Arrow Connector 18"/>
          <p:cNvCxnSpPr>
            <a:stCxn id="11" idx="2"/>
            <a:endCxn id="8" idx="6"/>
          </p:cNvCxnSpPr>
          <p:nvPr/>
        </p:nvCxnSpPr>
        <p:spPr>
          <a:xfrm rot="10800000" flipV="1">
            <a:off x="797865" y="5052736"/>
            <a:ext cx="779787" cy="74831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0" name="Straight Arrow Connector 19"/>
          <p:cNvCxnSpPr>
            <a:stCxn id="11" idx="2"/>
            <a:endCxn id="9" idx="6"/>
          </p:cNvCxnSpPr>
          <p:nvPr/>
        </p:nvCxnSpPr>
        <p:spPr>
          <a:xfrm rot="10800000" flipV="1">
            <a:off x="797865" y="5052736"/>
            <a:ext cx="779787" cy="1097637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1" name="Straight Arrow Connector 20"/>
          <p:cNvCxnSpPr>
            <a:stCxn id="12" idx="2"/>
            <a:endCxn id="10" idx="6"/>
          </p:cNvCxnSpPr>
          <p:nvPr/>
        </p:nvCxnSpPr>
        <p:spPr>
          <a:xfrm rot="10800000" flipV="1">
            <a:off x="797865" y="5415240"/>
            <a:ext cx="779787" cy="109104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2" name="AutoShape 50"/>
          <p:cNvCxnSpPr>
            <a:cxnSpLocks noChangeShapeType="1"/>
            <a:stCxn id="5" idx="6"/>
            <a:endCxn id="7" idx="2"/>
          </p:cNvCxnSpPr>
          <p:nvPr/>
        </p:nvCxnSpPr>
        <p:spPr bwMode="auto">
          <a:xfrm flipV="1">
            <a:off x="797864" y="4644097"/>
            <a:ext cx="779787" cy="2753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6" idx="6"/>
            <a:endCxn id="11" idx="2"/>
          </p:cNvCxnSpPr>
          <p:nvPr/>
        </p:nvCxnSpPr>
        <p:spPr>
          <a:xfrm flipV="1">
            <a:off x="797864" y="5052737"/>
            <a:ext cx="779787" cy="2753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4" name="Straight Arrow Connector 23"/>
          <p:cNvCxnSpPr>
            <a:stCxn id="6" idx="6"/>
            <a:endCxn id="12" idx="2"/>
          </p:cNvCxnSpPr>
          <p:nvPr/>
        </p:nvCxnSpPr>
        <p:spPr>
          <a:xfrm>
            <a:off x="797864" y="5080273"/>
            <a:ext cx="779787" cy="334968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5" name="Straight Arrow Connector 24"/>
          <p:cNvCxnSpPr>
            <a:stCxn id="8" idx="6"/>
            <a:endCxn id="13" idx="2"/>
          </p:cNvCxnSpPr>
          <p:nvPr/>
        </p:nvCxnSpPr>
        <p:spPr>
          <a:xfrm flipV="1">
            <a:off x="797864" y="5771154"/>
            <a:ext cx="779787" cy="29898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9" idx="6"/>
            <a:endCxn id="14" idx="2"/>
          </p:cNvCxnSpPr>
          <p:nvPr/>
        </p:nvCxnSpPr>
        <p:spPr>
          <a:xfrm flipV="1">
            <a:off x="797864" y="6133658"/>
            <a:ext cx="779787" cy="1671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7" name="Straight Arrow Connector 26"/>
          <p:cNvCxnSpPr>
            <a:stCxn id="10" idx="6"/>
            <a:endCxn id="15" idx="2"/>
          </p:cNvCxnSpPr>
          <p:nvPr/>
        </p:nvCxnSpPr>
        <p:spPr>
          <a:xfrm flipV="1">
            <a:off x="797864" y="6481103"/>
            <a:ext cx="779787" cy="25183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sp>
        <p:nvSpPr>
          <p:cNvPr id="28" name="Oval 27"/>
          <p:cNvSpPr/>
          <p:nvPr/>
        </p:nvSpPr>
        <p:spPr>
          <a:xfrm>
            <a:off x="2550464" y="5410200"/>
            <a:ext cx="6096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7" idx="6"/>
            <a:endCxn id="28" idx="2"/>
          </p:cNvCxnSpPr>
          <p:nvPr/>
        </p:nvCxnSpPr>
        <p:spPr>
          <a:xfrm>
            <a:off x="2259580" y="4644097"/>
            <a:ext cx="290884" cy="918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6"/>
            <a:endCxn id="28" idx="2"/>
          </p:cNvCxnSpPr>
          <p:nvPr/>
        </p:nvCxnSpPr>
        <p:spPr>
          <a:xfrm>
            <a:off x="2259580" y="5052737"/>
            <a:ext cx="290884" cy="509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6"/>
            <a:endCxn id="28" idx="2"/>
          </p:cNvCxnSpPr>
          <p:nvPr/>
        </p:nvCxnSpPr>
        <p:spPr>
          <a:xfrm>
            <a:off x="2259580" y="5415241"/>
            <a:ext cx="290884" cy="147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6"/>
            <a:endCxn id="28" idx="2"/>
          </p:cNvCxnSpPr>
          <p:nvPr/>
        </p:nvCxnSpPr>
        <p:spPr>
          <a:xfrm flipV="1">
            <a:off x="2259580" y="5562600"/>
            <a:ext cx="290884" cy="208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  <a:endCxn id="28" idx="2"/>
          </p:cNvCxnSpPr>
          <p:nvPr/>
        </p:nvCxnSpPr>
        <p:spPr>
          <a:xfrm flipV="1">
            <a:off x="2259580" y="5562600"/>
            <a:ext cx="290884" cy="571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  <a:endCxn id="28" idx="2"/>
          </p:cNvCxnSpPr>
          <p:nvPr/>
        </p:nvCxnSpPr>
        <p:spPr>
          <a:xfrm flipV="1">
            <a:off x="2259580" y="5562600"/>
            <a:ext cx="290884" cy="918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3236264" y="48737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3236264" y="6324600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7" name="Straight Arrow Connector 36"/>
          <p:cNvCxnSpPr>
            <a:stCxn id="7" idx="6"/>
            <a:endCxn id="43" idx="1"/>
          </p:cNvCxnSpPr>
          <p:nvPr/>
        </p:nvCxnSpPr>
        <p:spPr>
          <a:xfrm>
            <a:off x="2259580" y="4644097"/>
            <a:ext cx="976684" cy="40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6"/>
            <a:endCxn id="35" idx="1"/>
          </p:cNvCxnSpPr>
          <p:nvPr/>
        </p:nvCxnSpPr>
        <p:spPr>
          <a:xfrm flipV="1">
            <a:off x="2259580" y="4989576"/>
            <a:ext cx="976684" cy="6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6"/>
            <a:endCxn id="44" idx="1"/>
          </p:cNvCxnSpPr>
          <p:nvPr/>
        </p:nvCxnSpPr>
        <p:spPr>
          <a:xfrm flipV="1">
            <a:off x="2259580" y="5294376"/>
            <a:ext cx="976684" cy="120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6"/>
            <a:endCxn id="47" idx="1"/>
          </p:cNvCxnSpPr>
          <p:nvPr/>
        </p:nvCxnSpPr>
        <p:spPr>
          <a:xfrm>
            <a:off x="2259580" y="5771154"/>
            <a:ext cx="976684" cy="56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6"/>
            <a:endCxn id="46" idx="1"/>
          </p:cNvCxnSpPr>
          <p:nvPr/>
        </p:nvCxnSpPr>
        <p:spPr>
          <a:xfrm>
            <a:off x="2259580" y="6133658"/>
            <a:ext cx="976684" cy="1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6"/>
            <a:endCxn id="36" idx="1"/>
          </p:cNvCxnSpPr>
          <p:nvPr/>
        </p:nvCxnSpPr>
        <p:spPr>
          <a:xfrm flipV="1">
            <a:off x="2259580" y="6440424"/>
            <a:ext cx="976684" cy="40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3236264" y="45689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3236264" y="51785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3236264" y="48737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3236264" y="6019800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Flowchart: Process 46"/>
          <p:cNvSpPr/>
          <p:nvPr/>
        </p:nvSpPr>
        <p:spPr>
          <a:xfrm>
            <a:off x="3236264" y="57119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90267" y="4416623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weight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86000" y="464820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partOf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8200" y="441960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5304" y="472142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48200" y="3686175"/>
            <a:ext cx="533400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765800" y="3619500"/>
            <a:ext cx="16256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dirty="0">
                <a:sym typeface="Symbol" pitchFamily="18" charset="2"/>
              </a:rPr>
              <a:t>A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>
                <a:sym typeface="Symbol" pitchFamily="18" charset="2"/>
              </a:rPr>
              <a:t> B</a:t>
            </a:r>
            <a:endParaRPr lang="en-US" sz="2800" dirty="0"/>
          </a:p>
        </p:txBody>
      </p:sp>
      <p:cxnSp>
        <p:nvCxnSpPr>
          <p:cNvPr id="9" name="AutoShape 8"/>
          <p:cNvCxnSpPr>
            <a:cxnSpLocks noChangeShapeType="1"/>
            <a:stCxn id="7" idx="4"/>
            <a:endCxn id="11" idx="0"/>
          </p:cNvCxnSpPr>
          <p:nvPr/>
        </p:nvCxnSpPr>
        <p:spPr bwMode="auto">
          <a:xfrm>
            <a:off x="4914900" y="4191000"/>
            <a:ext cx="974725" cy="165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9"/>
          <p:cNvCxnSpPr>
            <a:cxnSpLocks noChangeShapeType="1"/>
            <a:stCxn id="8" idx="4"/>
            <a:endCxn id="11" idx="0"/>
          </p:cNvCxnSpPr>
          <p:nvPr/>
        </p:nvCxnSpPr>
        <p:spPr bwMode="auto">
          <a:xfrm rot="5400000">
            <a:off x="6132116" y="3909616"/>
            <a:ext cx="203200" cy="6897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45063" y="4356100"/>
            <a:ext cx="18875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Modus Ponens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943600" y="4991100"/>
            <a:ext cx="533400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/>
              <a:t>B</a:t>
            </a:r>
          </a:p>
        </p:txBody>
      </p:sp>
      <p:cxnSp>
        <p:nvCxnSpPr>
          <p:cNvPr id="13" name="AutoShape 12"/>
          <p:cNvCxnSpPr>
            <a:cxnSpLocks noChangeShapeType="1"/>
            <a:stCxn id="11" idx="2"/>
            <a:endCxn id="12" idx="0"/>
          </p:cNvCxnSpPr>
          <p:nvPr/>
        </p:nvCxnSpPr>
        <p:spPr bwMode="auto">
          <a:xfrm>
            <a:off x="5889625" y="4762500"/>
            <a:ext cx="3206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337425" y="5029200"/>
            <a:ext cx="157797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ym typeface="Symbol" pitchFamily="18" charset="2"/>
              </a:rPr>
              <a:t>B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C</a:t>
            </a:r>
            <a:endParaRPr lang="en-US" sz="2800" dirty="0"/>
          </a:p>
        </p:txBody>
      </p:sp>
      <p:cxnSp>
        <p:nvCxnSpPr>
          <p:cNvPr id="15" name="AutoShape 14"/>
          <p:cNvCxnSpPr>
            <a:cxnSpLocks noChangeShapeType="1"/>
            <a:stCxn id="12" idx="4"/>
            <a:endCxn id="17" idx="0"/>
          </p:cNvCxnSpPr>
          <p:nvPr/>
        </p:nvCxnSpPr>
        <p:spPr bwMode="auto">
          <a:xfrm>
            <a:off x="6210300" y="5495925"/>
            <a:ext cx="1228725" cy="193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5"/>
          <p:cNvCxnSpPr>
            <a:cxnSpLocks noChangeShapeType="1"/>
            <a:stCxn id="14" idx="4"/>
            <a:endCxn id="17" idx="0"/>
          </p:cNvCxnSpPr>
          <p:nvPr/>
        </p:nvCxnSpPr>
        <p:spPr bwMode="auto">
          <a:xfrm flipH="1">
            <a:off x="7439025" y="5562600"/>
            <a:ext cx="687388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494463" y="5689600"/>
            <a:ext cx="18875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Modus Ponens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180263" y="6324600"/>
            <a:ext cx="533400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/>
              <a:t>C</a:t>
            </a:r>
          </a:p>
        </p:txBody>
      </p:sp>
      <p:cxnSp>
        <p:nvCxnSpPr>
          <p:cNvPr id="19" name="AutoShape 18"/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7439025" y="6096000"/>
            <a:ext cx="7938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524000" y="4267200"/>
            <a:ext cx="533400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2362200" y="4267200"/>
            <a:ext cx="15494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dirty="0">
                <a:sym typeface="Symbol" pitchFamily="18" charset="2"/>
              </a:rPr>
              <a:t>A </a:t>
            </a:r>
            <a:r>
              <a:rPr lang="en-US" sz="2800" dirty="0" smtClean="0">
                <a:sym typeface="Symbol"/>
              </a:rPr>
              <a:t> </a:t>
            </a:r>
            <a:r>
              <a:rPr lang="en-US" sz="2800" dirty="0" smtClean="0">
                <a:sym typeface="Symbol" pitchFamily="18" charset="2"/>
              </a:rPr>
              <a:t>C</a:t>
            </a:r>
            <a:endParaRPr lang="en-US" sz="2800" dirty="0"/>
          </a:p>
        </p:txBody>
      </p:sp>
      <p:cxnSp>
        <p:nvCxnSpPr>
          <p:cNvPr id="26" name="AutoShape 8"/>
          <p:cNvCxnSpPr>
            <a:cxnSpLocks noChangeShapeType="1"/>
            <a:stCxn id="24" idx="4"/>
            <a:endCxn id="28" idx="0"/>
          </p:cNvCxnSpPr>
          <p:nvPr/>
        </p:nvCxnSpPr>
        <p:spPr bwMode="auto">
          <a:xfrm rot="16200000" flipH="1">
            <a:off x="2022079" y="4540646"/>
            <a:ext cx="231775" cy="6945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9"/>
          <p:cNvCxnSpPr>
            <a:cxnSpLocks noChangeShapeType="1"/>
            <a:stCxn id="25" idx="4"/>
            <a:endCxn id="28" idx="0"/>
          </p:cNvCxnSpPr>
          <p:nvPr/>
        </p:nvCxnSpPr>
        <p:spPr bwMode="auto">
          <a:xfrm flipH="1">
            <a:off x="2486025" y="4800600"/>
            <a:ext cx="65087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541463" y="5003800"/>
            <a:ext cx="18875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/>
              <a:t>Modus Ponens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540000" y="5638800"/>
            <a:ext cx="533400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cxnSp>
        <p:nvCxnSpPr>
          <p:cNvPr id="30" name="AutoShape 12"/>
          <p:cNvCxnSpPr>
            <a:cxnSpLocks noChangeShapeType="1"/>
            <a:stCxn id="28" idx="2"/>
            <a:endCxn id="29" idx="0"/>
          </p:cNvCxnSpPr>
          <p:nvPr/>
        </p:nvCxnSpPr>
        <p:spPr bwMode="auto">
          <a:xfrm>
            <a:off x="2486025" y="5410200"/>
            <a:ext cx="3206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209800"/>
            <a:ext cx="2461553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Freebase:fairfax_county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3886200"/>
            <a:ext cx="3678735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dbpedia:Fairfax_County%2C_Virginia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4953000"/>
            <a:ext cx="2052265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geonames:4758041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421868"/>
            <a:ext cx="2427759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rdfabout:fairfax_county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2819400"/>
            <a:ext cx="1842116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Freebase:Virginia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4407932"/>
            <a:ext cx="1755318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dbpedia:Virginia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6096000"/>
            <a:ext cx="2052265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geonames:6254928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3352800"/>
            <a:ext cx="4590616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dk1"/>
                </a:solidFill>
              </a:rPr>
              <a:t>dbpedia:Fairfax_County_Board_of_Supervisors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5029200" y="1905000"/>
            <a:ext cx="13716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0" name="Flowchart: Decision 19"/>
          <p:cNvSpPr/>
          <p:nvPr/>
        </p:nvSpPr>
        <p:spPr>
          <a:xfrm>
            <a:off x="5029200" y="3806952"/>
            <a:ext cx="13716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4953000" y="4721352"/>
            <a:ext cx="13716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4876800" y="5711952"/>
            <a:ext cx="13716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1" idx="3"/>
            <a:endCxn id="19" idx="1"/>
          </p:cNvCxnSpPr>
          <p:nvPr/>
        </p:nvCxnSpPr>
        <p:spPr>
          <a:xfrm flipV="1">
            <a:off x="3299753" y="2211324"/>
            <a:ext cx="1729447" cy="202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15" idx="3"/>
          </p:cNvCxnSpPr>
          <p:nvPr/>
        </p:nvCxnSpPr>
        <p:spPr>
          <a:xfrm rot="5400000">
            <a:off x="4173226" y="1481938"/>
            <a:ext cx="506064" cy="2577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20" idx="1"/>
          </p:cNvCxnSpPr>
          <p:nvPr/>
        </p:nvCxnSpPr>
        <p:spPr>
          <a:xfrm>
            <a:off x="4288335" y="4090512"/>
            <a:ext cx="740865" cy="22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16" idx="3"/>
          </p:cNvCxnSpPr>
          <p:nvPr/>
        </p:nvCxnSpPr>
        <p:spPr>
          <a:xfrm rot="5400000">
            <a:off x="4172237" y="3069481"/>
            <a:ext cx="192644" cy="2892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  <a:endCxn id="21" idx="1"/>
          </p:cNvCxnSpPr>
          <p:nvPr/>
        </p:nvCxnSpPr>
        <p:spPr>
          <a:xfrm flipV="1">
            <a:off x="2738065" y="5027676"/>
            <a:ext cx="2214935" cy="12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17" idx="3"/>
          </p:cNvCxnSpPr>
          <p:nvPr/>
        </p:nvCxnSpPr>
        <p:spPr>
          <a:xfrm rot="5400000">
            <a:off x="3819577" y="4481089"/>
            <a:ext cx="966312" cy="267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22" idx="1"/>
          </p:cNvCxnSpPr>
          <p:nvPr/>
        </p:nvCxnSpPr>
        <p:spPr>
          <a:xfrm>
            <a:off x="3113559" y="5626180"/>
            <a:ext cx="1763241" cy="39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2"/>
            <a:endCxn id="17" idx="3"/>
          </p:cNvCxnSpPr>
          <p:nvPr/>
        </p:nvCxnSpPr>
        <p:spPr>
          <a:xfrm rot="5400000" flipH="1">
            <a:off x="4252489" y="5014489"/>
            <a:ext cx="24288" cy="2595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ecision 54"/>
          <p:cNvSpPr/>
          <p:nvPr/>
        </p:nvSpPr>
        <p:spPr>
          <a:xfrm>
            <a:off x="6400800" y="2667000"/>
            <a:ext cx="13716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</a:t>
            </a:r>
            <a:endParaRPr lang="en-US" dirty="0"/>
          </a:p>
        </p:txBody>
      </p:sp>
      <p:sp>
        <p:nvSpPr>
          <p:cNvPr id="56" name="Flowchart: Decision 55"/>
          <p:cNvSpPr/>
          <p:nvPr/>
        </p:nvSpPr>
        <p:spPr>
          <a:xfrm>
            <a:off x="6400800" y="3810000"/>
            <a:ext cx="13716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15" idx="3"/>
            <a:endCxn id="56" idx="0"/>
          </p:cNvCxnSpPr>
          <p:nvPr/>
        </p:nvCxnSpPr>
        <p:spPr>
          <a:xfrm>
            <a:off x="3137516" y="3023712"/>
            <a:ext cx="3949084" cy="78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2"/>
            <a:endCxn id="16" idx="3"/>
          </p:cNvCxnSpPr>
          <p:nvPr/>
        </p:nvCxnSpPr>
        <p:spPr>
          <a:xfrm rot="5400000">
            <a:off x="4859561" y="2385205"/>
            <a:ext cx="189596" cy="4264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3"/>
            <a:endCxn id="55" idx="0"/>
          </p:cNvCxnSpPr>
          <p:nvPr/>
        </p:nvCxnSpPr>
        <p:spPr>
          <a:xfrm>
            <a:off x="3299753" y="2414112"/>
            <a:ext cx="3786847" cy="252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1"/>
            <a:endCxn id="18" idx="3"/>
          </p:cNvCxnSpPr>
          <p:nvPr/>
        </p:nvCxnSpPr>
        <p:spPr>
          <a:xfrm rot="10800000" flipV="1">
            <a:off x="4895416" y="2973324"/>
            <a:ext cx="1505384" cy="583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5" idx="1"/>
            <a:endCxn id="12" idx="3"/>
          </p:cNvCxnSpPr>
          <p:nvPr/>
        </p:nvCxnSpPr>
        <p:spPr>
          <a:xfrm rot="10800000" flipV="1">
            <a:off x="4288336" y="2973324"/>
            <a:ext cx="2112465" cy="111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06534" y="734377"/>
            <a:ext cx="2751266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 smtClean="0"/>
              <a:t>Freebase:fairfax_county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2895600"/>
            <a:ext cx="3678735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dbpedia:Fairfax_County%2C_Virginia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2133600"/>
            <a:ext cx="2114352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 smtClean="0"/>
              <a:t>Freebase:Virginia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4343400"/>
            <a:ext cx="1755318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dbpedia:Virginia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57784" y="5562600"/>
            <a:ext cx="4590616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dk1"/>
                </a:solidFill>
              </a:rPr>
              <a:t>dbpedia:Fairfax_County_Board_of_Supervisors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63734" y="1420177"/>
            <a:ext cx="1914013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Freebase:Virginia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506534" y="48577"/>
            <a:ext cx="2532767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Freebase:fairfax_county</a:t>
            </a:r>
            <a:endParaRPr lang="en-US" dirty="0"/>
          </a:p>
        </p:txBody>
      </p:sp>
      <p:sp>
        <p:nvSpPr>
          <p:cNvPr id="101" name="Flowchart: Decision 100"/>
          <p:cNvSpPr/>
          <p:nvPr/>
        </p:nvSpPr>
        <p:spPr>
          <a:xfrm>
            <a:off x="5486400" y="377952"/>
            <a:ext cx="1371600" cy="384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02" name="Flowchart: Decision 101"/>
          <p:cNvSpPr/>
          <p:nvPr/>
        </p:nvSpPr>
        <p:spPr>
          <a:xfrm>
            <a:off x="5562600" y="1066800"/>
            <a:ext cx="1371600" cy="384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103" name="Flowchart: Decision 102"/>
          <p:cNvSpPr/>
          <p:nvPr/>
        </p:nvSpPr>
        <p:spPr>
          <a:xfrm>
            <a:off x="5562600" y="1752600"/>
            <a:ext cx="1371600" cy="384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100" idx="3"/>
            <a:endCxn id="101" idx="0"/>
          </p:cNvCxnSpPr>
          <p:nvPr/>
        </p:nvCxnSpPr>
        <p:spPr>
          <a:xfrm>
            <a:off x="5039301" y="252889"/>
            <a:ext cx="1132899" cy="125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1" idx="2"/>
            <a:endCxn id="11" idx="3"/>
          </p:cNvCxnSpPr>
          <p:nvPr/>
        </p:nvCxnSpPr>
        <p:spPr>
          <a:xfrm rot="5400000">
            <a:off x="5626656" y="393144"/>
            <a:ext cx="176689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" idx="3"/>
            <a:endCxn id="102" idx="0"/>
          </p:cNvCxnSpPr>
          <p:nvPr/>
        </p:nvCxnSpPr>
        <p:spPr>
          <a:xfrm>
            <a:off x="5257800" y="938689"/>
            <a:ext cx="990600" cy="128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2" idx="2"/>
            <a:endCxn id="82" idx="3"/>
          </p:cNvCxnSpPr>
          <p:nvPr/>
        </p:nvCxnSpPr>
        <p:spPr>
          <a:xfrm rot="5400000">
            <a:off x="5476254" y="852342"/>
            <a:ext cx="173641" cy="1370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2" idx="3"/>
            <a:endCxn id="103" idx="0"/>
          </p:cNvCxnSpPr>
          <p:nvPr/>
        </p:nvCxnSpPr>
        <p:spPr>
          <a:xfrm>
            <a:off x="4877747" y="1624489"/>
            <a:ext cx="1370653" cy="128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3" idx="2"/>
            <a:endCxn id="15" idx="3"/>
          </p:cNvCxnSpPr>
          <p:nvPr/>
        </p:nvCxnSpPr>
        <p:spPr>
          <a:xfrm rot="5400000">
            <a:off x="5490444" y="1579956"/>
            <a:ext cx="201264" cy="1314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746553" y="3629977"/>
            <a:ext cx="3968447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G(dbpedia:Fairfax_County%2C_Virginia)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819400" y="5001577"/>
            <a:ext cx="2047806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 smtClean="0"/>
              <a:t>dbpedia:Virginia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600200" y="6144577"/>
            <a:ext cx="4877554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G(</a:t>
            </a:r>
            <a:r>
              <a:rPr lang="en-US" dirty="0" err="1" smtClean="0">
                <a:solidFill>
                  <a:schemeClr val="dk1"/>
                </a:solidFill>
              </a:rPr>
              <a:t>dbpedia:Fairfax_County_Board_of_Supervisors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133" name="Flowchart: Decision 132"/>
          <p:cNvSpPr/>
          <p:nvPr/>
        </p:nvSpPr>
        <p:spPr>
          <a:xfrm>
            <a:off x="6019800" y="3194304"/>
            <a:ext cx="1371600" cy="384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34" name="Flowchart: Decision 133"/>
          <p:cNvSpPr/>
          <p:nvPr/>
        </p:nvSpPr>
        <p:spPr>
          <a:xfrm>
            <a:off x="6096000" y="3883152"/>
            <a:ext cx="1371600" cy="384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135" name="Flowchart: Decision 134"/>
          <p:cNvSpPr/>
          <p:nvPr/>
        </p:nvSpPr>
        <p:spPr>
          <a:xfrm>
            <a:off x="6096000" y="4568952"/>
            <a:ext cx="1371600" cy="384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36" name="Flowchart: Decision 135"/>
          <p:cNvSpPr/>
          <p:nvPr/>
        </p:nvSpPr>
        <p:spPr>
          <a:xfrm>
            <a:off x="6553200" y="5788152"/>
            <a:ext cx="1371600" cy="384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138" name="Straight Arrow Connector 137"/>
          <p:cNvCxnSpPr>
            <a:stCxn id="12" idx="3"/>
            <a:endCxn id="133" idx="0"/>
          </p:cNvCxnSpPr>
          <p:nvPr/>
        </p:nvCxnSpPr>
        <p:spPr>
          <a:xfrm>
            <a:off x="5583735" y="3099912"/>
            <a:ext cx="1121865" cy="94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3" idx="2"/>
            <a:endCxn id="129" idx="3"/>
          </p:cNvCxnSpPr>
          <p:nvPr/>
        </p:nvCxnSpPr>
        <p:spPr>
          <a:xfrm rot="5400000">
            <a:off x="6082332" y="3211020"/>
            <a:ext cx="255937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9" idx="3"/>
            <a:endCxn id="134" idx="0"/>
          </p:cNvCxnSpPr>
          <p:nvPr/>
        </p:nvCxnSpPr>
        <p:spPr>
          <a:xfrm>
            <a:off x="5715000" y="3834289"/>
            <a:ext cx="1066800" cy="48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4" idx="2"/>
            <a:endCxn id="16" idx="3"/>
          </p:cNvCxnSpPr>
          <p:nvPr/>
        </p:nvCxnSpPr>
        <p:spPr>
          <a:xfrm rot="5400000">
            <a:off x="5576103" y="3342015"/>
            <a:ext cx="280512" cy="2130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6" idx="3"/>
            <a:endCxn id="135" idx="0"/>
          </p:cNvCxnSpPr>
          <p:nvPr/>
        </p:nvCxnSpPr>
        <p:spPr>
          <a:xfrm>
            <a:off x="4650918" y="4547712"/>
            <a:ext cx="2130882" cy="21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5" idx="2"/>
            <a:endCxn id="130" idx="3"/>
          </p:cNvCxnSpPr>
          <p:nvPr/>
        </p:nvCxnSpPr>
        <p:spPr>
          <a:xfrm rot="5400000">
            <a:off x="5698059" y="4122147"/>
            <a:ext cx="252889" cy="1914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  <a:endCxn id="136" idx="0"/>
          </p:cNvCxnSpPr>
          <p:nvPr/>
        </p:nvCxnSpPr>
        <p:spPr>
          <a:xfrm>
            <a:off x="6248400" y="5766912"/>
            <a:ext cx="990600" cy="21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6" idx="2"/>
            <a:endCxn id="131" idx="3"/>
          </p:cNvCxnSpPr>
          <p:nvPr/>
        </p:nvCxnSpPr>
        <p:spPr>
          <a:xfrm rot="5400000">
            <a:off x="6770033" y="5879921"/>
            <a:ext cx="176689" cy="761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00" idx="1"/>
            <a:endCxn id="12" idx="1"/>
          </p:cNvCxnSpPr>
          <p:nvPr/>
        </p:nvCxnSpPr>
        <p:spPr>
          <a:xfrm rot="10800000" flipV="1">
            <a:off x="1905000" y="252888"/>
            <a:ext cx="601534" cy="2847023"/>
          </a:xfrm>
          <a:prstGeom prst="curvedConnector3">
            <a:avLst>
              <a:gd name="adj1" fmla="val 13800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2" idx="1"/>
            <a:endCxn id="18" idx="1"/>
          </p:cNvCxnSpPr>
          <p:nvPr/>
        </p:nvCxnSpPr>
        <p:spPr>
          <a:xfrm rot="10800000" flipV="1">
            <a:off x="1657784" y="3099912"/>
            <a:ext cx="247216" cy="2667000"/>
          </a:xfrm>
          <a:prstGeom prst="curvedConnector3">
            <a:avLst>
              <a:gd name="adj1" fmla="val 19247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stCxn id="82" idx="1"/>
            <a:endCxn id="16" idx="1"/>
          </p:cNvCxnSpPr>
          <p:nvPr/>
        </p:nvCxnSpPr>
        <p:spPr>
          <a:xfrm rot="10800000" flipV="1">
            <a:off x="2895600" y="1624488"/>
            <a:ext cx="68134" cy="2923223"/>
          </a:xfrm>
          <a:prstGeom prst="curvedConnector3">
            <a:avLst>
              <a:gd name="adj1" fmla="val 43551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248400" y="3962400"/>
            <a:ext cx="2751266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 smtClean="0"/>
              <a:t>Freebase:fairfax_county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705600" y="917448"/>
            <a:ext cx="2114352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 smtClean="0"/>
              <a:t>Freebase:Virginia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6172200"/>
            <a:ext cx="1733487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#</a:t>
            </a:r>
            <a:r>
              <a:rPr lang="en-US" dirty="0" err="1" smtClean="0">
                <a:solidFill>
                  <a:schemeClr val="dk1"/>
                </a:solidFill>
              </a:rPr>
              <a:t>Fairfax_County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38588" y="3886200"/>
            <a:ext cx="2681212" cy="7150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 smtClean="0"/>
              <a:t>dbpedia:Fairfax_County</a:t>
            </a:r>
            <a:endParaRPr lang="en-US" dirty="0" smtClean="0"/>
          </a:p>
          <a:p>
            <a:r>
              <a:rPr lang="en-US" dirty="0" smtClean="0"/>
              <a:t>%2C_Virginia)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57600" y="914400"/>
            <a:ext cx="2047806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 smtClean="0"/>
              <a:t>dbpedia:Virginia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" y="3886200"/>
            <a:ext cx="2798861" cy="7150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G(</a:t>
            </a:r>
            <a:r>
              <a:rPr lang="en-US" dirty="0" err="1" smtClean="0">
                <a:solidFill>
                  <a:schemeClr val="dk1"/>
                </a:solidFill>
              </a:rPr>
              <a:t>dbpedia:Fairfax_County</a:t>
            </a:r>
            <a:r>
              <a:rPr lang="en-US" dirty="0" smtClean="0">
                <a:solidFill>
                  <a:schemeClr val="dk1"/>
                </a:solidFill>
              </a:rPr>
              <a:t>_</a:t>
            </a:r>
          </a:p>
          <a:p>
            <a:r>
              <a:rPr lang="en-US" dirty="0" err="1" smtClean="0">
                <a:solidFill>
                  <a:schemeClr val="dk1"/>
                </a:solidFill>
              </a:rPr>
              <a:t>Board_of_Supervisors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50" name="Flowchart: Decision 49"/>
          <p:cNvSpPr/>
          <p:nvPr/>
        </p:nvSpPr>
        <p:spPr>
          <a:xfrm>
            <a:off x="4038600" y="1600200"/>
            <a:ext cx="1371600" cy="384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1" name="Flowchart: Decision 50"/>
          <p:cNvSpPr/>
          <p:nvPr/>
        </p:nvSpPr>
        <p:spPr>
          <a:xfrm>
            <a:off x="1752600" y="5257800"/>
            <a:ext cx="1371600" cy="384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2" name="Flowchart: Decision 51"/>
          <p:cNvSpPr/>
          <p:nvPr/>
        </p:nvSpPr>
        <p:spPr>
          <a:xfrm>
            <a:off x="6858000" y="1673352"/>
            <a:ext cx="1371600" cy="384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3" name="Flowchart: Decision 52"/>
          <p:cNvSpPr/>
          <p:nvPr/>
        </p:nvSpPr>
        <p:spPr>
          <a:xfrm>
            <a:off x="6477000" y="5181600"/>
            <a:ext cx="1371600" cy="384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4" name="Flowchart: Decision 53"/>
          <p:cNvSpPr/>
          <p:nvPr/>
        </p:nvSpPr>
        <p:spPr>
          <a:xfrm>
            <a:off x="4267200" y="5257800"/>
            <a:ext cx="1371600" cy="384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943600" y="2365248"/>
            <a:ext cx="1047694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#Virginia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4200" y="2362200"/>
            <a:ext cx="1711331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#George Mason</a:t>
            </a:r>
          </a:p>
        </p:txBody>
      </p:sp>
      <p:sp>
        <p:nvSpPr>
          <p:cNvPr id="60" name="Flowchart: Decision 59"/>
          <p:cNvSpPr/>
          <p:nvPr/>
        </p:nvSpPr>
        <p:spPr>
          <a:xfrm>
            <a:off x="4343400" y="3124200"/>
            <a:ext cx="1371600" cy="384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61" name="Flowchart: Decision 60"/>
          <p:cNvSpPr/>
          <p:nvPr/>
        </p:nvSpPr>
        <p:spPr>
          <a:xfrm>
            <a:off x="7086600" y="3124200"/>
            <a:ext cx="1371600" cy="384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51" idx="2"/>
            <a:endCxn id="46" idx="0"/>
          </p:cNvCxnSpPr>
          <p:nvPr/>
        </p:nvCxnSpPr>
        <p:spPr>
          <a:xfrm rot="16200000" flipH="1">
            <a:off x="3444796" y="4635452"/>
            <a:ext cx="530352" cy="2543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4" idx="2"/>
            <a:endCxn id="46" idx="0"/>
          </p:cNvCxnSpPr>
          <p:nvPr/>
        </p:nvCxnSpPr>
        <p:spPr>
          <a:xfrm rot="16200000" flipH="1">
            <a:off x="4702096" y="5892752"/>
            <a:ext cx="530352" cy="28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46" idx="0"/>
          </p:cNvCxnSpPr>
          <p:nvPr/>
        </p:nvCxnSpPr>
        <p:spPr>
          <a:xfrm rot="5400000">
            <a:off x="5768896" y="4778296"/>
            <a:ext cx="606552" cy="2181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9" idx="2"/>
            <a:endCxn id="51" idx="0"/>
          </p:cNvCxnSpPr>
          <p:nvPr/>
        </p:nvCxnSpPr>
        <p:spPr>
          <a:xfrm rot="16200000" flipH="1">
            <a:off x="1704960" y="4524359"/>
            <a:ext cx="656511" cy="810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7" idx="2"/>
            <a:endCxn id="54" idx="0"/>
          </p:cNvCxnSpPr>
          <p:nvPr/>
        </p:nvCxnSpPr>
        <p:spPr>
          <a:xfrm rot="16200000" flipH="1">
            <a:off x="4487842" y="4792641"/>
            <a:ext cx="656511" cy="273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4" idx="2"/>
            <a:endCxn id="53" idx="0"/>
          </p:cNvCxnSpPr>
          <p:nvPr/>
        </p:nvCxnSpPr>
        <p:spPr>
          <a:xfrm rot="5400000">
            <a:off x="6988129" y="4545695"/>
            <a:ext cx="810577" cy="461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0" idx="2"/>
            <a:endCxn id="47" idx="0"/>
          </p:cNvCxnSpPr>
          <p:nvPr/>
        </p:nvCxnSpPr>
        <p:spPr>
          <a:xfrm rot="5400000">
            <a:off x="4665221" y="3522221"/>
            <a:ext cx="377952" cy="350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8" idx="2"/>
            <a:endCxn id="60" idx="0"/>
          </p:cNvCxnSpPr>
          <p:nvPr/>
        </p:nvCxnSpPr>
        <p:spPr>
          <a:xfrm rot="5400000">
            <a:off x="5573160" y="2229912"/>
            <a:ext cx="350329" cy="1438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9" idx="2"/>
            <a:endCxn id="60" idx="0"/>
          </p:cNvCxnSpPr>
          <p:nvPr/>
        </p:nvCxnSpPr>
        <p:spPr>
          <a:xfrm rot="16200000" flipH="1">
            <a:off x="4327845" y="2422844"/>
            <a:ext cx="353377" cy="1049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1" idx="2"/>
            <a:endCxn id="44" idx="0"/>
          </p:cNvCxnSpPr>
          <p:nvPr/>
        </p:nvCxnSpPr>
        <p:spPr>
          <a:xfrm rot="5400000">
            <a:off x="7471141" y="3661141"/>
            <a:ext cx="454152" cy="148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8" idx="2"/>
            <a:endCxn id="61" idx="0"/>
          </p:cNvCxnSpPr>
          <p:nvPr/>
        </p:nvCxnSpPr>
        <p:spPr>
          <a:xfrm rot="16200000" flipH="1">
            <a:off x="6944759" y="2296558"/>
            <a:ext cx="350329" cy="1304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0" idx="2"/>
            <a:endCxn id="58" idx="0"/>
          </p:cNvCxnSpPr>
          <p:nvPr/>
        </p:nvCxnSpPr>
        <p:spPr>
          <a:xfrm rot="16200000" flipH="1">
            <a:off x="5405423" y="1303224"/>
            <a:ext cx="381000" cy="174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2" idx="2"/>
            <a:endCxn id="58" idx="0"/>
          </p:cNvCxnSpPr>
          <p:nvPr/>
        </p:nvCxnSpPr>
        <p:spPr>
          <a:xfrm rot="5400000">
            <a:off x="6851700" y="1673148"/>
            <a:ext cx="307848" cy="1076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8" idx="2"/>
            <a:endCxn id="50" idx="0"/>
          </p:cNvCxnSpPr>
          <p:nvPr/>
        </p:nvCxnSpPr>
        <p:spPr>
          <a:xfrm rot="16200000" flipH="1">
            <a:off x="4564363" y="1440162"/>
            <a:ext cx="277177" cy="42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5" idx="2"/>
            <a:endCxn id="52" idx="0"/>
          </p:cNvCxnSpPr>
          <p:nvPr/>
        </p:nvCxnSpPr>
        <p:spPr>
          <a:xfrm rot="5400000">
            <a:off x="7479648" y="1390223"/>
            <a:ext cx="347281" cy="218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" y="3657600"/>
            <a:ext cx="7239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http://www.rdfabout.com/rdf/usgov/geo/us/va/counties/fairfax_county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population</a:t>
            </a:r>
            <a:r>
              <a:rPr lang="en-US" dirty="0" smtClean="0"/>
              <a:t>818584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http://dbpedia.org/resource/Fairfax_County%2C_Virginia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dbpedia-owl:populationTotal</a:t>
            </a:r>
            <a:r>
              <a:rPr lang="en-US" dirty="0" smtClean="0"/>
              <a:t> 1077000</a:t>
            </a:r>
          </a:p>
          <a:p>
            <a:endParaRPr lang="en-US" dirty="0" smtClean="0"/>
          </a:p>
          <a:p>
            <a:r>
              <a:rPr lang="en-US" dirty="0" smtClean="0">
                <a:hlinkClick r:id="rId6"/>
              </a:rPr>
              <a:t>http://sws.geonames.org/4758041/about.rdf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Population</a:t>
            </a:r>
            <a:r>
              <a:rPr lang="en-US" dirty="0" smtClean="0"/>
              <a:t>818584</a:t>
            </a:r>
          </a:p>
          <a:p>
            <a:r>
              <a:rPr lang="en-US" dirty="0" smtClean="0">
                <a:hlinkClick r:id="rId7"/>
              </a:rPr>
              <a:t>http://sws.geonames.org/6254928/about.rdf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Population</a:t>
            </a:r>
            <a:r>
              <a:rPr lang="en-US" dirty="0" smtClean="0"/>
              <a:t>7642884</a:t>
            </a:r>
          </a:p>
          <a:p>
            <a:r>
              <a:rPr lang="en-US" dirty="0" smtClean="0">
                <a:hlinkClick r:id="rId8"/>
              </a:rPr>
              <a:t>parent </a:t>
            </a:r>
            <a:r>
              <a:rPr lang="en-US" dirty="0" err="1" smtClean="0">
                <a:hlinkClick r:id="rId8"/>
              </a:rPr>
              <a:t>Feature</a:t>
            </a:r>
            <a:r>
              <a:rPr lang="en-US" dirty="0" err="1" smtClean="0">
                <a:hlinkClick r:id="rId9"/>
              </a:rPr>
              <a:t>Virginia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505200" y="44958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429000" y="25146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uri2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200400" y="3581400"/>
            <a:ext cx="1447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124200" y="1600200"/>
            <a:ext cx="1447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3429000" y="6096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12" name="Flowchart: Decision 11"/>
          <p:cNvSpPr/>
          <p:nvPr/>
        </p:nvSpPr>
        <p:spPr>
          <a:xfrm>
            <a:off x="4953000" y="2514600"/>
            <a:ext cx="1447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6858000" y="25908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uri3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6400800" y="1524000"/>
            <a:ext cx="1447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6705600" y="5334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Justification shows why someone properly holds a belief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Justifications are important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Daily life, e.g. government budget,  résumé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Intelligent systems,  e.g. GPS </a:t>
            </a:r>
            <a:r>
              <a:rPr lang="en-US" dirty="0" err="1" smtClean="0"/>
              <a:t>rounting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altLang="zh-CN" sz="3600" dirty="0" smtClean="0">
                <a:ea typeface="宋体" charset="-122"/>
              </a:rPr>
              <a:t>It would be nice to reuse justifications</a:t>
            </a:r>
            <a:endParaRPr lang="en-US" sz="3600" dirty="0" smtClean="0"/>
          </a:p>
          <a:p>
            <a:pPr lvl="1">
              <a:lnSpc>
                <a:spcPct val="90000"/>
              </a:lnSpc>
            </a:pPr>
            <a:r>
              <a:rPr lang="en-US" altLang="zh-CN" sz="3200" dirty="0" smtClean="0">
                <a:ea typeface="宋体" charset="-122"/>
              </a:rPr>
              <a:t>Chained </a:t>
            </a:r>
            <a:r>
              <a:rPr lang="en-US" altLang="zh-CN" sz="3200" dirty="0" smtClean="0">
                <a:ea typeface="宋体" charset="-122"/>
              </a:rPr>
              <a:t>justifications</a:t>
            </a:r>
            <a:r>
              <a:rPr lang="en-US" altLang="zh-CN" sz="3200" dirty="0" smtClean="0">
                <a:ea typeface="宋体" charset="-122"/>
              </a:rPr>
              <a:t>: organic eggs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 smtClean="0">
                <a:ea typeface="宋体" charset="-122"/>
              </a:rPr>
              <a:t>Alternative justifications: creation of </a:t>
            </a:r>
            <a:r>
              <a:rPr lang="en-US" altLang="zh-CN" sz="3200" dirty="0" smtClean="0">
                <a:ea typeface="宋体" charset="-122"/>
              </a:rPr>
              <a:t>human</a:t>
            </a:r>
          </a:p>
          <a:p>
            <a:pPr>
              <a:lnSpc>
                <a:spcPct val="90000"/>
              </a:lnSpc>
            </a:pPr>
            <a:endParaRPr lang="en-US" altLang="zh-CN" sz="3600" dirty="0" smtClean="0">
              <a:ea typeface="宋体" charset="-12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4495800" y="45720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5105400" y="3429000"/>
            <a:ext cx="1447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5257800" y="24384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048000" y="3429000"/>
            <a:ext cx="1447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3352800" y="24384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g2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Hypergraph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435744" y="2545088"/>
            <a:ext cx="393056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2228168" y="3302854"/>
            <a:ext cx="380232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3672829" y="2934556"/>
            <a:ext cx="375423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 smtClean="0"/>
              <a:t>C</a:t>
            </a:r>
            <a:endParaRPr lang="en-US" sz="2800" baseline="-25000" dirty="0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3657600" y="2401156"/>
            <a:ext cx="40588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 smtClean="0"/>
              <a:t>D</a:t>
            </a:r>
            <a:endParaRPr lang="en-US" sz="2800" baseline="-25000" dirty="0"/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3680843" y="3459488"/>
            <a:ext cx="359394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 smtClean="0"/>
              <a:t>E</a:t>
            </a:r>
            <a:endParaRPr lang="en-US" sz="2800" baseline="-25000" dirty="0"/>
          </a:p>
        </p:txBody>
      </p:sp>
      <p:sp>
        <p:nvSpPr>
          <p:cNvPr id="15" name="Right Arrow 14"/>
          <p:cNvSpPr/>
          <p:nvPr/>
        </p:nvSpPr>
        <p:spPr>
          <a:xfrm>
            <a:off x="2245769" y="2859700"/>
            <a:ext cx="228600" cy="179832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007769" y="3236466"/>
            <a:ext cx="228600" cy="179832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4" idx="3"/>
            <a:endCxn id="15" idx="1"/>
          </p:cNvCxnSpPr>
          <p:nvPr/>
        </p:nvCxnSpPr>
        <p:spPr>
          <a:xfrm>
            <a:off x="1828800" y="2806698"/>
            <a:ext cx="416969" cy="14291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5" idx="3"/>
            <a:endCxn id="5" idx="1"/>
          </p:cNvCxnSpPr>
          <p:nvPr/>
        </p:nvCxnSpPr>
        <p:spPr>
          <a:xfrm flipH="1">
            <a:off x="2228168" y="2949616"/>
            <a:ext cx="246201" cy="614848"/>
          </a:xfrm>
          <a:prstGeom prst="curvedConnector5">
            <a:avLst>
              <a:gd name="adj1" fmla="val -92851"/>
              <a:gd name="adj2" fmla="val 36038"/>
              <a:gd name="adj3" fmla="val 19285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5" idx="3"/>
            <a:endCxn id="6" idx="1"/>
          </p:cNvCxnSpPr>
          <p:nvPr/>
        </p:nvCxnSpPr>
        <p:spPr>
          <a:xfrm>
            <a:off x="2474369" y="2949616"/>
            <a:ext cx="1198460" cy="24655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5" idx="3"/>
            <a:endCxn id="7" idx="1"/>
          </p:cNvCxnSpPr>
          <p:nvPr/>
        </p:nvCxnSpPr>
        <p:spPr>
          <a:xfrm flipV="1">
            <a:off x="2474369" y="2662766"/>
            <a:ext cx="1183231" cy="28685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5" idx="3"/>
            <a:endCxn id="16" idx="1"/>
          </p:cNvCxnSpPr>
          <p:nvPr/>
        </p:nvCxnSpPr>
        <p:spPr>
          <a:xfrm flipV="1">
            <a:off x="2608400" y="3326382"/>
            <a:ext cx="399369" cy="23808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6" idx="3"/>
            <a:endCxn id="6" idx="1"/>
          </p:cNvCxnSpPr>
          <p:nvPr/>
        </p:nvCxnSpPr>
        <p:spPr>
          <a:xfrm flipV="1">
            <a:off x="3236369" y="3196166"/>
            <a:ext cx="436460" cy="1302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16" idx="3"/>
            <a:endCxn id="7" idx="1"/>
          </p:cNvCxnSpPr>
          <p:nvPr/>
        </p:nvCxnSpPr>
        <p:spPr>
          <a:xfrm flipV="1">
            <a:off x="3236369" y="2662766"/>
            <a:ext cx="421231" cy="6636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48"/>
          <p:cNvSpPr>
            <a:spLocks noChangeArrowheads="1"/>
          </p:cNvSpPr>
          <p:nvPr/>
        </p:nvSpPr>
        <p:spPr bwMode="auto">
          <a:xfrm>
            <a:off x="4724400" y="2186318"/>
            <a:ext cx="569264" cy="2462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4724400" y="2594958"/>
            <a:ext cx="569264" cy="2462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B</a:t>
            </a:r>
            <a:endParaRPr lang="en-US" sz="2400" baseline="-25000" dirty="0"/>
          </a:p>
        </p:txBody>
      </p:sp>
      <p:sp>
        <p:nvSpPr>
          <p:cNvPr id="66" name="AutoShape 52"/>
          <p:cNvSpPr>
            <a:spLocks noChangeArrowheads="1"/>
          </p:cNvSpPr>
          <p:nvPr/>
        </p:nvSpPr>
        <p:spPr bwMode="auto">
          <a:xfrm>
            <a:off x="6073451" y="2133600"/>
            <a:ext cx="681929" cy="296594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s1</a:t>
            </a:r>
            <a:endParaRPr lang="en-US" sz="2400" dirty="0"/>
          </a:p>
        </p:txBody>
      </p:sp>
      <p:sp>
        <p:nvSpPr>
          <p:cNvPr id="67" name="Rectangle 53"/>
          <p:cNvSpPr>
            <a:spLocks noChangeArrowheads="1"/>
          </p:cNvSpPr>
          <p:nvPr/>
        </p:nvSpPr>
        <p:spPr bwMode="auto">
          <a:xfrm>
            <a:off x="4724400" y="3276600"/>
            <a:ext cx="569264" cy="2462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C</a:t>
            </a:r>
            <a:endParaRPr lang="en-US" sz="2400" baseline="-25000" dirty="0"/>
          </a:p>
        </p:txBody>
      </p:sp>
      <p:sp>
        <p:nvSpPr>
          <p:cNvPr id="68" name="Rectangle 55"/>
          <p:cNvSpPr>
            <a:spLocks noChangeArrowheads="1"/>
          </p:cNvSpPr>
          <p:nvPr/>
        </p:nvSpPr>
        <p:spPr bwMode="auto">
          <a:xfrm>
            <a:off x="4724400" y="3625922"/>
            <a:ext cx="569264" cy="2462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D</a:t>
            </a:r>
            <a:endParaRPr lang="en-US" sz="2400" baseline="-25000" dirty="0"/>
          </a:p>
        </p:txBody>
      </p:sp>
      <p:sp>
        <p:nvSpPr>
          <p:cNvPr id="69" name="Rectangle 57"/>
          <p:cNvSpPr>
            <a:spLocks noChangeArrowheads="1"/>
          </p:cNvSpPr>
          <p:nvPr/>
        </p:nvSpPr>
        <p:spPr bwMode="auto">
          <a:xfrm>
            <a:off x="4724400" y="3981834"/>
            <a:ext cx="569264" cy="2462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E</a:t>
            </a:r>
            <a:endParaRPr lang="en-US" sz="2400" baseline="-25000" dirty="0"/>
          </a:p>
        </p:txBody>
      </p:sp>
      <p:sp>
        <p:nvSpPr>
          <p:cNvPr id="70" name="AutoShape 60"/>
          <p:cNvSpPr>
            <a:spLocks noChangeArrowheads="1"/>
          </p:cNvSpPr>
          <p:nvPr/>
        </p:nvSpPr>
        <p:spPr bwMode="auto">
          <a:xfrm>
            <a:off x="6073451" y="2542240"/>
            <a:ext cx="681929" cy="296594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s3</a:t>
            </a:r>
            <a:endParaRPr lang="en-US" sz="2400" dirty="0"/>
          </a:p>
        </p:txBody>
      </p:sp>
      <p:sp>
        <p:nvSpPr>
          <p:cNvPr id="71" name="AutoShape 62"/>
          <p:cNvSpPr>
            <a:spLocks noChangeArrowheads="1"/>
          </p:cNvSpPr>
          <p:nvPr/>
        </p:nvSpPr>
        <p:spPr bwMode="auto">
          <a:xfrm>
            <a:off x="6073451" y="2904744"/>
            <a:ext cx="681929" cy="296594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s2</a:t>
            </a:r>
            <a:endParaRPr lang="en-US" sz="2400" dirty="0"/>
          </a:p>
        </p:txBody>
      </p:sp>
      <p:cxnSp>
        <p:nvCxnSpPr>
          <p:cNvPr id="75" name="AutoShape 56"/>
          <p:cNvCxnSpPr>
            <a:cxnSpLocks noChangeShapeType="1"/>
          </p:cNvCxnSpPr>
          <p:nvPr/>
        </p:nvCxnSpPr>
        <p:spPr bwMode="auto">
          <a:xfrm rot="10800000" flipV="1">
            <a:off x="5293665" y="2281897"/>
            <a:ext cx="779787" cy="43617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 type="none"/>
            <a:tailEnd type="triangle" w="sm" len="lg"/>
          </a:ln>
          <a:effectLst/>
        </p:spPr>
      </p:cxnSp>
      <p:cxnSp>
        <p:nvCxnSpPr>
          <p:cNvPr id="76" name="AutoShape 56"/>
          <p:cNvCxnSpPr>
            <a:cxnSpLocks noChangeShapeType="1"/>
          </p:cNvCxnSpPr>
          <p:nvPr/>
        </p:nvCxnSpPr>
        <p:spPr bwMode="auto">
          <a:xfrm rot="5400000">
            <a:off x="5130176" y="2485722"/>
            <a:ext cx="1147103" cy="73945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 type="none"/>
            <a:tailEnd type="triangle" w="sm" len="lg"/>
          </a:ln>
          <a:effectLst/>
        </p:spPr>
      </p:cxnSp>
      <p:cxnSp>
        <p:nvCxnSpPr>
          <p:cNvPr id="77" name="AutoShape 56"/>
          <p:cNvCxnSpPr>
            <a:cxnSpLocks noChangeShapeType="1"/>
            <a:stCxn id="66" idx="1"/>
          </p:cNvCxnSpPr>
          <p:nvPr/>
        </p:nvCxnSpPr>
        <p:spPr bwMode="auto">
          <a:xfrm rot="10800000" flipV="1">
            <a:off x="5293667" y="2281897"/>
            <a:ext cx="779785" cy="146714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78" name="Straight Arrow Connector 77"/>
          <p:cNvCxnSpPr>
            <a:stCxn id="70" idx="1"/>
            <a:endCxn id="67" idx="3"/>
          </p:cNvCxnSpPr>
          <p:nvPr/>
        </p:nvCxnSpPr>
        <p:spPr>
          <a:xfrm rot="10800000" flipV="1">
            <a:off x="5293665" y="2690537"/>
            <a:ext cx="779787" cy="709178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 type="none"/>
            <a:tailEnd type="triangle" w="sm" len="lg"/>
          </a:ln>
          <a:effectLst/>
        </p:spPr>
      </p:cxnSp>
      <p:cxnSp>
        <p:nvCxnSpPr>
          <p:cNvPr id="79" name="Straight Arrow Connector 78"/>
          <p:cNvCxnSpPr>
            <a:stCxn id="70" idx="1"/>
          </p:cNvCxnSpPr>
          <p:nvPr/>
        </p:nvCxnSpPr>
        <p:spPr>
          <a:xfrm rot="10800000" flipV="1">
            <a:off x="5293667" y="2690537"/>
            <a:ext cx="779785" cy="10585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80" name="Straight Arrow Connector 79"/>
          <p:cNvCxnSpPr>
            <a:stCxn id="71" idx="1"/>
          </p:cNvCxnSpPr>
          <p:nvPr/>
        </p:nvCxnSpPr>
        <p:spPr>
          <a:xfrm rot="10800000" flipV="1">
            <a:off x="5293667" y="3053041"/>
            <a:ext cx="779785" cy="1051908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81" name="AutoShape 50"/>
          <p:cNvCxnSpPr>
            <a:cxnSpLocks noChangeShapeType="1"/>
          </p:cNvCxnSpPr>
          <p:nvPr/>
        </p:nvCxnSpPr>
        <p:spPr bwMode="auto">
          <a:xfrm flipV="1">
            <a:off x="5293664" y="2281897"/>
            <a:ext cx="779787" cy="2753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/>
            <a:tailEnd type="triangle" w="med" len="med"/>
          </a:ln>
          <a:effectLst/>
        </p:spPr>
      </p:cxnSp>
      <p:cxnSp>
        <p:nvCxnSpPr>
          <p:cNvPr id="82" name="Straight Arrow Connector 81"/>
          <p:cNvCxnSpPr/>
          <p:nvPr/>
        </p:nvCxnSpPr>
        <p:spPr>
          <a:xfrm flipV="1">
            <a:off x="5293664" y="2690537"/>
            <a:ext cx="779787" cy="2753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/>
            <a:tailEnd type="triangle" w="med" len="med"/>
          </a:ln>
          <a:effectLst/>
        </p:spPr>
      </p:cxnSp>
      <p:cxnSp>
        <p:nvCxnSpPr>
          <p:cNvPr id="83" name="Straight Arrow Connector 82"/>
          <p:cNvCxnSpPr/>
          <p:nvPr/>
        </p:nvCxnSpPr>
        <p:spPr>
          <a:xfrm>
            <a:off x="5293664" y="2718073"/>
            <a:ext cx="779787" cy="334968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/>
            <a:tailEnd type="triangl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5334000" y="205740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01104" y="235922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3043738" y="3621700"/>
            <a:ext cx="228600" cy="179832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urved Connector 89"/>
          <p:cNvCxnSpPr>
            <a:stCxn id="5" idx="3"/>
            <a:endCxn id="89" idx="1"/>
          </p:cNvCxnSpPr>
          <p:nvPr/>
        </p:nvCxnSpPr>
        <p:spPr>
          <a:xfrm>
            <a:off x="2608400" y="3564464"/>
            <a:ext cx="435338" cy="1471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89" idx="3"/>
            <a:endCxn id="8" idx="1"/>
          </p:cNvCxnSpPr>
          <p:nvPr/>
        </p:nvCxnSpPr>
        <p:spPr>
          <a:xfrm>
            <a:off x="3272338" y="3711616"/>
            <a:ext cx="408505" cy="948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utoShape 3"/>
          <p:cNvSpPr>
            <a:spLocks noChangeArrowheads="1"/>
          </p:cNvSpPr>
          <p:nvPr/>
        </p:nvSpPr>
        <p:spPr bwMode="auto">
          <a:xfrm>
            <a:off x="6032500" y="3352800"/>
            <a:ext cx="1143000" cy="990600"/>
          </a:xfrm>
          <a:prstGeom prst="roundRect">
            <a:avLst>
              <a:gd name="adj" fmla="val 5148"/>
            </a:avLst>
          </a:prstGeom>
          <a:solidFill>
            <a:srgbClr val="EAEAEA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1200" b="1">
                <a:latin typeface="Microsoft Sans Serif" pitchFamily="34" charset="0"/>
              </a:rPr>
              <a:t>legend</a:t>
            </a:r>
          </a:p>
        </p:txBody>
      </p:sp>
      <p:sp>
        <p:nvSpPr>
          <p:cNvPr id="95" name="Rectangle 28"/>
          <p:cNvSpPr>
            <a:spLocks noChangeArrowheads="1"/>
          </p:cNvSpPr>
          <p:nvPr/>
        </p:nvSpPr>
        <p:spPr bwMode="auto">
          <a:xfrm>
            <a:off x="6172200" y="3581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 dirty="0">
                <a:latin typeface="Microsoft Sans Serif" pitchFamily="34" charset="0"/>
              </a:rPr>
              <a:t>B</a:t>
            </a:r>
          </a:p>
        </p:txBody>
      </p:sp>
      <p:sp>
        <p:nvSpPr>
          <p:cNvPr id="96" name="AutoShape 29"/>
          <p:cNvSpPr>
            <a:spLocks noChangeArrowheads="1"/>
          </p:cNvSpPr>
          <p:nvPr/>
        </p:nvSpPr>
        <p:spPr bwMode="auto">
          <a:xfrm>
            <a:off x="6108700" y="3784600"/>
            <a:ext cx="3048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 dirty="0">
                <a:latin typeface="Microsoft Sans Serif" pitchFamily="34" charset="0"/>
              </a:rPr>
              <a:t>s3</a:t>
            </a:r>
          </a:p>
        </p:txBody>
      </p:sp>
      <p:cxnSp>
        <p:nvCxnSpPr>
          <p:cNvPr id="97" name="AutoShape 30"/>
          <p:cNvCxnSpPr>
            <a:cxnSpLocks noChangeShapeType="1"/>
          </p:cNvCxnSpPr>
          <p:nvPr/>
        </p:nvCxnSpPr>
        <p:spPr bwMode="auto">
          <a:xfrm>
            <a:off x="6172200" y="4038600"/>
            <a:ext cx="2286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98" name="AutoShape 31"/>
          <p:cNvCxnSpPr>
            <a:cxnSpLocks noChangeShapeType="1"/>
          </p:cNvCxnSpPr>
          <p:nvPr/>
        </p:nvCxnSpPr>
        <p:spPr bwMode="auto">
          <a:xfrm>
            <a:off x="6172200" y="4191000"/>
            <a:ext cx="228600" cy="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6400800" y="3505200"/>
            <a:ext cx="83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Microsoft Sans Serif" pitchFamily="34" charset="0"/>
              </a:rPr>
              <a:t>vertex                  </a:t>
            </a:r>
            <a:endParaRPr lang="en-US" sz="1200" dirty="0" smtClean="0">
              <a:latin typeface="Microsoft Sans Serif" pitchFamily="34" charset="0"/>
            </a:endParaRPr>
          </a:p>
          <a:p>
            <a:r>
              <a:rPr lang="en-US" sz="1200" dirty="0" err="1" smtClean="0">
                <a:latin typeface="Microsoft Sans Serif" pitchFamily="34" charset="0"/>
              </a:rPr>
              <a:t>hyperarc</a:t>
            </a:r>
            <a:r>
              <a:rPr lang="en-US" sz="1200" dirty="0" smtClean="0">
                <a:latin typeface="Microsoft Sans Serif" pitchFamily="34" charset="0"/>
              </a:rPr>
              <a:t>              </a:t>
            </a:r>
          </a:p>
          <a:p>
            <a:r>
              <a:rPr lang="en-US" sz="1200" dirty="0" smtClean="0">
                <a:latin typeface="Microsoft Sans Serif" pitchFamily="34" charset="0"/>
              </a:rPr>
              <a:t>output              </a:t>
            </a:r>
          </a:p>
          <a:p>
            <a:r>
              <a:rPr lang="en-US" sz="1200" dirty="0" smtClean="0">
                <a:latin typeface="Microsoft Sans Serif" pitchFamily="34" charset="0"/>
              </a:rPr>
              <a:t>input</a:t>
            </a:r>
            <a:endParaRPr lang="en-US" sz="1200" dirty="0">
              <a:latin typeface="Microsoft Sans Serif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76400" y="4419600"/>
            <a:ext cx="239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directed </a:t>
            </a:r>
            <a:r>
              <a:rPr lang="en-US" dirty="0" err="1" smtClean="0"/>
              <a:t>hypergraph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5800" y="4419600"/>
            <a:ext cx="274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directed bipartite graph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2667000" y="2971800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2209800" y="2526268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113746" y="3364468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Hypergraph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435744" y="2545088"/>
            <a:ext cx="393056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2228168" y="3302854"/>
            <a:ext cx="380232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3672829" y="2934556"/>
            <a:ext cx="375423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 smtClean="0"/>
              <a:t>C</a:t>
            </a:r>
            <a:endParaRPr lang="en-US" sz="2800" baseline="-25000" dirty="0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3657600" y="2401156"/>
            <a:ext cx="40588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 smtClean="0"/>
              <a:t>D</a:t>
            </a:r>
            <a:endParaRPr lang="en-US" sz="2800" baseline="-25000" dirty="0"/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3680843" y="3459488"/>
            <a:ext cx="359394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 smtClean="0"/>
              <a:t>E</a:t>
            </a:r>
            <a:endParaRPr lang="en-US" sz="2800" baseline="-25000" dirty="0"/>
          </a:p>
        </p:txBody>
      </p:sp>
      <p:sp>
        <p:nvSpPr>
          <p:cNvPr id="15" name="Right Arrow 14"/>
          <p:cNvSpPr/>
          <p:nvPr/>
        </p:nvSpPr>
        <p:spPr>
          <a:xfrm>
            <a:off x="2245769" y="2859700"/>
            <a:ext cx="228600" cy="179832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007769" y="3236466"/>
            <a:ext cx="228600" cy="179832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4" idx="3"/>
            <a:endCxn id="15" idx="1"/>
          </p:cNvCxnSpPr>
          <p:nvPr/>
        </p:nvCxnSpPr>
        <p:spPr>
          <a:xfrm>
            <a:off x="1828800" y="2806698"/>
            <a:ext cx="416969" cy="14291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5" idx="3"/>
            <a:endCxn id="5" idx="1"/>
          </p:cNvCxnSpPr>
          <p:nvPr/>
        </p:nvCxnSpPr>
        <p:spPr>
          <a:xfrm flipH="1">
            <a:off x="2228168" y="2949616"/>
            <a:ext cx="246201" cy="614848"/>
          </a:xfrm>
          <a:prstGeom prst="curvedConnector5">
            <a:avLst>
              <a:gd name="adj1" fmla="val -92851"/>
              <a:gd name="adj2" fmla="val 36038"/>
              <a:gd name="adj3" fmla="val 19285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5" idx="3"/>
            <a:endCxn id="6" idx="1"/>
          </p:cNvCxnSpPr>
          <p:nvPr/>
        </p:nvCxnSpPr>
        <p:spPr>
          <a:xfrm>
            <a:off x="2474369" y="2949616"/>
            <a:ext cx="1198460" cy="24655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5" idx="3"/>
            <a:endCxn id="7" idx="1"/>
          </p:cNvCxnSpPr>
          <p:nvPr/>
        </p:nvCxnSpPr>
        <p:spPr>
          <a:xfrm flipV="1">
            <a:off x="2474369" y="2662766"/>
            <a:ext cx="1183231" cy="28685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5" idx="3"/>
            <a:endCxn id="16" idx="1"/>
          </p:cNvCxnSpPr>
          <p:nvPr/>
        </p:nvCxnSpPr>
        <p:spPr>
          <a:xfrm flipV="1">
            <a:off x="2608400" y="3326382"/>
            <a:ext cx="399369" cy="23808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6" idx="3"/>
            <a:endCxn id="6" idx="1"/>
          </p:cNvCxnSpPr>
          <p:nvPr/>
        </p:nvCxnSpPr>
        <p:spPr>
          <a:xfrm flipV="1">
            <a:off x="3236369" y="3196166"/>
            <a:ext cx="436460" cy="1302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16" idx="3"/>
            <a:endCxn id="7" idx="1"/>
          </p:cNvCxnSpPr>
          <p:nvPr/>
        </p:nvCxnSpPr>
        <p:spPr>
          <a:xfrm flipV="1">
            <a:off x="3236369" y="2662766"/>
            <a:ext cx="421231" cy="6636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48"/>
          <p:cNvSpPr>
            <a:spLocks noChangeArrowheads="1"/>
          </p:cNvSpPr>
          <p:nvPr/>
        </p:nvSpPr>
        <p:spPr bwMode="auto">
          <a:xfrm>
            <a:off x="4724400" y="2186318"/>
            <a:ext cx="569264" cy="2462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4724400" y="2594958"/>
            <a:ext cx="569264" cy="2462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B</a:t>
            </a:r>
            <a:endParaRPr lang="en-US" sz="2400" baseline="-25000" dirty="0"/>
          </a:p>
        </p:txBody>
      </p:sp>
      <p:sp>
        <p:nvSpPr>
          <p:cNvPr id="66" name="AutoShape 52"/>
          <p:cNvSpPr>
            <a:spLocks noChangeArrowheads="1"/>
          </p:cNvSpPr>
          <p:nvPr/>
        </p:nvSpPr>
        <p:spPr bwMode="auto">
          <a:xfrm>
            <a:off x="6073451" y="2133600"/>
            <a:ext cx="681929" cy="296594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s1</a:t>
            </a:r>
            <a:endParaRPr lang="en-US" sz="2400" dirty="0"/>
          </a:p>
        </p:txBody>
      </p:sp>
      <p:sp>
        <p:nvSpPr>
          <p:cNvPr id="67" name="Rectangle 53"/>
          <p:cNvSpPr>
            <a:spLocks noChangeArrowheads="1"/>
          </p:cNvSpPr>
          <p:nvPr/>
        </p:nvSpPr>
        <p:spPr bwMode="auto">
          <a:xfrm>
            <a:off x="4724400" y="3276600"/>
            <a:ext cx="569264" cy="2462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C</a:t>
            </a:r>
            <a:endParaRPr lang="en-US" sz="2400" baseline="-25000" dirty="0"/>
          </a:p>
        </p:txBody>
      </p:sp>
      <p:sp>
        <p:nvSpPr>
          <p:cNvPr id="68" name="Rectangle 55"/>
          <p:cNvSpPr>
            <a:spLocks noChangeArrowheads="1"/>
          </p:cNvSpPr>
          <p:nvPr/>
        </p:nvSpPr>
        <p:spPr bwMode="auto">
          <a:xfrm>
            <a:off x="4724400" y="3625922"/>
            <a:ext cx="569264" cy="2462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D</a:t>
            </a:r>
            <a:endParaRPr lang="en-US" sz="2400" baseline="-25000" dirty="0"/>
          </a:p>
        </p:txBody>
      </p:sp>
      <p:sp>
        <p:nvSpPr>
          <p:cNvPr id="69" name="Rectangle 57"/>
          <p:cNvSpPr>
            <a:spLocks noChangeArrowheads="1"/>
          </p:cNvSpPr>
          <p:nvPr/>
        </p:nvSpPr>
        <p:spPr bwMode="auto">
          <a:xfrm>
            <a:off x="4724400" y="3981834"/>
            <a:ext cx="569264" cy="2462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E</a:t>
            </a:r>
            <a:endParaRPr lang="en-US" sz="2400" baseline="-25000" dirty="0"/>
          </a:p>
        </p:txBody>
      </p:sp>
      <p:sp>
        <p:nvSpPr>
          <p:cNvPr id="70" name="AutoShape 60"/>
          <p:cNvSpPr>
            <a:spLocks noChangeArrowheads="1"/>
          </p:cNvSpPr>
          <p:nvPr/>
        </p:nvSpPr>
        <p:spPr bwMode="auto">
          <a:xfrm>
            <a:off x="6073451" y="2542240"/>
            <a:ext cx="681929" cy="296594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s3</a:t>
            </a:r>
            <a:endParaRPr lang="en-US" sz="2400" dirty="0"/>
          </a:p>
        </p:txBody>
      </p:sp>
      <p:sp>
        <p:nvSpPr>
          <p:cNvPr id="71" name="AutoShape 62"/>
          <p:cNvSpPr>
            <a:spLocks noChangeArrowheads="1"/>
          </p:cNvSpPr>
          <p:nvPr/>
        </p:nvSpPr>
        <p:spPr bwMode="auto">
          <a:xfrm>
            <a:off x="6073451" y="2904744"/>
            <a:ext cx="681929" cy="296594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s2</a:t>
            </a:r>
            <a:endParaRPr lang="en-US" sz="2400" dirty="0"/>
          </a:p>
        </p:txBody>
      </p:sp>
      <p:cxnSp>
        <p:nvCxnSpPr>
          <p:cNvPr id="75" name="AutoShape 56"/>
          <p:cNvCxnSpPr>
            <a:cxnSpLocks noChangeShapeType="1"/>
          </p:cNvCxnSpPr>
          <p:nvPr/>
        </p:nvCxnSpPr>
        <p:spPr bwMode="auto">
          <a:xfrm rot="10800000" flipV="1">
            <a:off x="5293665" y="2281897"/>
            <a:ext cx="779787" cy="43617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 type="none"/>
            <a:tailEnd type="triangle" w="sm" len="lg"/>
          </a:ln>
          <a:effectLst/>
        </p:spPr>
      </p:cxnSp>
      <p:cxnSp>
        <p:nvCxnSpPr>
          <p:cNvPr id="76" name="AutoShape 56"/>
          <p:cNvCxnSpPr>
            <a:cxnSpLocks noChangeShapeType="1"/>
          </p:cNvCxnSpPr>
          <p:nvPr/>
        </p:nvCxnSpPr>
        <p:spPr bwMode="auto">
          <a:xfrm rot="5400000">
            <a:off x="5130176" y="2485722"/>
            <a:ext cx="1147103" cy="73945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 type="none"/>
            <a:tailEnd type="triangle" w="sm" len="lg"/>
          </a:ln>
          <a:effectLst/>
        </p:spPr>
      </p:cxnSp>
      <p:cxnSp>
        <p:nvCxnSpPr>
          <p:cNvPr id="77" name="AutoShape 56"/>
          <p:cNvCxnSpPr>
            <a:cxnSpLocks noChangeShapeType="1"/>
            <a:stCxn id="66" idx="1"/>
          </p:cNvCxnSpPr>
          <p:nvPr/>
        </p:nvCxnSpPr>
        <p:spPr bwMode="auto">
          <a:xfrm rot="10800000" flipV="1">
            <a:off x="5293667" y="2281897"/>
            <a:ext cx="779785" cy="146714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78" name="Straight Arrow Connector 77"/>
          <p:cNvCxnSpPr>
            <a:stCxn id="70" idx="1"/>
            <a:endCxn id="67" idx="3"/>
          </p:cNvCxnSpPr>
          <p:nvPr/>
        </p:nvCxnSpPr>
        <p:spPr>
          <a:xfrm rot="10800000" flipV="1">
            <a:off x="5293665" y="2690537"/>
            <a:ext cx="779787" cy="709178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 type="none"/>
            <a:tailEnd type="triangle" w="sm" len="lg"/>
          </a:ln>
          <a:effectLst/>
        </p:spPr>
      </p:cxnSp>
      <p:cxnSp>
        <p:nvCxnSpPr>
          <p:cNvPr id="79" name="Straight Arrow Connector 78"/>
          <p:cNvCxnSpPr>
            <a:stCxn id="70" idx="1"/>
          </p:cNvCxnSpPr>
          <p:nvPr/>
        </p:nvCxnSpPr>
        <p:spPr>
          <a:xfrm rot="10800000" flipV="1">
            <a:off x="5293667" y="2690537"/>
            <a:ext cx="779785" cy="10585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80" name="Straight Arrow Connector 79"/>
          <p:cNvCxnSpPr>
            <a:stCxn id="71" idx="1"/>
          </p:cNvCxnSpPr>
          <p:nvPr/>
        </p:nvCxnSpPr>
        <p:spPr>
          <a:xfrm rot="10800000" flipV="1">
            <a:off x="5293667" y="3053041"/>
            <a:ext cx="779785" cy="1051908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81" name="AutoShape 50"/>
          <p:cNvCxnSpPr>
            <a:cxnSpLocks noChangeShapeType="1"/>
          </p:cNvCxnSpPr>
          <p:nvPr/>
        </p:nvCxnSpPr>
        <p:spPr bwMode="auto">
          <a:xfrm flipV="1">
            <a:off x="5293664" y="2281897"/>
            <a:ext cx="779787" cy="2753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/>
            <a:tailEnd type="triangle" w="med" len="med"/>
          </a:ln>
          <a:effectLst/>
        </p:spPr>
      </p:cxnSp>
      <p:cxnSp>
        <p:nvCxnSpPr>
          <p:cNvPr id="82" name="Straight Arrow Connector 81"/>
          <p:cNvCxnSpPr/>
          <p:nvPr/>
        </p:nvCxnSpPr>
        <p:spPr>
          <a:xfrm flipV="1">
            <a:off x="5293664" y="2690537"/>
            <a:ext cx="779787" cy="2753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/>
            <a:tailEnd type="triangle" w="med" len="med"/>
          </a:ln>
          <a:effectLst/>
        </p:spPr>
      </p:cxnSp>
      <p:cxnSp>
        <p:nvCxnSpPr>
          <p:cNvPr id="83" name="Straight Arrow Connector 82"/>
          <p:cNvCxnSpPr/>
          <p:nvPr/>
        </p:nvCxnSpPr>
        <p:spPr>
          <a:xfrm>
            <a:off x="5293664" y="2718073"/>
            <a:ext cx="779787" cy="334968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/>
            <a:tailEnd type="triangl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5334000" y="205740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01104" y="235922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3043738" y="3621700"/>
            <a:ext cx="228600" cy="179832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urved Connector 89"/>
          <p:cNvCxnSpPr>
            <a:stCxn id="5" idx="3"/>
            <a:endCxn id="89" idx="1"/>
          </p:cNvCxnSpPr>
          <p:nvPr/>
        </p:nvCxnSpPr>
        <p:spPr>
          <a:xfrm>
            <a:off x="2608400" y="3564464"/>
            <a:ext cx="435338" cy="1471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89" idx="3"/>
            <a:endCxn id="8" idx="1"/>
          </p:cNvCxnSpPr>
          <p:nvPr/>
        </p:nvCxnSpPr>
        <p:spPr>
          <a:xfrm>
            <a:off x="3272338" y="3711616"/>
            <a:ext cx="408505" cy="948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utoShape 3"/>
          <p:cNvSpPr>
            <a:spLocks noChangeArrowheads="1"/>
          </p:cNvSpPr>
          <p:nvPr/>
        </p:nvSpPr>
        <p:spPr bwMode="auto">
          <a:xfrm>
            <a:off x="6248400" y="5562600"/>
            <a:ext cx="1143000" cy="990600"/>
          </a:xfrm>
          <a:prstGeom prst="roundRect">
            <a:avLst>
              <a:gd name="adj" fmla="val 5148"/>
            </a:avLst>
          </a:prstGeom>
          <a:solidFill>
            <a:srgbClr val="EAEAEA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1200" b="1">
                <a:latin typeface="Microsoft Sans Serif" pitchFamily="34" charset="0"/>
              </a:rPr>
              <a:t>legend</a:t>
            </a:r>
          </a:p>
        </p:txBody>
      </p:sp>
      <p:sp>
        <p:nvSpPr>
          <p:cNvPr id="95" name="Rectangle 28"/>
          <p:cNvSpPr>
            <a:spLocks noChangeArrowheads="1"/>
          </p:cNvSpPr>
          <p:nvPr/>
        </p:nvSpPr>
        <p:spPr bwMode="auto">
          <a:xfrm>
            <a:off x="6388100" y="5791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 dirty="0">
                <a:latin typeface="Microsoft Sans Serif" pitchFamily="34" charset="0"/>
              </a:rPr>
              <a:t>B</a:t>
            </a:r>
          </a:p>
        </p:txBody>
      </p:sp>
      <p:sp>
        <p:nvSpPr>
          <p:cNvPr id="96" name="AutoShape 29"/>
          <p:cNvSpPr>
            <a:spLocks noChangeArrowheads="1"/>
          </p:cNvSpPr>
          <p:nvPr/>
        </p:nvSpPr>
        <p:spPr bwMode="auto">
          <a:xfrm>
            <a:off x="6324600" y="5994400"/>
            <a:ext cx="3048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 dirty="0">
                <a:latin typeface="Microsoft Sans Serif" pitchFamily="34" charset="0"/>
              </a:rPr>
              <a:t>s3</a:t>
            </a:r>
          </a:p>
        </p:txBody>
      </p:sp>
      <p:cxnSp>
        <p:nvCxnSpPr>
          <p:cNvPr id="97" name="AutoShape 30"/>
          <p:cNvCxnSpPr>
            <a:cxnSpLocks noChangeShapeType="1"/>
          </p:cNvCxnSpPr>
          <p:nvPr/>
        </p:nvCxnSpPr>
        <p:spPr bwMode="auto">
          <a:xfrm>
            <a:off x="6388100" y="6248400"/>
            <a:ext cx="2286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98" name="AutoShape 31"/>
          <p:cNvCxnSpPr>
            <a:cxnSpLocks noChangeShapeType="1"/>
          </p:cNvCxnSpPr>
          <p:nvPr/>
        </p:nvCxnSpPr>
        <p:spPr bwMode="auto">
          <a:xfrm>
            <a:off x="6388100" y="6400800"/>
            <a:ext cx="228600" cy="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6616700" y="5715000"/>
            <a:ext cx="83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Microsoft Sans Serif" pitchFamily="34" charset="0"/>
              </a:rPr>
              <a:t>vertex                  </a:t>
            </a:r>
            <a:endParaRPr lang="en-US" sz="1200" dirty="0" smtClean="0">
              <a:latin typeface="Microsoft Sans Serif" pitchFamily="34" charset="0"/>
            </a:endParaRPr>
          </a:p>
          <a:p>
            <a:r>
              <a:rPr lang="en-US" sz="1200" dirty="0" err="1" smtClean="0">
                <a:latin typeface="Microsoft Sans Serif" pitchFamily="34" charset="0"/>
              </a:rPr>
              <a:t>hyperarc</a:t>
            </a:r>
            <a:r>
              <a:rPr lang="en-US" sz="1200" dirty="0" smtClean="0">
                <a:latin typeface="Microsoft Sans Serif" pitchFamily="34" charset="0"/>
              </a:rPr>
              <a:t>              </a:t>
            </a:r>
          </a:p>
          <a:p>
            <a:r>
              <a:rPr lang="en-US" sz="1200" dirty="0" smtClean="0">
                <a:latin typeface="Microsoft Sans Serif" pitchFamily="34" charset="0"/>
              </a:rPr>
              <a:t>output              </a:t>
            </a:r>
          </a:p>
          <a:p>
            <a:r>
              <a:rPr lang="en-US" sz="1200" dirty="0" smtClean="0">
                <a:latin typeface="Microsoft Sans Serif" pitchFamily="34" charset="0"/>
              </a:rPr>
              <a:t>input</a:t>
            </a:r>
            <a:endParaRPr lang="en-US" sz="1200" dirty="0">
              <a:latin typeface="Microsoft Sans Serif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76400" y="4648200"/>
            <a:ext cx="239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directed </a:t>
            </a:r>
            <a:r>
              <a:rPr lang="en-US" dirty="0" err="1" smtClean="0"/>
              <a:t>hypergraph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5800" y="4648200"/>
            <a:ext cx="274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directed bipartite graph</a:t>
            </a:r>
            <a:endParaRPr lang="en-US" dirty="0"/>
          </a:p>
        </p:txBody>
      </p:sp>
      <p:sp>
        <p:nvSpPr>
          <p:cNvPr id="102" name="AutoShape 3"/>
          <p:cNvSpPr>
            <a:spLocks noChangeArrowheads="1"/>
          </p:cNvSpPr>
          <p:nvPr/>
        </p:nvSpPr>
        <p:spPr bwMode="auto">
          <a:xfrm>
            <a:off x="2209800" y="4343400"/>
            <a:ext cx="4724400" cy="304800"/>
          </a:xfrm>
          <a:prstGeom prst="roundRect">
            <a:avLst>
              <a:gd name="adj" fmla="val 5148"/>
            </a:avLst>
          </a:prstGeom>
          <a:solidFill>
            <a:srgbClr val="EAEAEA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b="1">
                <a:latin typeface="Microsoft Sans Serif" pitchFamily="34" charset="0"/>
              </a:rPr>
              <a:t>legend</a:t>
            </a:r>
          </a:p>
        </p:txBody>
      </p:sp>
      <p:sp>
        <p:nvSpPr>
          <p:cNvPr id="103" name="Rectangle 28"/>
          <p:cNvSpPr>
            <a:spLocks noChangeArrowheads="1"/>
          </p:cNvSpPr>
          <p:nvPr/>
        </p:nvSpPr>
        <p:spPr bwMode="auto">
          <a:xfrm>
            <a:off x="3581400" y="4419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Microsoft Sans Serif" pitchFamily="34" charset="0"/>
              </a:rPr>
              <a:t>B</a:t>
            </a:r>
          </a:p>
        </p:txBody>
      </p:sp>
      <p:sp>
        <p:nvSpPr>
          <p:cNvPr id="104" name="AutoShape 29"/>
          <p:cNvSpPr>
            <a:spLocks noChangeArrowheads="1"/>
          </p:cNvSpPr>
          <p:nvPr/>
        </p:nvSpPr>
        <p:spPr bwMode="auto">
          <a:xfrm>
            <a:off x="4343400" y="4419600"/>
            <a:ext cx="3048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Microsoft Sans Serif" pitchFamily="34" charset="0"/>
              </a:rPr>
              <a:t>s3</a:t>
            </a:r>
          </a:p>
        </p:txBody>
      </p:sp>
      <p:cxnSp>
        <p:nvCxnSpPr>
          <p:cNvPr id="105" name="AutoShape 30"/>
          <p:cNvCxnSpPr>
            <a:cxnSpLocks noChangeShapeType="1"/>
          </p:cNvCxnSpPr>
          <p:nvPr/>
        </p:nvCxnSpPr>
        <p:spPr bwMode="auto">
          <a:xfrm>
            <a:off x="5257800" y="4495800"/>
            <a:ext cx="2286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06" name="AutoShape 31"/>
          <p:cNvCxnSpPr>
            <a:cxnSpLocks noChangeShapeType="1"/>
          </p:cNvCxnSpPr>
          <p:nvPr/>
        </p:nvCxnSpPr>
        <p:spPr bwMode="auto">
          <a:xfrm>
            <a:off x="6172200" y="4495800"/>
            <a:ext cx="228600" cy="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107" name="Text Box 32"/>
          <p:cNvSpPr txBox="1">
            <a:spLocks noChangeArrowheads="1"/>
          </p:cNvSpPr>
          <p:nvPr/>
        </p:nvSpPr>
        <p:spPr bwMode="auto">
          <a:xfrm>
            <a:off x="3657600" y="4343400"/>
            <a:ext cx="32303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latin typeface="Microsoft Sans Serif" pitchFamily="34" charset="0"/>
              </a:rPr>
              <a:t>vertex                  </a:t>
            </a:r>
            <a:r>
              <a:rPr lang="en-US" sz="1000" dirty="0" err="1">
                <a:latin typeface="Microsoft Sans Serif" pitchFamily="34" charset="0"/>
              </a:rPr>
              <a:t>hyperarc</a:t>
            </a:r>
            <a:r>
              <a:rPr lang="en-US" sz="1000" dirty="0">
                <a:latin typeface="Microsoft Sans Serif" pitchFamily="34" charset="0"/>
              </a:rPr>
              <a:t>              </a:t>
            </a:r>
            <a:r>
              <a:rPr lang="en-US" sz="1000" dirty="0" smtClean="0">
                <a:latin typeface="Microsoft Sans Serif" pitchFamily="34" charset="0"/>
              </a:rPr>
              <a:t>output 	input</a:t>
            </a:r>
            <a:endParaRPr lang="en-US" sz="1000" dirty="0">
              <a:latin typeface="Microsoft Sans Serif" pitchFamily="34" charset="0"/>
            </a:endParaRPr>
          </a:p>
        </p:txBody>
      </p:sp>
      <p:sp>
        <p:nvSpPr>
          <p:cNvPr id="108" name="AutoShape 52"/>
          <p:cNvSpPr>
            <a:spLocks noChangeArrowheads="1"/>
          </p:cNvSpPr>
          <p:nvPr/>
        </p:nvSpPr>
        <p:spPr bwMode="auto">
          <a:xfrm>
            <a:off x="6096000" y="3970606"/>
            <a:ext cx="681929" cy="296594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s6</a:t>
            </a:r>
            <a:endParaRPr lang="en-US" sz="2400" dirty="0"/>
          </a:p>
        </p:txBody>
      </p:sp>
      <p:sp>
        <p:nvSpPr>
          <p:cNvPr id="109" name="AutoShape 60"/>
          <p:cNvSpPr>
            <a:spLocks noChangeArrowheads="1"/>
          </p:cNvSpPr>
          <p:nvPr/>
        </p:nvSpPr>
        <p:spPr bwMode="auto">
          <a:xfrm>
            <a:off x="6096000" y="3227102"/>
            <a:ext cx="681929" cy="296594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s4</a:t>
            </a:r>
            <a:endParaRPr lang="en-US" sz="2400" dirty="0"/>
          </a:p>
        </p:txBody>
      </p:sp>
      <p:sp>
        <p:nvSpPr>
          <p:cNvPr id="110" name="AutoShape 62"/>
          <p:cNvSpPr>
            <a:spLocks noChangeArrowheads="1"/>
          </p:cNvSpPr>
          <p:nvPr/>
        </p:nvSpPr>
        <p:spPr bwMode="auto">
          <a:xfrm>
            <a:off x="6096000" y="3589606"/>
            <a:ext cx="681929" cy="296594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s5</a:t>
            </a:r>
            <a:endParaRPr lang="en-US" sz="2400" dirty="0"/>
          </a:p>
        </p:txBody>
      </p:sp>
      <p:cxnSp>
        <p:nvCxnSpPr>
          <p:cNvPr id="117" name="Straight Arrow Connector 116"/>
          <p:cNvCxnSpPr>
            <a:stCxn id="67" idx="3"/>
            <a:endCxn id="109" idx="1"/>
          </p:cNvCxnSpPr>
          <p:nvPr/>
        </p:nvCxnSpPr>
        <p:spPr>
          <a:xfrm flipV="1">
            <a:off x="5293664" y="3375399"/>
            <a:ext cx="802336" cy="2431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/>
            <a:tailEnd type="triangle" w="med" len="med"/>
          </a:ln>
          <a:effectLst/>
        </p:spPr>
      </p:cxnSp>
      <p:cxnSp>
        <p:nvCxnSpPr>
          <p:cNvPr id="120" name="Straight Arrow Connector 119"/>
          <p:cNvCxnSpPr>
            <a:stCxn id="68" idx="3"/>
            <a:endCxn id="110" idx="1"/>
          </p:cNvCxnSpPr>
          <p:nvPr/>
        </p:nvCxnSpPr>
        <p:spPr>
          <a:xfrm flipV="1">
            <a:off x="5293664" y="3737903"/>
            <a:ext cx="802336" cy="11134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/>
            <a:tailEnd type="triangle" w="med" len="med"/>
          </a:ln>
          <a:effectLst/>
        </p:spPr>
      </p:cxnSp>
      <p:cxnSp>
        <p:nvCxnSpPr>
          <p:cNvPr id="123" name="Straight Arrow Connector 122"/>
          <p:cNvCxnSpPr>
            <a:stCxn id="69" idx="3"/>
            <a:endCxn id="108" idx="1"/>
          </p:cNvCxnSpPr>
          <p:nvPr/>
        </p:nvCxnSpPr>
        <p:spPr>
          <a:xfrm>
            <a:off x="5293664" y="4104949"/>
            <a:ext cx="802336" cy="13954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/>
            <a:tailEnd type="triangle" w="med" len="med"/>
          </a:ln>
          <a:effectLst/>
        </p:spPr>
      </p:cxnSp>
      <p:sp>
        <p:nvSpPr>
          <p:cNvPr id="127" name="Rectangle 126"/>
          <p:cNvSpPr/>
          <p:nvPr/>
        </p:nvSpPr>
        <p:spPr>
          <a:xfrm>
            <a:off x="2667000" y="2971800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2209800" y="2526268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113746" y="3364468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and Solutions</a:t>
            </a:r>
            <a:endParaRPr lang="en-US" dirty="0" smtClean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Challenges:  reuse distributed, isolate and heterogeneous </a:t>
            </a:r>
            <a:r>
              <a:rPr lang="en-US" dirty="0" smtClean="0"/>
              <a:t>Justifications</a:t>
            </a:r>
            <a:endParaRPr lang="en-US" dirty="0" smtClean="0"/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Make it linked data</a:t>
            </a:r>
            <a:endParaRPr lang="en-US" dirty="0" smtClean="0"/>
          </a:p>
          <a:p>
            <a:pPr lvl="2"/>
            <a:r>
              <a:rPr lang="en-US" dirty="0" smtClean="0"/>
              <a:t>Use general purposed simple structure</a:t>
            </a:r>
            <a:endParaRPr lang="en-US" dirty="0" smtClean="0"/>
          </a:p>
          <a:p>
            <a:pPr lvl="2"/>
            <a:r>
              <a:rPr lang="en-US" dirty="0" smtClean="0"/>
              <a:t>Support extensible semantic annotation</a:t>
            </a:r>
            <a:endParaRPr lang="en-US" dirty="0" smtClean="0"/>
          </a:p>
          <a:p>
            <a:pPr lvl="2"/>
            <a:r>
              <a:rPr lang="en-US" dirty="0" smtClean="0"/>
              <a:t>Use RDF with </a:t>
            </a:r>
            <a:r>
              <a:rPr lang="en-US" dirty="0" err="1" smtClean="0"/>
              <a:t>dereferencable</a:t>
            </a:r>
            <a:r>
              <a:rPr lang="en-US" dirty="0" smtClean="0"/>
              <a:t> URI</a:t>
            </a:r>
          </a:p>
          <a:p>
            <a:pPr lvl="2"/>
            <a:r>
              <a:rPr lang="en-US" dirty="0" smtClean="0"/>
              <a:t>Make it linked</a:t>
            </a:r>
          </a:p>
          <a:p>
            <a:pPr lvl="1"/>
            <a:r>
              <a:rPr lang="en-US" dirty="0" smtClean="0"/>
              <a:t>Support interesting computations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“who </a:t>
            </a:r>
            <a:r>
              <a:rPr lang="en-US" dirty="0" smtClean="0"/>
              <a:t>killed Aunt Agatha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(</a:t>
            </a:r>
            <a:r>
              <a:rPr lang="en-US" dirty="0" smtClean="0"/>
              <a:t>1) Someone who lives in </a:t>
            </a:r>
            <a:r>
              <a:rPr lang="en-US" dirty="0" err="1" smtClean="0"/>
              <a:t>Dreadsbury</a:t>
            </a:r>
            <a:r>
              <a:rPr lang="en-US" dirty="0" smtClean="0"/>
              <a:t> Mansion killed Aunt Agatha.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(</a:t>
            </a:r>
            <a:r>
              <a:rPr lang="en-US" dirty="0" smtClean="0"/>
              <a:t>2) Agatha, the butler, and Charles live in </a:t>
            </a:r>
            <a:r>
              <a:rPr lang="en-US" dirty="0" err="1" smtClean="0"/>
              <a:t>Dreadsbury</a:t>
            </a:r>
            <a:r>
              <a:rPr lang="en-US" dirty="0" smtClean="0"/>
              <a:t> Mansion, and are the only people who live therein.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(</a:t>
            </a:r>
            <a:r>
              <a:rPr lang="en-US" dirty="0" smtClean="0"/>
              <a:t>3) A killer always hates his victim, and is never richer than his victim.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(</a:t>
            </a:r>
            <a:r>
              <a:rPr lang="en-US" dirty="0" smtClean="0"/>
              <a:t>4) Charles hates no one that Aunt Agatha hates.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(</a:t>
            </a:r>
            <a:r>
              <a:rPr lang="en-US" dirty="0" smtClean="0"/>
              <a:t>5) Agatha hates everyone except the butler.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(</a:t>
            </a:r>
            <a:r>
              <a:rPr lang="en-US" dirty="0" smtClean="0"/>
              <a:t>6) The butler hates everyone not richer than Aunt Agatha.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(</a:t>
            </a:r>
            <a:r>
              <a:rPr lang="en-US" dirty="0" smtClean="0"/>
              <a:t>7) The butler hates everyone Agatha hates.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(</a:t>
            </a:r>
            <a:r>
              <a:rPr lang="en-US" dirty="0" smtClean="0"/>
              <a:t>8) No one hates everyone.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(</a:t>
            </a:r>
            <a:r>
              <a:rPr lang="en-US" dirty="0" smtClean="0"/>
              <a:t>9) Agatha is not the butler. 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Justifications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457200" y="1219200"/>
            <a:ext cx="3200400" cy="5410200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Intuition  1+1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914400" y="1524000"/>
            <a:ext cx="2078182" cy="2014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1600200" y="4876800"/>
            <a:ext cx="9144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5943600" y="3505200"/>
            <a:ext cx="2286000" cy="2362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5943600" y="1524000"/>
            <a:ext cx="1066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4114800"/>
            <a:ext cx="914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19800" y="2667000"/>
            <a:ext cx="914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524000" y="6172200"/>
            <a:ext cx="914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19800" y="6172200"/>
            <a:ext cx="914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0"/>
            <a:endCxn id="5" idx="2"/>
          </p:cNvCxnSpPr>
          <p:nvPr/>
        </p:nvCxnSpPr>
        <p:spPr>
          <a:xfrm rot="5400000" flipH="1" flipV="1">
            <a:off x="1828800" y="59436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8" idx="4"/>
          </p:cNvCxnSpPr>
          <p:nvPr/>
        </p:nvCxnSpPr>
        <p:spPr>
          <a:xfrm rot="5400000" flipH="1" flipV="1">
            <a:off x="2057400" y="44196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4" idx="2"/>
          </p:cNvCxnSpPr>
          <p:nvPr/>
        </p:nvCxnSpPr>
        <p:spPr>
          <a:xfrm rot="16200000" flipV="1">
            <a:off x="1946055" y="3546254"/>
            <a:ext cx="575982" cy="561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6" idx="2"/>
          </p:cNvCxnSpPr>
          <p:nvPr/>
        </p:nvCxnSpPr>
        <p:spPr>
          <a:xfrm rot="5400000" flipH="1" flipV="1">
            <a:off x="6629400" y="57150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10" idx="4"/>
          </p:cNvCxnSpPr>
          <p:nvPr/>
        </p:nvCxnSpPr>
        <p:spPr>
          <a:xfrm rot="16200000" flipV="1">
            <a:off x="6515100" y="29337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  <a:endCxn id="7" idx="2"/>
          </p:cNvCxnSpPr>
          <p:nvPr/>
        </p:nvCxnSpPr>
        <p:spPr>
          <a:xfrm rot="5400000" flipH="1" flipV="1">
            <a:off x="6362700" y="25527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0" idx="2"/>
          </p:cNvCxnSpPr>
          <p:nvPr/>
        </p:nvCxnSpPr>
        <p:spPr>
          <a:xfrm flipV="1">
            <a:off x="2971800" y="2819400"/>
            <a:ext cx="30480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257800" y="1219200"/>
            <a:ext cx="3200400" cy="5410200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2919434">
            <a:off x="3215173" y="-152966"/>
            <a:ext cx="2043331" cy="7683712"/>
          </a:xfrm>
          <a:prstGeom prst="roundRect">
            <a:avLst/>
          </a:prstGeom>
          <a:noFill/>
          <a:ln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for Linked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Put linked justifications on the Web</a:t>
            </a:r>
          </a:p>
          <a:p>
            <a:pPr lvl="1"/>
            <a:r>
              <a:rPr lang="en-US" dirty="0" smtClean="0"/>
              <a:t>Choose TPTP dataset</a:t>
            </a:r>
          </a:p>
          <a:p>
            <a:pPr lvl="1"/>
            <a:r>
              <a:rPr lang="en-US" dirty="0" smtClean="0"/>
              <a:t>Model Justification (TPTP proofs) using </a:t>
            </a:r>
            <a:r>
              <a:rPr lang="en-US" dirty="0" err="1" smtClean="0"/>
              <a:t>Hypergraph</a:t>
            </a:r>
            <a:endParaRPr lang="en-US" dirty="0" smtClean="0"/>
          </a:p>
          <a:p>
            <a:pPr lvl="1"/>
            <a:r>
              <a:rPr lang="en-US" dirty="0" smtClean="0"/>
              <a:t>Publish justifications in PML</a:t>
            </a:r>
          </a:p>
          <a:p>
            <a:pPr lvl="1"/>
            <a:r>
              <a:rPr lang="en-US" dirty="0" smtClean="0"/>
              <a:t>Link justifications using </a:t>
            </a:r>
            <a:r>
              <a:rPr lang="en-US" dirty="0" err="1" smtClean="0"/>
              <a:t>owl:sameAs</a:t>
            </a:r>
            <a:endParaRPr lang="en-US" dirty="0" smtClean="0"/>
          </a:p>
          <a:p>
            <a:r>
              <a:rPr lang="en-US" dirty="0" smtClean="0"/>
              <a:t>Consume linked justifications</a:t>
            </a:r>
          </a:p>
          <a:p>
            <a:pPr lvl="1"/>
            <a:r>
              <a:rPr lang="en-US" dirty="0" smtClean="0"/>
              <a:t>Visualize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Improve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13545</TotalTime>
  <Words>1653</Words>
  <Application>Microsoft Office PowerPoint</Application>
  <PresentationFormat>On-screen Show (4:3)</PresentationFormat>
  <Paragraphs>667</Paragraphs>
  <Slides>42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Linked Justifications: Provenance Aware Data Integration on Linked Data</vt:lpstr>
      <vt:lpstr>Linked Data</vt:lpstr>
      <vt:lpstr>A Simple Linked Data Example</vt:lpstr>
      <vt:lpstr>Motivation</vt:lpstr>
      <vt:lpstr>Challenges and Solutions</vt:lpstr>
      <vt:lpstr>Puzzle “who killed Aunt Agatha?”</vt:lpstr>
      <vt:lpstr>Linked Justifications</vt:lpstr>
      <vt:lpstr>Intuition  1+1 2</vt:lpstr>
      <vt:lpstr>Roadmap for Linked Justification</vt:lpstr>
      <vt:lpstr>Encoding Linked Justification</vt:lpstr>
      <vt:lpstr>Slide 11</vt:lpstr>
      <vt:lpstr>Example Linked justification</vt:lpstr>
      <vt:lpstr>Self-Improve</vt:lpstr>
      <vt:lpstr>Slide 14</vt:lpstr>
      <vt:lpstr>Improve</vt:lpstr>
      <vt:lpstr>Some statistics</vt:lpstr>
      <vt:lpstr>Slide 17</vt:lpstr>
      <vt:lpstr>Slide 18</vt:lpstr>
      <vt:lpstr>Slide 19</vt:lpstr>
      <vt:lpstr>Slide 20</vt:lpstr>
      <vt:lpstr>Directed Hypergraph Representation</vt:lpstr>
      <vt:lpstr>General Problem Context</vt:lpstr>
      <vt:lpstr>General Problem Context</vt:lpstr>
      <vt:lpstr>Directed HyperGraph Formalism</vt:lpstr>
      <vt:lpstr>More Definitions</vt:lpstr>
      <vt:lpstr>The “Search” Problem </vt:lpstr>
      <vt:lpstr>Example1: AO* Search does not work Find minimal (weight) solution graph </vt:lpstr>
      <vt:lpstr>Example2: Combine &amp; Improve Proof</vt:lpstr>
      <vt:lpstr>Architecture</vt:lpstr>
      <vt:lpstr>Backup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Hypergraph Notation</vt:lpstr>
      <vt:lpstr>Hypergraph Notation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Justification</dc:title>
  <dc:creator>dingl</dc:creator>
  <cp:lastModifiedBy>dingl</cp:lastModifiedBy>
  <cp:revision>785</cp:revision>
  <dcterms:created xsi:type="dcterms:W3CDTF">2006-08-16T00:00:00Z</dcterms:created>
  <dcterms:modified xsi:type="dcterms:W3CDTF">2009-11-02T19:55:46Z</dcterms:modified>
</cp:coreProperties>
</file>