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6" r:id="rId6"/>
  </p:sldMasterIdLst>
  <p:notesMasterIdLst>
    <p:notesMasterId r:id="rId19"/>
  </p:notesMasterIdLst>
  <p:sldIdLst>
    <p:sldId id="260" r:id="rId7"/>
    <p:sldId id="364" r:id="rId8"/>
    <p:sldId id="365" r:id="rId9"/>
    <p:sldId id="374" r:id="rId10"/>
    <p:sldId id="377" r:id="rId11"/>
    <p:sldId id="376" r:id="rId12"/>
    <p:sldId id="372" r:id="rId13"/>
    <p:sldId id="368" r:id="rId14"/>
    <p:sldId id="369" r:id="rId15"/>
    <p:sldId id="370" r:id="rId16"/>
    <p:sldId id="375" r:id="rId17"/>
    <p:sldId id="37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4546A"/>
    <a:srgbClr val="FFFFFF"/>
    <a:srgbClr val="666699"/>
    <a:srgbClr val="CC3300"/>
    <a:srgbClr val="9966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1365" autoAdjust="0"/>
  </p:normalViewPr>
  <p:slideViewPr>
    <p:cSldViewPr snapToGrid="0">
      <p:cViewPr varScale="1">
        <p:scale>
          <a:sx n="70" d="100"/>
          <a:sy n="70" d="100"/>
        </p:scale>
        <p:origin x="1075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49C3A-23DF-4403-AFB6-9559A628DF6D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0C0E1-F347-4BB9-8C75-01DC634DA9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3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0C0E1-F347-4BB9-8C75-01DC634DA9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66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7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41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65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Requisitos:</a:t>
            </a:r>
            <a:r>
              <a:rPr lang="pt-BR" baseline="0" dirty="0"/>
              <a:t> </a:t>
            </a:r>
            <a:r>
              <a:rPr lang="pt-BR" dirty="0"/>
              <a:t>Precisa ter a tela de login. Usar o usuário e senha do portal do produtor.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0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Requisitos: </a:t>
            </a:r>
          </a:p>
          <a:p>
            <a:r>
              <a:rPr lang="pt-BR" dirty="0"/>
              <a:t>Nesta</a:t>
            </a:r>
            <a:r>
              <a:rPr lang="pt-BR" baseline="0" dirty="0"/>
              <a:t> tela deve carregar as 4 fases e a</a:t>
            </a:r>
            <a:r>
              <a:rPr lang="pt-BR" dirty="0"/>
              <a:t>o</a:t>
            </a:r>
            <a:r>
              <a:rPr lang="pt-BR" baseline="0" dirty="0"/>
              <a:t> lado de cada uma, deve ter a opção de gerar um opção relatório parcial.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r>
              <a:rPr lang="en-US" dirty="0"/>
              <a:t>1 -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carregar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dos </a:t>
            </a:r>
            <a:r>
              <a:rPr lang="en-US" dirty="0" err="1"/>
              <a:t>produtores</a:t>
            </a:r>
            <a:r>
              <a:rPr lang="en-US" dirty="0"/>
              <a:t> </a:t>
            </a:r>
            <a:r>
              <a:rPr lang="en-US" dirty="0" err="1"/>
              <a:t>daquele</a:t>
            </a:r>
            <a:r>
              <a:rPr lang="en-US" dirty="0"/>
              <a:t> </a:t>
            </a:r>
            <a:r>
              <a:rPr lang="en-US" dirty="0" err="1"/>
              <a:t>orientador</a:t>
            </a:r>
            <a:r>
              <a:rPr lang="en-US" dirty="0"/>
              <a:t>. (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baixado</a:t>
            </a:r>
            <a:r>
              <a:rPr lang="en-US" dirty="0"/>
              <a:t> para o App e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offline);</a:t>
            </a:r>
          </a:p>
          <a:p>
            <a:r>
              <a:rPr lang="en-US" dirty="0"/>
              <a:t>2 -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 </a:t>
            </a:r>
            <a:r>
              <a:rPr lang="en-US" dirty="0" err="1"/>
              <a:t>safra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;</a:t>
            </a:r>
          </a:p>
          <a:p>
            <a:r>
              <a:rPr lang="en-US" dirty="0"/>
              <a:t>3 –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o campo de </a:t>
            </a:r>
            <a:r>
              <a:rPr lang="en-US" dirty="0" err="1"/>
              <a:t>pesquisa</a:t>
            </a:r>
            <a:r>
              <a:rPr lang="en-US" dirty="0"/>
              <a:t> que</a:t>
            </a:r>
            <a:r>
              <a:rPr lang="en-US" baseline="0" dirty="0"/>
              <a:t> </a:t>
            </a:r>
            <a:r>
              <a:rPr lang="en-US" baseline="0" dirty="0" err="1"/>
              <a:t>possibilite</a:t>
            </a:r>
            <a:r>
              <a:rPr lang="en-US" baseline="0" dirty="0"/>
              <a:t> a </a:t>
            </a:r>
            <a:r>
              <a:rPr lang="en-US" baseline="0" dirty="0" err="1"/>
              <a:t>busca</a:t>
            </a:r>
            <a:r>
              <a:rPr lang="en-US" baseline="0" dirty="0"/>
              <a:t> de </a:t>
            </a:r>
            <a:r>
              <a:rPr lang="en-US" baseline="0" dirty="0" err="1"/>
              <a:t>qualquer</a:t>
            </a:r>
            <a:r>
              <a:rPr lang="en-US" baseline="0" dirty="0"/>
              <a:t> campo a o </a:t>
            </a:r>
            <a:r>
              <a:rPr lang="en-US" baseline="0" dirty="0" err="1"/>
              <a:t>ordenanamento</a:t>
            </a:r>
            <a:r>
              <a:rPr lang="en-US" baseline="0" dirty="0"/>
              <a:t> </a:t>
            </a:r>
            <a:r>
              <a:rPr lang="en-US" baseline="0" dirty="0" err="1"/>
              <a:t>ordem</a:t>
            </a:r>
            <a:r>
              <a:rPr lang="en-US" baseline="0" dirty="0"/>
              <a:t> </a:t>
            </a:r>
            <a:r>
              <a:rPr lang="en-US" baseline="0" dirty="0" err="1"/>
              <a:t>crescente</a:t>
            </a:r>
            <a:r>
              <a:rPr lang="en-US" baseline="0" dirty="0"/>
              <a:t> ( </a:t>
            </a:r>
            <a:r>
              <a:rPr lang="en-US" baseline="0" dirty="0" err="1"/>
              <a:t>ordem</a:t>
            </a:r>
            <a:r>
              <a:rPr lang="en-US" baseline="0" dirty="0"/>
              <a:t> </a:t>
            </a:r>
            <a:r>
              <a:rPr lang="en-US" baseline="0" dirty="0" err="1"/>
              <a:t>alfabética</a:t>
            </a:r>
            <a:r>
              <a:rPr lang="en-US" baseline="0" dirty="0"/>
              <a:t>) e </a:t>
            </a:r>
            <a:r>
              <a:rPr lang="en-US" baseline="0" dirty="0" err="1"/>
              <a:t>decrescente</a:t>
            </a:r>
            <a:r>
              <a:rPr lang="en-US" baseline="0" dirty="0"/>
              <a:t>;</a:t>
            </a:r>
            <a:endParaRPr lang="en-US" dirty="0"/>
          </a:p>
          <a:p>
            <a:r>
              <a:rPr lang="pt-BR" dirty="0"/>
              <a:t>4 – Deve</a:t>
            </a:r>
            <a:r>
              <a:rPr lang="pt-BR" baseline="0" dirty="0"/>
              <a:t> carregar um campo de status, informando se já está ok ou não.</a:t>
            </a:r>
            <a:endParaRPr lang="en-US" dirty="0"/>
          </a:p>
          <a:p>
            <a:endParaRPr lang="en-US" dirty="0"/>
          </a:p>
          <a:p>
            <a:r>
              <a:rPr lang="en-US" dirty="0"/>
              <a:t>Sistema: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com o </a:t>
            </a:r>
            <a:r>
              <a:rPr lang="en-US" dirty="0" err="1"/>
              <a:t>legado</a:t>
            </a:r>
            <a:r>
              <a:rPr lang="en-US" dirty="0"/>
              <a:t> </a:t>
            </a:r>
            <a:r>
              <a:rPr lang="en-US" dirty="0" err="1"/>
              <a:t>orquestra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puxar</a:t>
            </a:r>
            <a:r>
              <a:rPr lang="en-US" dirty="0"/>
              <a:t> a </a:t>
            </a:r>
            <a:r>
              <a:rPr lang="en-US" dirty="0" err="1"/>
              <a:t>safra</a:t>
            </a:r>
            <a:r>
              <a:rPr lang="en-US" dirty="0"/>
              <a:t>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6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r>
              <a:rPr lang="en-US" dirty="0"/>
              <a:t>1 -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carregar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dos </a:t>
            </a:r>
            <a:r>
              <a:rPr lang="en-US" dirty="0" err="1"/>
              <a:t>produtores</a:t>
            </a:r>
            <a:r>
              <a:rPr lang="en-US" dirty="0"/>
              <a:t> </a:t>
            </a:r>
            <a:r>
              <a:rPr lang="en-US" dirty="0" err="1"/>
              <a:t>daquele</a:t>
            </a:r>
            <a:r>
              <a:rPr lang="en-US" dirty="0"/>
              <a:t> </a:t>
            </a:r>
            <a:r>
              <a:rPr lang="en-US" dirty="0" err="1"/>
              <a:t>orientador</a:t>
            </a:r>
            <a:r>
              <a:rPr lang="en-US" dirty="0"/>
              <a:t>. (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baixado</a:t>
            </a:r>
            <a:r>
              <a:rPr lang="en-US" dirty="0"/>
              <a:t> para o App e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offline);</a:t>
            </a:r>
          </a:p>
          <a:p>
            <a:r>
              <a:rPr lang="en-US" dirty="0"/>
              <a:t>2 -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 </a:t>
            </a:r>
            <a:r>
              <a:rPr lang="en-US" dirty="0" err="1"/>
              <a:t>safra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;</a:t>
            </a:r>
          </a:p>
          <a:p>
            <a:r>
              <a:rPr lang="en-US" dirty="0"/>
              <a:t>3 –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o campo de </a:t>
            </a:r>
            <a:r>
              <a:rPr lang="en-US" dirty="0" err="1"/>
              <a:t>pesquisa</a:t>
            </a:r>
            <a:r>
              <a:rPr lang="en-US" dirty="0"/>
              <a:t> que</a:t>
            </a:r>
            <a:r>
              <a:rPr lang="en-US" baseline="0" dirty="0"/>
              <a:t> </a:t>
            </a:r>
            <a:r>
              <a:rPr lang="en-US" baseline="0" dirty="0" err="1"/>
              <a:t>possibilite</a:t>
            </a:r>
            <a:r>
              <a:rPr lang="en-US" baseline="0" dirty="0"/>
              <a:t> a </a:t>
            </a:r>
            <a:r>
              <a:rPr lang="en-US" baseline="0" dirty="0" err="1"/>
              <a:t>busca</a:t>
            </a:r>
            <a:r>
              <a:rPr lang="en-US" baseline="0" dirty="0"/>
              <a:t> de </a:t>
            </a:r>
            <a:r>
              <a:rPr lang="en-US" baseline="0" dirty="0" err="1"/>
              <a:t>qualquer</a:t>
            </a:r>
            <a:r>
              <a:rPr lang="en-US" baseline="0" dirty="0"/>
              <a:t> campo a o </a:t>
            </a:r>
            <a:r>
              <a:rPr lang="en-US" baseline="0" dirty="0" err="1"/>
              <a:t>ordenanamento</a:t>
            </a:r>
            <a:r>
              <a:rPr lang="en-US" baseline="0" dirty="0"/>
              <a:t> </a:t>
            </a:r>
            <a:r>
              <a:rPr lang="en-US" baseline="0" dirty="0" err="1"/>
              <a:t>ordem</a:t>
            </a:r>
            <a:r>
              <a:rPr lang="en-US" baseline="0" dirty="0"/>
              <a:t> </a:t>
            </a:r>
            <a:r>
              <a:rPr lang="en-US" baseline="0" dirty="0" err="1"/>
              <a:t>crescente</a:t>
            </a:r>
            <a:r>
              <a:rPr lang="en-US" baseline="0" dirty="0"/>
              <a:t> ( </a:t>
            </a:r>
            <a:r>
              <a:rPr lang="en-US" baseline="0" dirty="0" err="1"/>
              <a:t>ordem</a:t>
            </a:r>
            <a:r>
              <a:rPr lang="en-US" baseline="0" dirty="0"/>
              <a:t> </a:t>
            </a:r>
            <a:r>
              <a:rPr lang="en-US" baseline="0" dirty="0" err="1"/>
              <a:t>alfabética</a:t>
            </a:r>
            <a:r>
              <a:rPr lang="en-US" baseline="0" dirty="0"/>
              <a:t>) e </a:t>
            </a:r>
            <a:r>
              <a:rPr lang="en-US" baseline="0" dirty="0" err="1"/>
              <a:t>decrescente</a:t>
            </a:r>
            <a:r>
              <a:rPr lang="en-US" baseline="0" dirty="0"/>
              <a:t>;</a:t>
            </a:r>
            <a:endParaRPr lang="en-US" dirty="0"/>
          </a:p>
          <a:p>
            <a:r>
              <a:rPr lang="pt-BR" dirty="0"/>
              <a:t>4 – Deve</a:t>
            </a:r>
            <a:r>
              <a:rPr lang="pt-BR" baseline="0" dirty="0"/>
              <a:t> carregar um campo de status, informando se já está ok ou não.</a:t>
            </a:r>
            <a:endParaRPr lang="en-US" dirty="0"/>
          </a:p>
          <a:p>
            <a:endParaRPr lang="en-US" dirty="0"/>
          </a:p>
          <a:p>
            <a:r>
              <a:rPr lang="en-US" dirty="0"/>
              <a:t>Sistema: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com o </a:t>
            </a:r>
            <a:r>
              <a:rPr lang="en-US" dirty="0" err="1"/>
              <a:t>legado</a:t>
            </a:r>
            <a:r>
              <a:rPr lang="en-US" dirty="0"/>
              <a:t> </a:t>
            </a:r>
            <a:r>
              <a:rPr lang="en-US" dirty="0" err="1"/>
              <a:t>orquestra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puxar</a:t>
            </a:r>
            <a:r>
              <a:rPr lang="en-US" dirty="0"/>
              <a:t> a </a:t>
            </a:r>
            <a:r>
              <a:rPr lang="en-US" dirty="0" err="1"/>
              <a:t>safra</a:t>
            </a:r>
            <a:r>
              <a:rPr lang="en-US" dirty="0"/>
              <a:t>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8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relatório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prototipação</a:t>
            </a:r>
            <a:r>
              <a:rPr lang="en-US" dirty="0"/>
              <a:t> com o </a:t>
            </a:r>
            <a:r>
              <a:rPr lang="en-US" dirty="0" err="1"/>
              <a:t>slude</a:t>
            </a:r>
            <a:r>
              <a:rPr lang="en-US" dirty="0"/>
              <a:t> 5 </a:t>
            </a:r>
            <a:r>
              <a:rPr lang="en-US" dirty="0" err="1"/>
              <a:t>ou</a:t>
            </a:r>
            <a:r>
              <a:rPr lang="en-US" dirty="0"/>
              <a:t> 6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é o </a:t>
            </a:r>
            <a:r>
              <a:rPr lang="en-US" dirty="0" err="1"/>
              <a:t>melhor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8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37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</a:t>
            </a:r>
            <a:r>
              <a:rPr lang="pt-BR" baseline="0" dirty="0"/>
              <a:t> 1 – O senhor plantou todas as mudas produzidas?</a:t>
            </a:r>
          </a:p>
          <a:p>
            <a:r>
              <a:rPr lang="pt-BR" baseline="0" dirty="0"/>
              <a:t>Resposta 1 – Se sim, apresenta o número de mudas produzidas (–) 5% de falhas como os pés plantados. Se não, habilita a pergunta 2.</a:t>
            </a:r>
          </a:p>
          <a:p>
            <a:r>
              <a:rPr lang="pt-BR" baseline="0" dirty="0"/>
              <a:t>Pergunta 2. Quantas bandejas o senhor plantou? </a:t>
            </a:r>
          </a:p>
          <a:p>
            <a:r>
              <a:rPr lang="pt-BR" baseline="0" dirty="0"/>
              <a:t>Resposta 2 - Bandejas de Isopor (200 células) </a:t>
            </a:r>
            <a:r>
              <a:rPr lang="pt-BR" baseline="0" dirty="0" err="1">
                <a:solidFill>
                  <a:srgbClr val="FF0000"/>
                </a:solidFill>
              </a:rPr>
              <a:t>xxxx</a:t>
            </a:r>
            <a:r>
              <a:rPr lang="pt-BR" baseline="0" dirty="0">
                <a:solidFill>
                  <a:srgbClr val="FF0000"/>
                </a:solidFill>
              </a:rPr>
              <a:t> e bandejas de plástico (242 células) </a:t>
            </a:r>
            <a:r>
              <a:rPr lang="pt-BR" baseline="0" dirty="0" err="1">
                <a:solidFill>
                  <a:srgbClr val="FF0000"/>
                </a:solidFill>
              </a:rPr>
              <a:t>xxxx</a:t>
            </a:r>
            <a:r>
              <a:rPr lang="pt-BR" baseline="0" dirty="0">
                <a:solidFill>
                  <a:srgbClr val="FF0000"/>
                </a:solidFill>
              </a:rPr>
              <a:t>. Para esse cálculo, abater 5% de perdas e apresentar o número de pés plantados.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5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9BFBE-12E5-4EDA-B78B-87E7D6AB9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8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65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2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0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N - Image (with bor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"/>
            <a:ext cx="10272711" cy="765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724AE-383E-4406-A62D-EB0E26245D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1"/>
          </p:nvPr>
        </p:nvSpPr>
        <p:spPr>
          <a:xfrm>
            <a:off x="431801" y="847207"/>
            <a:ext cx="10272711" cy="39528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14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83613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 Nel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724AE-383E-4406-A62D-EB0E26245D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1"/>
          </p:nvPr>
        </p:nvSpPr>
        <p:spPr>
          <a:xfrm>
            <a:off x="431801" y="847207"/>
            <a:ext cx="10272711" cy="39528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14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31801" y="1556792"/>
            <a:ext cx="11379200" cy="488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>
              <a:lnSpc>
                <a:spcPts val="15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/>
                </a:solidFill>
              </a:defRPr>
            </a:lvl1pPr>
            <a:lvl2pPr marL="452438" indent="-180975">
              <a:lnSpc>
                <a:spcPts val="15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/>
                </a:solidFill>
              </a:defRPr>
            </a:lvl2pPr>
            <a:lvl3pPr marL="622300" indent="-90488">
              <a:lnSpc>
                <a:spcPts val="1500"/>
              </a:lnSpc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/>
                </a:solidFill>
              </a:defRPr>
            </a:lvl3pPr>
            <a:lvl4pPr marL="803275" indent="-90488">
              <a:lnSpc>
                <a:spcPts val="1500"/>
              </a:lnSpc>
              <a:spcBef>
                <a:spcPts val="400"/>
              </a:spcBef>
              <a:spcAft>
                <a:spcPts val="400"/>
              </a:spcAft>
              <a:defRPr sz="1050">
                <a:solidFill>
                  <a:schemeClr val="tx1"/>
                </a:solidFill>
              </a:defRPr>
            </a:lvl4pPr>
            <a:lvl5pPr marL="984250" indent="-90488">
              <a:lnSpc>
                <a:spcPts val="1500"/>
              </a:lnSpc>
              <a:spcBef>
                <a:spcPts val="400"/>
              </a:spcBef>
              <a:spcAft>
                <a:spcPts val="400"/>
              </a:spcAft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1258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nitor Red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659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0865" y="434138"/>
            <a:ext cx="10232156" cy="514768"/>
          </a:xfrm>
          <a:prstGeom prst="rect">
            <a:avLst/>
          </a:prstGeom>
        </p:spPr>
        <p:txBody>
          <a:bodyPr lIns="0" tIns="0" rIns="0" bIns="0"/>
          <a:lstStyle>
            <a:lvl1pPr>
              <a:defRPr sz="2275">
                <a:solidFill>
                  <a:srgbClr val="001F6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79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pos="347">
          <p15:clr>
            <a:srgbClr val="FBAE40"/>
          </p15:clr>
        </p15:guide>
        <p15:guide id="4" orient="horz" pos="482">
          <p15:clr>
            <a:srgbClr val="FBAE40"/>
          </p15:clr>
        </p15:guide>
        <p15:guide id="5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9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2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95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2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8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49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7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31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2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4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7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5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E7B4-8CC3-410E-8A54-5DB06C24B3F1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55CA-A897-41E0-94C2-1B55E58296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42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1801" y="1"/>
            <a:ext cx="1027271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enter text – Header should be Calibri 20, no more than 2 lines 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1801" y="1916113"/>
            <a:ext cx="1137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47200" y="6740526"/>
            <a:ext cx="2844800" cy="11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452724AE-383E-4406-A62D-EB0E26245D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1" name="Picture 2" descr="BATlogo_LR_rgb_medium_V2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38315" y="77334"/>
            <a:ext cx="1235289" cy="57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Tab_Blue_Scheme_Twothirds_rgb.jpg"/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96494"/>
            <a:ext cx="35446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1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ransition spd="med"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pitchFamily="34" charset="0"/>
          <a:cs typeface="Calibri" pitchFamily="34" charset="0"/>
        </a:defRPr>
      </a:lvl9pPr>
    </p:titleStyle>
    <p:bodyStyle>
      <a:lvl1pPr marL="263525" indent="-263525" algn="l" rtl="0" fontAlgn="base">
        <a:spcBef>
          <a:spcPts val="300"/>
        </a:spcBef>
        <a:spcAft>
          <a:spcPts val="300"/>
        </a:spcAft>
        <a:buClr>
          <a:schemeClr val="accent2"/>
        </a:buClr>
        <a:buSzPct val="120000"/>
        <a:buFont typeface="Wingdings" pitchFamily="2" charset="2"/>
        <a:buChar char="§"/>
        <a:defRPr sz="1400" kern="1200">
          <a:solidFill>
            <a:srgbClr val="595959"/>
          </a:solidFill>
          <a:latin typeface="Calibri" pitchFamily="34" charset="0"/>
          <a:ea typeface="+mn-ea"/>
          <a:cs typeface="Calibri" pitchFamily="34" charset="0"/>
        </a:defRPr>
      </a:lvl1pPr>
      <a:lvl2pPr marL="538163" indent="-266700" algn="l" rtl="0" fontAlgn="base">
        <a:spcBef>
          <a:spcPts val="300"/>
        </a:spcBef>
        <a:spcAft>
          <a:spcPts val="300"/>
        </a:spcAft>
        <a:buClr>
          <a:schemeClr val="tx2"/>
        </a:buClr>
        <a:buFont typeface="Arial" charset="0"/>
        <a:buChar char="–"/>
        <a:defRPr sz="1200" kern="1200">
          <a:solidFill>
            <a:srgbClr val="595959"/>
          </a:solidFill>
          <a:latin typeface="Calibri" pitchFamily="34" charset="0"/>
          <a:ea typeface="+mn-ea"/>
          <a:cs typeface="Calibri" pitchFamily="34" charset="0"/>
        </a:defRPr>
      </a:lvl2pPr>
      <a:lvl3pPr marL="712788" indent="-180975" algn="l" rtl="0" fontAlgn="base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rgbClr val="595959"/>
          </a:solidFill>
          <a:latin typeface="Calibri" pitchFamily="34" charset="0"/>
          <a:ea typeface="+mn-ea"/>
          <a:cs typeface="Calibri" pitchFamily="34" charset="0"/>
        </a:defRPr>
      </a:lvl3pPr>
      <a:lvl4pPr marL="893763" indent="-180975" algn="l" rtl="0" fontAlgn="base">
        <a:spcBef>
          <a:spcPts val="300"/>
        </a:spcBef>
        <a:spcAft>
          <a:spcPts val="300"/>
        </a:spcAft>
        <a:buFont typeface="Arial" charset="0"/>
        <a:buChar char="–"/>
        <a:defRPr sz="1000" kern="1200">
          <a:solidFill>
            <a:srgbClr val="595959"/>
          </a:solidFill>
          <a:latin typeface="Calibri" pitchFamily="34" charset="0"/>
          <a:ea typeface="+mn-ea"/>
          <a:cs typeface="Calibri" pitchFamily="34" charset="0"/>
        </a:defRPr>
      </a:lvl4pPr>
      <a:lvl5pPr marL="1165225" indent="-271463" algn="l" rtl="0" fontAlgn="base">
        <a:spcBef>
          <a:spcPts val="300"/>
        </a:spcBef>
        <a:spcAft>
          <a:spcPts val="300"/>
        </a:spcAft>
        <a:buFont typeface="Arial" charset="0"/>
        <a:buChar char="»"/>
        <a:defRPr sz="1000" kern="1200">
          <a:solidFill>
            <a:srgbClr val="595959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1AD1-A6B7-4680-B3C7-0479ACF6D1F5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330F-4CB5-4F77-8B55-7ECB2DA50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8122920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2500393"/>
            <a:ext cx="12192000" cy="2360795"/>
          </a:xfrm>
          <a:prstGeom prst="rect">
            <a:avLst/>
          </a:prstGeom>
          <a:solidFill>
            <a:schemeClr val="bg1">
              <a:alpha val="62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81590" tIns="40796" rIns="81590" bIns="40796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000" b="1" kern="1200">
                <a:solidFill>
                  <a:srgbClr val="FFFFFF"/>
                </a:solidFill>
                <a:latin typeface="Rockwell" panose="02060603020205020403" pitchFamily="18" charset="0"/>
                <a:ea typeface="MS PGothic" pitchFamily="34" charset="-128"/>
                <a:cs typeface="Tahoma" pitchFamily="34" charset="0"/>
              </a:defRPr>
            </a:lvl1pPr>
          </a:lstStyle>
          <a:p>
            <a:pPr marL="360000" defTabSz="995363">
              <a:tabLst>
                <a:tab pos="363538" algn="l"/>
                <a:tab pos="9067800" algn="l"/>
              </a:tabLst>
            </a:pP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Infoleaf </a:t>
            </a:r>
          </a:p>
          <a:p>
            <a:pPr marL="360000" defTabSz="995363">
              <a:tabLst>
                <a:tab pos="363538" algn="l"/>
                <a:tab pos="9067800" algn="l"/>
              </a:tabLst>
            </a:pPr>
            <a:endParaRPr lang="en-US" sz="105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00" defTabSz="995363">
              <a:tabLst>
                <a:tab pos="363538" algn="l"/>
                <a:tab pos="9067800" algn="l"/>
              </a:tabLst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APP 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Estimative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24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2036" y="415514"/>
            <a:ext cx="725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carregadas automaticamente: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registro, canteiro, plantio e capação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2036" y="1169617"/>
            <a:ext cx="7803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coletar: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Pesagem da folha em gramas;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do produtor (esta estimativa vai refletir a pesagem de grade, vara ou grampo)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Concorrência ou por conta.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561" y="3212328"/>
            <a:ext cx="7680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 da folhas X nº de folhas  X nº folhas da posição (% de folhas Supply) X pés plantados / 1000;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 o produtor possua mais de uma lavoura, o sistema emitirá um aviso pedindo se quer repetir a informação da outra lavoura;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mesmo aviso será emitido informando a variação da estimativa comparada com o contrato;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8327741" y="219211"/>
            <a:ext cx="3877693" cy="6502624"/>
            <a:chOff x="7738786" y="403502"/>
            <a:chExt cx="3877693" cy="6839509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3"/>
            <a:srcRect t="-1" b="270"/>
            <a:stretch/>
          </p:blipFill>
          <p:spPr>
            <a:xfrm>
              <a:off x="7738786" y="403502"/>
              <a:ext cx="3877693" cy="6839509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8434" y="1975185"/>
              <a:ext cx="3421408" cy="1718510"/>
            </a:xfrm>
            <a:prstGeom prst="rect">
              <a:avLst/>
            </a:prstGeom>
          </p:spPr>
        </p:pic>
      </p:grpSp>
      <p:sp>
        <p:nvSpPr>
          <p:cNvPr id="142" name="Rectangle 141"/>
          <p:cNvSpPr/>
          <p:nvPr/>
        </p:nvSpPr>
        <p:spPr>
          <a:xfrm>
            <a:off x="8408552" y="1434891"/>
            <a:ext cx="3833182" cy="550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8326084" y="599313"/>
            <a:ext cx="3840702" cy="472585"/>
            <a:chOff x="7763329" y="355375"/>
            <a:chExt cx="4041020" cy="302990"/>
          </a:xfrm>
        </p:grpSpPr>
        <p:sp>
          <p:nvSpPr>
            <p:cNvPr id="139" name="Rectangle 138"/>
            <p:cNvSpPr/>
            <p:nvPr/>
          </p:nvSpPr>
          <p:spPr>
            <a:xfrm>
              <a:off x="11042303" y="355375"/>
              <a:ext cx="762046" cy="302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LV 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763329" y="355375"/>
              <a:ext cx="3278975" cy="302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Andres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Fornecedor Chile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8327741" y="1083065"/>
            <a:ext cx="3840703" cy="300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64041" y="1436500"/>
            <a:ext cx="1222830" cy="223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373731" y="1752524"/>
            <a:ext cx="709701" cy="277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 pés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147507" y="1769580"/>
            <a:ext cx="456524" cy="27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08552" y="2524968"/>
            <a:ext cx="703231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190507" y="2524968"/>
            <a:ext cx="592336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377588" y="2965019"/>
            <a:ext cx="936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Prod.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383877" y="2954128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377588" y="3363019"/>
            <a:ext cx="936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Prod.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383877" y="3367279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2.300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286828" y="2142547"/>
            <a:ext cx="831055" cy="2408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867639" y="2150524"/>
            <a:ext cx="609277" cy="2360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5.244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675203" y="1434891"/>
            <a:ext cx="833142" cy="2217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Canteiro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0569479" y="1440721"/>
            <a:ext cx="758778" cy="2278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Plantio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163248" y="2145825"/>
            <a:ext cx="662926" cy="237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718750" y="1751332"/>
            <a:ext cx="771894" cy="27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595226" y="1752336"/>
            <a:ext cx="747546" cy="27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999038" y="3857535"/>
            <a:ext cx="968743" cy="2439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Pesagem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046881" y="3871321"/>
            <a:ext cx="1392669" cy="279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Gramas/folha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639956" y="4880976"/>
            <a:ext cx="281330" cy="266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639960" y="4546451"/>
            <a:ext cx="281330" cy="2390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639955" y="4227991"/>
            <a:ext cx="281331" cy="2283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665368" y="5237454"/>
            <a:ext cx="281330" cy="266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0053876" y="4256619"/>
            <a:ext cx="566227" cy="22931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068305" y="4585666"/>
            <a:ext cx="566227" cy="226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056331" y="4915175"/>
            <a:ext cx="566227" cy="226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068299" y="5269503"/>
            <a:ext cx="566227" cy="226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342772" y="1425303"/>
            <a:ext cx="824014" cy="243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Capação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442515" y="1752336"/>
            <a:ext cx="673391" cy="27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734121" y="2530424"/>
            <a:ext cx="592336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536510" y="2135966"/>
            <a:ext cx="762658" cy="237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5.244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358762" y="2124582"/>
            <a:ext cx="762658" cy="237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5.244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635288" y="5580041"/>
            <a:ext cx="1901222" cy="239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produtor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705005" y="5571118"/>
            <a:ext cx="566227" cy="226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694004" y="6272153"/>
            <a:ext cx="1901222" cy="239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Perdas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730320" y="6271972"/>
            <a:ext cx="566227" cy="226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651498" y="6596040"/>
            <a:ext cx="1929539" cy="272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terceiros/conta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0752158" y="6647272"/>
            <a:ext cx="566227" cy="2268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0705005" y="5905408"/>
            <a:ext cx="609277" cy="2360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635287" y="5925082"/>
            <a:ext cx="1930252" cy="245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Final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hought Bubble: Cloud 182"/>
          <p:cNvSpPr/>
          <p:nvPr/>
        </p:nvSpPr>
        <p:spPr>
          <a:xfrm rot="1822922">
            <a:off x="10705471" y="4594679"/>
            <a:ext cx="1978872" cy="989060"/>
          </a:xfrm>
          <a:prstGeom prst="cloudCallout">
            <a:avLst>
              <a:gd name="adj1" fmla="val 8013"/>
              <a:gd name="adj2" fmla="val 8587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Variação de 40% comparada com o contrato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hought Bubble: Cloud 56"/>
          <p:cNvSpPr/>
          <p:nvPr/>
        </p:nvSpPr>
        <p:spPr>
          <a:xfrm rot="529521">
            <a:off x="7561538" y="4399054"/>
            <a:ext cx="1978872" cy="989060"/>
          </a:xfrm>
          <a:prstGeom prst="cloudCallout">
            <a:avLst>
              <a:gd name="adj1" fmla="val 48322"/>
              <a:gd name="adj2" fmla="val -5376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Deseja repetir a informação da lavoura 2?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235" y="5375656"/>
            <a:ext cx="750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Pesagem de folhas será por senso ou amostragem? (Fator crítico de sucesso do App)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21037" y="-58634"/>
            <a:ext cx="410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accent1">
                    <a:lumMod val="50000"/>
                  </a:schemeClr>
                </a:solidFill>
              </a:rPr>
              <a:t>Fase Final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8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71369" y="4604893"/>
            <a:ext cx="737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>
                <a:solidFill>
                  <a:prstClr val="black"/>
                </a:solidFill>
                <a:latin typeface="Calibri" panose="020F0502020204030204"/>
              </a:rPr>
              <a:t>Nessa tela aparecerá o resumo do volume da estimativa de cada fase. Em última estimativa, deve calcular a última estimativa lançada.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Deve apresentar a variação de volume em relação ao contrato.</a:t>
            </a:r>
            <a:endParaRPr lang="pt-BR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6423" y="933740"/>
            <a:ext cx="2346475" cy="3391090"/>
            <a:chOff x="4691139" y="0"/>
            <a:chExt cx="3877693" cy="6858000"/>
          </a:xfrm>
        </p:grpSpPr>
        <p:sp>
          <p:nvSpPr>
            <p:cNvPr id="5" name="Arrow: Striped Right 4"/>
            <p:cNvSpPr/>
            <p:nvPr/>
          </p:nvSpPr>
          <p:spPr>
            <a:xfrm rot="1144554">
              <a:off x="7224353" y="1608578"/>
              <a:ext cx="951191" cy="410148"/>
            </a:xfrm>
            <a:prstGeom prst="striped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22086" y="526611"/>
              <a:ext cx="388728" cy="3591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139" y="0"/>
              <a:ext cx="3877693" cy="6858000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4807880" y="1591677"/>
              <a:ext cx="3645530" cy="3207270"/>
              <a:chOff x="4807880" y="1591677"/>
              <a:chExt cx="3645530" cy="3207270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0803" y="1591677"/>
                <a:ext cx="3542607" cy="270273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4392" y="1987940"/>
                <a:ext cx="3491668" cy="10287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5462708" y="1917902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1 – Canteiro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447017" y="2513676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2 – Plantio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68255" y="3109451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3 – Capação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807880" y="1865422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38162" y="2491596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37298" y="3082651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7042" y="238898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35525" y="2990938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5447017" y="3705225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4 – Final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3123" y="357385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4334" y="1856102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8" name="Action Button: Go to End 117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8007611" y="1865422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ction Button: Go to End 118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9657" y="3189827"/>
                <a:ext cx="372061" cy="341661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ction Button: Go to End 119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6" y="2494560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Action Button: Go to End 120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91539" y="3713653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454861" y="4301000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dirty="0" err="1">
                    <a:solidFill>
                      <a:srgbClr val="0070C0"/>
                    </a:solidFill>
                    <a:latin typeface="Calibri" panose="020F0502020204030204"/>
                  </a:rPr>
                  <a:t>Dashboard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8167289" y="329168"/>
            <a:ext cx="3840703" cy="5125060"/>
            <a:chOff x="7687772" y="399811"/>
            <a:chExt cx="3840703" cy="539057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48434" y="1987216"/>
              <a:ext cx="3421408" cy="171851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7687772" y="399811"/>
              <a:ext cx="3840703" cy="5390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8203589" y="323734"/>
            <a:ext cx="3804403" cy="3682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>
                <a:solidFill>
                  <a:prstClr val="white"/>
                </a:solidFill>
                <a:latin typeface="Calibri" panose="020F0502020204030204"/>
              </a:rPr>
              <a:t>Dashboard</a:t>
            </a: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 – Área 000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66320" y="1279598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Volume contratual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80295" y="3057208"/>
            <a:ext cx="1496168" cy="145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8398" y="18460"/>
            <a:ext cx="365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</a:rPr>
              <a:t>Dashboard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91735" y="1253514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950.000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66320" y="1911635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Estimativa canteiro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791735" y="1885551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545.000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6320" y="2543672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prstClr val="white"/>
                </a:solidFill>
                <a:latin typeface="Calibri" panose="020F0502020204030204"/>
              </a:rPr>
              <a:t>Estimativa plantio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791735" y="2517588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66320" y="3175711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prstClr val="white"/>
                </a:solidFill>
                <a:latin typeface="Calibri" panose="020F0502020204030204"/>
              </a:rPr>
              <a:t>Estimativa capação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91735" y="3149625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166320" y="3801640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prstClr val="white"/>
                </a:solidFill>
                <a:latin typeface="Calibri" panose="020F0502020204030204"/>
              </a:rPr>
              <a:t>Estimativa final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91735" y="3775554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66320" y="4362257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prstClr val="white"/>
                </a:solidFill>
                <a:latin typeface="Calibri" panose="020F0502020204030204"/>
              </a:rPr>
              <a:t>Estimativa final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791735" y="4336171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687713" y="1890990"/>
            <a:ext cx="671169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60/100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687713" y="2523027"/>
            <a:ext cx="671169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0/100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687713" y="3155064"/>
            <a:ext cx="671169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0/100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687713" y="3780993"/>
            <a:ext cx="671169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0/100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687713" y="4341610"/>
            <a:ext cx="671169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0/100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687713" y="1254032"/>
            <a:ext cx="590765" cy="332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prstClr val="white"/>
                </a:solidFill>
                <a:latin typeface="Calibri" panose="020F0502020204030204"/>
              </a:rPr>
              <a:t>Status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166320" y="4854090"/>
            <a:ext cx="1450209" cy="32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prstClr val="white"/>
                </a:solidFill>
                <a:latin typeface="Calibri" panose="020F0502020204030204"/>
              </a:rPr>
              <a:t>Última Estimativa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791735" y="4865922"/>
            <a:ext cx="825954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1.000.000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736055" y="4885719"/>
            <a:ext cx="590765" cy="3130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105%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4" descr="Resultado de imagem para results icon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1" y="3028053"/>
            <a:ext cx="255696" cy="255696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16614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89858" y="1273865"/>
            <a:ext cx="8047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Precisa ter um dashboard web sem acesso dos orientadores..</a:t>
            </a:r>
            <a:endParaRPr lang="pt-BR" noProof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>
                <a:solidFill>
                  <a:prstClr val="black"/>
                </a:solidFill>
                <a:latin typeface="Calibri" panose="020F0502020204030204"/>
              </a:rPr>
              <a:t>Deve conter o </a:t>
            </a:r>
            <a:r>
              <a:rPr lang="pt-BR" noProof="0" dirty="0">
                <a:solidFill>
                  <a:prstClr val="black"/>
                </a:solidFill>
                <a:latin typeface="Calibri" panose="020F0502020204030204"/>
              </a:rPr>
              <a:t>resumo de volume da estimativa de cada fase por GT (gerente territorial), regional e total do departamento de tabaco. Em última estimativa, deve calcular a última estimativa lançada.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Deve apresentar a variação de volume em relação ao contrato.</a:t>
            </a:r>
            <a:endParaRPr lang="pt-BR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397" y="18460"/>
            <a:ext cx="572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</a:rPr>
              <a:t>Dashboard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 Gerencial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5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14274" y="0"/>
            <a:ext cx="4604932" cy="6858000"/>
            <a:chOff x="5814274" y="0"/>
            <a:chExt cx="4604932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5814274" y="0"/>
              <a:ext cx="4604932" cy="6858000"/>
              <a:chOff x="4112732" y="0"/>
              <a:chExt cx="4604932" cy="6858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732" y="0"/>
                <a:ext cx="3877693" cy="6858000"/>
              </a:xfrm>
              <a:prstGeom prst="rect">
                <a:avLst/>
              </a:prstGeom>
            </p:spPr>
          </p:pic>
          <p:sp>
            <p:nvSpPr>
              <p:cNvPr id="8" name="TextBox 7">
                <a:hlinkClick r:id="rId4" action="ppaction://hlinksldjump"/>
              </p:cNvPr>
              <p:cNvSpPr txBox="1"/>
              <p:nvPr/>
            </p:nvSpPr>
            <p:spPr>
              <a:xfrm>
                <a:off x="7014699" y="2779344"/>
                <a:ext cx="1702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4513" y="1438410"/>
                <a:ext cx="3458845" cy="962025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4374513" y="2421708"/>
                <a:ext cx="3458844" cy="1381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Login</a:t>
                </a: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Senha: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814274" y="452871"/>
              <a:ext cx="3772981" cy="779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Estimativa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46855" y="0"/>
            <a:ext cx="365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Tela de Acesso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9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39" y="28609"/>
            <a:ext cx="3877693" cy="671509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773739" y="351808"/>
            <a:ext cx="3877693" cy="628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74407" y="1598945"/>
            <a:ext cx="3645530" cy="3078654"/>
            <a:chOff x="4807880" y="1591677"/>
            <a:chExt cx="3645530" cy="307865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0803" y="1591677"/>
              <a:ext cx="3542607" cy="270273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4392" y="1987940"/>
              <a:ext cx="3491668" cy="10287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5" name="TextBox 54"/>
            <p:cNvSpPr txBox="1"/>
            <p:nvPr/>
          </p:nvSpPr>
          <p:spPr>
            <a:xfrm>
              <a:off x="5462707" y="1917902"/>
              <a:ext cx="2355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Fase 1 – Canteiro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47017" y="2501615"/>
              <a:ext cx="2355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Fase 2 – Plantio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68256" y="3062681"/>
              <a:ext cx="2355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Fase 3 – Capação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07880" y="1865422"/>
              <a:ext cx="454039" cy="3594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38162" y="2491596"/>
              <a:ext cx="454039" cy="3594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37298" y="3082651"/>
              <a:ext cx="454039" cy="3594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78" b="100000" l="0" r="97778">
                          <a14:foregroundMark x1="55111" y1="80000" x2="55111" y2="8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27042" y="2388984"/>
              <a:ext cx="477901" cy="47790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78" b="100000" l="0" r="97778">
                          <a14:foregroundMark x1="55111" y1="80000" x2="55111" y2="8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35525" y="2990938"/>
              <a:ext cx="477901" cy="47790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3" name="TextBox 62"/>
            <p:cNvSpPr txBox="1"/>
            <p:nvPr/>
          </p:nvSpPr>
          <p:spPr>
            <a:xfrm>
              <a:off x="5447016" y="3626566"/>
              <a:ext cx="2370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Fase 4 – Final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78" b="100000" l="0" r="97778">
                          <a14:foregroundMark x1="55111" y1="80000" x2="55111" y2="8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3123" y="3573854"/>
              <a:ext cx="477901" cy="3985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78" b="100000" l="0" r="97778">
                          <a14:foregroundMark x1="55111" y1="80000" x2="55111" y2="8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24334" y="1856102"/>
              <a:ext cx="477901" cy="47790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8" name="Action Button: Go to End 47">
              <a:hlinkClick r:id="" action="ppaction://hlinkshowjump?jump=lastslide" highlightClick="1"/>
            </p:cNvPr>
            <p:cNvSpPr/>
            <p:nvPr/>
          </p:nvSpPr>
          <p:spPr>
            <a:xfrm>
              <a:off x="8007611" y="1865422"/>
              <a:ext cx="345627" cy="356496"/>
            </a:xfrm>
            <a:prstGeom prst="actionButtonE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ction Button: Go to End 48">
              <a:hlinkClick r:id="" action="ppaction://hlinkshowjump?jump=lastslide" highlightClick="1"/>
            </p:cNvPr>
            <p:cNvSpPr/>
            <p:nvPr/>
          </p:nvSpPr>
          <p:spPr>
            <a:xfrm>
              <a:off x="7978125" y="3032893"/>
              <a:ext cx="345627" cy="356496"/>
            </a:xfrm>
            <a:prstGeom prst="actionButtonE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ction Button: Go to End 49">
              <a:hlinkClick r:id="" action="ppaction://hlinkshowjump?jump=lastslide" highlightClick="1"/>
            </p:cNvPr>
            <p:cNvSpPr/>
            <p:nvPr/>
          </p:nvSpPr>
          <p:spPr>
            <a:xfrm>
              <a:off x="7978126" y="2494560"/>
              <a:ext cx="345627" cy="356496"/>
            </a:xfrm>
            <a:prstGeom prst="actionButtonE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ction Button: Go to End 51">
              <a:hlinkClick r:id="" action="ppaction://hlinkshowjump?jump=lastslide" highlightClick="1"/>
            </p:cNvPr>
            <p:cNvSpPr/>
            <p:nvPr/>
          </p:nvSpPr>
          <p:spPr>
            <a:xfrm>
              <a:off x="7987919" y="3573854"/>
              <a:ext cx="345627" cy="398597"/>
            </a:xfrm>
            <a:prstGeom prst="actionButtonE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54861" y="4300999"/>
              <a:ext cx="2370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 err="1">
                  <a:solidFill>
                    <a:srgbClr val="0070C0"/>
                  </a:solidFill>
                  <a:latin typeface="Calibri" panose="020F0502020204030204"/>
                </a:rPr>
                <a:t>Dashboard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8397" y="31792"/>
            <a:ext cx="365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Tela Inicial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Picture 4" descr="Resultado de imagem para results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51" y="4269024"/>
            <a:ext cx="375917" cy="375917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37229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71369" y="4604893"/>
            <a:ext cx="737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>
                <a:solidFill>
                  <a:prstClr val="black"/>
                </a:solidFill>
                <a:latin typeface="Calibri" panose="020F0502020204030204"/>
              </a:rPr>
              <a:t>Ao clicar no ícone no ícone da fase, deverá abrir a lista de produtores, com o  status de cada produtor e um status geral da fase  (com % geral de produtores que finalizaram a coleta de dados).</a:t>
            </a:r>
            <a:endParaRPr kumimoji="0" lang="pt-B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6423" y="933740"/>
            <a:ext cx="2346475" cy="3391090"/>
            <a:chOff x="4691139" y="0"/>
            <a:chExt cx="3877693" cy="6858000"/>
          </a:xfrm>
        </p:grpSpPr>
        <p:sp>
          <p:nvSpPr>
            <p:cNvPr id="5" name="Arrow: Striped Right 4"/>
            <p:cNvSpPr/>
            <p:nvPr/>
          </p:nvSpPr>
          <p:spPr>
            <a:xfrm rot="1144554">
              <a:off x="7224353" y="1608578"/>
              <a:ext cx="951191" cy="410148"/>
            </a:xfrm>
            <a:prstGeom prst="striped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22086" y="526611"/>
              <a:ext cx="388728" cy="3591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139" y="0"/>
              <a:ext cx="3877693" cy="6858000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4807880" y="1591677"/>
              <a:ext cx="3645530" cy="3207270"/>
              <a:chOff x="4807880" y="1591677"/>
              <a:chExt cx="3645530" cy="3207270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0803" y="1591677"/>
                <a:ext cx="3542607" cy="270273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4392" y="1987940"/>
                <a:ext cx="3491668" cy="10287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5462708" y="1917902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1 – Canteiro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447017" y="2513676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2 – Plantio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68255" y="3109451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3 – Capação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807880" y="1865422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38162" y="2491596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37298" y="3082651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7042" y="238898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35525" y="2990938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5447017" y="3705225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4 – Final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3123" y="357385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4334" y="1856102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8" name="Action Button: Go to End 117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8007611" y="1865422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ction Button: Go to End 118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9657" y="3189827"/>
                <a:ext cx="372061" cy="341661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ction Button: Go to End 119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6" y="2494560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Action Button: Go to End 120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91539" y="3713653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454861" y="4301000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dirty="0" err="1">
                    <a:solidFill>
                      <a:srgbClr val="0070C0"/>
                    </a:solidFill>
                    <a:latin typeface="Calibri" panose="020F0502020204030204"/>
                  </a:rPr>
                  <a:t>Dashboard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4" name="Action Button: Go to End 123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4" y="4279580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67289" y="323734"/>
            <a:ext cx="3840703" cy="5130494"/>
            <a:chOff x="8253810" y="242575"/>
            <a:chExt cx="3840703" cy="5130494"/>
          </a:xfrm>
        </p:grpSpPr>
        <p:grpSp>
          <p:nvGrpSpPr>
            <p:cNvPr id="43" name="Group 42"/>
            <p:cNvGrpSpPr/>
            <p:nvPr/>
          </p:nvGrpSpPr>
          <p:grpSpPr>
            <a:xfrm>
              <a:off x="8253810" y="248009"/>
              <a:ext cx="3840703" cy="5125060"/>
              <a:chOff x="7687772" y="399811"/>
              <a:chExt cx="3840703" cy="539057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8434" y="1987216"/>
                <a:ext cx="3421408" cy="1718510"/>
              </a:xfrm>
              <a:prstGeom prst="rect">
                <a:avLst/>
              </a:prstGeom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7687772" y="399811"/>
                <a:ext cx="3840703" cy="539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290110" y="242575"/>
              <a:ext cx="3804403" cy="368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Calibri" panose="020F0502020204030204"/>
                </a:rPr>
                <a:t>Status Fase Capação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67511" y="1314735"/>
              <a:ext cx="1481529" cy="3452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 err="1">
                  <a:solidFill>
                    <a:prstClr val="white"/>
                  </a:solidFill>
                  <a:latin typeface="Calibri" panose="020F0502020204030204"/>
                </a:rPr>
                <a:t>Adilsojfsjdfsjfsjfls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8205119" y="1928837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Calibri" panose="020F0502020204030204"/>
              </a:rPr>
              <a:t>Paulo </a:t>
            </a: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kjfsjdfsjfsjfls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205119" y="2452860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Calibri" panose="020F0502020204030204"/>
              </a:rPr>
              <a:t>Joao </a:t>
            </a: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kjfsjdfsjfsjfls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205119" y="2976883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Afonso Andrade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205119" y="3500906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Afonso</a:t>
            </a:r>
            <a:r>
              <a:rPr kumimoji="0" lang="pt-BR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Andrade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205119" y="4024929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Afonso Andrade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205119" y="4548955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fkffs</a:t>
            </a:r>
            <a:r>
              <a:rPr lang="pt-BR" sz="1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kjfsjdfsjfsjfls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327907" y="344066"/>
            <a:ext cx="680085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60 %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2214" y="733800"/>
            <a:ext cx="656311" cy="49655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222976" y="2040741"/>
            <a:ext cx="1761671" cy="10230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8397" y="18460"/>
            <a:ext cx="419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Lista de produtores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877463" y="1367814"/>
            <a:ext cx="738286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95241" y="1916721"/>
            <a:ext cx="738286" cy="288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07285" y="2469343"/>
            <a:ext cx="738286" cy="254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885511" y="2966149"/>
            <a:ext cx="738286" cy="303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85511" y="3478994"/>
            <a:ext cx="738286" cy="3005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16355" y="3987954"/>
            <a:ext cx="738286" cy="3032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895241" y="4548955"/>
            <a:ext cx="738286" cy="2746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876568" y="962841"/>
            <a:ext cx="738286" cy="2855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noProof="0" dirty="0">
                <a:solidFill>
                  <a:prstClr val="white"/>
                </a:solidFill>
                <a:latin typeface="Calibri" panose="020F0502020204030204"/>
              </a:rPr>
              <a:t>Lavoura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916151" y="2402633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935859" y="4021571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935859" y="4539623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916152" y="2962940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0639" y="2388994"/>
            <a:ext cx="717476" cy="486899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10891027" y="1886234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914081" y="1421415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5217" y="1407745"/>
            <a:ext cx="717476" cy="46029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7129" y="1871918"/>
            <a:ext cx="717476" cy="460298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0923244" y="3442477"/>
            <a:ext cx="329681" cy="284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30720" y="3384048"/>
            <a:ext cx="785226" cy="503763"/>
          </a:xfrm>
          <a:prstGeom prst="rect">
            <a:avLst/>
          </a:prstGeom>
        </p:spPr>
      </p:pic>
      <p:pic>
        <p:nvPicPr>
          <p:cNvPr id="63" name="Picture 4" descr="Resultado de imagem para results icon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1" y="3028053"/>
            <a:ext cx="255696" cy="255696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317771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71369" y="4604893"/>
            <a:ext cx="737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>
                <a:solidFill>
                  <a:prstClr val="black"/>
                </a:solidFill>
                <a:latin typeface="Calibri" panose="020F0502020204030204"/>
              </a:rPr>
              <a:t>Ao clicar no ícone no ícone da fase, deverá abrir a lista de produtores, com o  status de cada produtor e um status geral da fase  (com % geral de produtores que finalizaram a coleta de dados).</a:t>
            </a:r>
            <a:endParaRPr kumimoji="0" lang="pt-B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6423" y="933740"/>
            <a:ext cx="2346475" cy="3391090"/>
            <a:chOff x="4691139" y="0"/>
            <a:chExt cx="3877693" cy="6858000"/>
          </a:xfrm>
        </p:grpSpPr>
        <p:sp>
          <p:nvSpPr>
            <p:cNvPr id="5" name="Arrow: Striped Right 4"/>
            <p:cNvSpPr/>
            <p:nvPr/>
          </p:nvSpPr>
          <p:spPr>
            <a:xfrm rot="1144554">
              <a:off x="7224353" y="1608578"/>
              <a:ext cx="951191" cy="410148"/>
            </a:xfrm>
            <a:prstGeom prst="striped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22086" y="526611"/>
              <a:ext cx="388728" cy="3591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139" y="0"/>
              <a:ext cx="3877693" cy="6858000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4807880" y="1591677"/>
              <a:ext cx="3645530" cy="3207270"/>
              <a:chOff x="4807880" y="1591677"/>
              <a:chExt cx="3645530" cy="3207270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0803" y="1591677"/>
                <a:ext cx="3542607" cy="270273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4392" y="1987940"/>
                <a:ext cx="3491668" cy="10287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5462708" y="1917902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1 – Canteiro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447017" y="2513676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2 – Plantio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68255" y="3109451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3 – Capação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807880" y="1865422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38162" y="2491596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37298" y="3082651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7042" y="238898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35525" y="2990938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5447017" y="3705225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4 – Final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3123" y="357385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4334" y="1856102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8" name="Action Button: Go to End 117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8007611" y="1865422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ction Button: Go to End 118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9657" y="3189827"/>
                <a:ext cx="372061" cy="341661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ction Button: Go to End 119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6" y="2494560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Action Button: Go to End 120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91539" y="3713653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454861" y="4301000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dirty="0" err="1">
                    <a:solidFill>
                      <a:srgbClr val="0070C0"/>
                    </a:solidFill>
                    <a:latin typeface="Calibri" panose="020F0502020204030204"/>
                  </a:rPr>
                  <a:t>Dashboard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4" name="Action Button: Go to End 123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4" y="4279580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6222976" y="2040741"/>
            <a:ext cx="1761671" cy="10230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8397" y="18460"/>
            <a:ext cx="419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Lista de produtores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848" y="123469"/>
            <a:ext cx="3926403" cy="641486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10652658" y="177825"/>
            <a:ext cx="680085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60 %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240768" y="3153173"/>
            <a:ext cx="421106" cy="355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26867" y="3129795"/>
            <a:ext cx="420729" cy="353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2386" y="3103077"/>
            <a:ext cx="509693" cy="538009"/>
          </a:xfrm>
          <a:prstGeom prst="rect">
            <a:avLst/>
          </a:prstGeom>
        </p:spPr>
      </p:pic>
      <p:pic>
        <p:nvPicPr>
          <p:cNvPr id="35" name="Picture 4" descr="Resultado de imagem para results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1" y="3028053"/>
            <a:ext cx="255696" cy="255696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2220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71369" y="4604893"/>
            <a:ext cx="737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>
                <a:solidFill>
                  <a:prstClr val="black"/>
                </a:solidFill>
                <a:latin typeface="Calibri" panose="020F0502020204030204"/>
              </a:rPr>
              <a:t>Ao clicar no ícone relatório, ao lado da respectiva fase, deve aparecer a lista de produtores e a informação coletada. Caso não foi coletado ainda a informação, deixa zerado.</a:t>
            </a:r>
            <a:endParaRPr kumimoji="0" lang="pt-B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6423" y="933740"/>
            <a:ext cx="2346475" cy="3391090"/>
            <a:chOff x="4691139" y="0"/>
            <a:chExt cx="3877693" cy="6858000"/>
          </a:xfrm>
        </p:grpSpPr>
        <p:sp>
          <p:nvSpPr>
            <p:cNvPr id="5" name="Arrow: Striped Right 4"/>
            <p:cNvSpPr/>
            <p:nvPr/>
          </p:nvSpPr>
          <p:spPr>
            <a:xfrm rot="1144554">
              <a:off x="7224353" y="1608578"/>
              <a:ext cx="951191" cy="410148"/>
            </a:xfrm>
            <a:prstGeom prst="striped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22086" y="526611"/>
              <a:ext cx="388728" cy="3591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139" y="0"/>
              <a:ext cx="3877693" cy="6858000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4807880" y="1591677"/>
              <a:ext cx="3645530" cy="3207270"/>
              <a:chOff x="4807880" y="1591677"/>
              <a:chExt cx="3645530" cy="3207270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0803" y="1591677"/>
                <a:ext cx="3542607" cy="270273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4392" y="1987940"/>
                <a:ext cx="3491668" cy="10287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5462708" y="1917902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1 – Canteiro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447017" y="2513676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2 – Plantio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68255" y="3109451"/>
                <a:ext cx="2355038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3 – Capação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807880" y="1865422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38162" y="2491596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37298" y="3082651"/>
                <a:ext cx="454039" cy="3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7042" y="238898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35525" y="2990938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5447017" y="3705225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Fase 4 – Final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3123" y="3573854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78" b="100000" l="0" r="97778">
                            <a14:foregroundMark x1="55111" y1="80000" x2="55111" y2="8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24334" y="1856102"/>
                <a:ext cx="477901" cy="47790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8" name="Action Button: Go to End 117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8007611" y="1865422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ction Button: Go to End 118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9657" y="3189827"/>
                <a:ext cx="372061" cy="341661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ction Button: Go to End 119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6" y="2494560"/>
                <a:ext cx="345627" cy="356496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Action Button: Go to End 120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91539" y="3713653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454861" y="4301000"/>
                <a:ext cx="2370729" cy="49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dirty="0" err="1">
                    <a:solidFill>
                      <a:srgbClr val="0070C0"/>
                    </a:solidFill>
                    <a:latin typeface="Calibri" panose="020F0502020204030204"/>
                  </a:rPr>
                  <a:t>Dashboard</a:t>
                </a:r>
                <a:endPara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4" name="Action Button: Go to End 123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7978124" y="4279580"/>
                <a:ext cx="345627" cy="398597"/>
              </a:xfrm>
              <a:prstGeom prst="actionButtonE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67289" y="323734"/>
            <a:ext cx="3840703" cy="5130494"/>
            <a:chOff x="8253810" y="242575"/>
            <a:chExt cx="3840703" cy="5130494"/>
          </a:xfrm>
        </p:grpSpPr>
        <p:grpSp>
          <p:nvGrpSpPr>
            <p:cNvPr id="43" name="Group 42"/>
            <p:cNvGrpSpPr/>
            <p:nvPr/>
          </p:nvGrpSpPr>
          <p:grpSpPr>
            <a:xfrm>
              <a:off x="8253810" y="248009"/>
              <a:ext cx="3840703" cy="5125060"/>
              <a:chOff x="7687772" y="399811"/>
              <a:chExt cx="3840703" cy="539057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8434" y="1987216"/>
                <a:ext cx="3421408" cy="1718510"/>
              </a:xfrm>
              <a:prstGeom prst="rect">
                <a:avLst/>
              </a:prstGeom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7687772" y="399811"/>
                <a:ext cx="3840703" cy="539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290110" y="242575"/>
              <a:ext cx="3804403" cy="368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Calibri" panose="020F0502020204030204"/>
                </a:rPr>
                <a:t>Status Fase Capação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67511" y="1314735"/>
              <a:ext cx="1481529" cy="3452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 err="1">
                  <a:solidFill>
                    <a:prstClr val="white"/>
                  </a:solidFill>
                  <a:latin typeface="Calibri" panose="020F0502020204030204"/>
                </a:rPr>
                <a:t>Adilsojfsjdfsjfsjfls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8205119" y="1928837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Calibri" panose="020F0502020204030204"/>
              </a:rPr>
              <a:t>Paulo </a:t>
            </a: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kjfsjdfsjfsjfls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205119" y="2452860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Calibri" panose="020F0502020204030204"/>
              </a:rPr>
              <a:t>Joao </a:t>
            </a: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kjfsjdfsjfsjfls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205119" y="2976883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Afonso Andrade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205119" y="3500906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Afonso</a:t>
            </a:r>
            <a:r>
              <a:rPr kumimoji="0" lang="pt-BR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Andrade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205119" y="4024929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Afonso Andrade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205119" y="4548955"/>
            <a:ext cx="1507480" cy="280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fkffs</a:t>
            </a:r>
            <a:r>
              <a:rPr lang="pt-BR" sz="1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pt-BR" sz="1400" dirty="0" err="1">
                <a:solidFill>
                  <a:prstClr val="white"/>
                </a:solidFill>
                <a:latin typeface="Calibri" panose="020F0502020204030204"/>
              </a:rPr>
              <a:t>kjfsjdfsjfsjfls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327907" y="364399"/>
            <a:ext cx="680085" cy="3276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60 %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2214" y="733800"/>
            <a:ext cx="656311" cy="49655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734594" y="2566425"/>
            <a:ext cx="1042314" cy="628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8397" y="18460"/>
            <a:ext cx="410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Relatório produtor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871290" y="1367814"/>
            <a:ext cx="554685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89068" y="1916721"/>
            <a:ext cx="554685" cy="288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01112" y="2469343"/>
            <a:ext cx="554685" cy="254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879338" y="2966149"/>
            <a:ext cx="554685" cy="3033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79338" y="3478994"/>
            <a:ext cx="554685" cy="3005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10182" y="3987954"/>
            <a:ext cx="554685" cy="3032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889068" y="4548955"/>
            <a:ext cx="554685" cy="2746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870395" y="962841"/>
            <a:ext cx="554685" cy="2855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noProof="0" dirty="0">
                <a:solidFill>
                  <a:prstClr val="white"/>
                </a:solidFill>
                <a:latin typeface="Calibri" panose="020F0502020204030204"/>
              </a:rPr>
              <a:t>LV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346299" y="1405911"/>
            <a:ext cx="554685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8.800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364077" y="1954818"/>
            <a:ext cx="554685" cy="288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7.340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76121" y="2507440"/>
            <a:ext cx="554685" cy="254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5.450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54347" y="3004246"/>
            <a:ext cx="554685" cy="2427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54347" y="3517091"/>
            <a:ext cx="646754" cy="2624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10.050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385191" y="4026051"/>
            <a:ext cx="554685" cy="3032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364077" y="4587052"/>
            <a:ext cx="554685" cy="2746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312917" y="968726"/>
            <a:ext cx="605845" cy="288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noProof="0" dirty="0">
                <a:solidFill>
                  <a:prstClr val="white"/>
                </a:solidFill>
                <a:latin typeface="Calibri" panose="020F0502020204030204"/>
              </a:rPr>
              <a:t>Estimativa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584304" y="1395022"/>
            <a:ext cx="554685" cy="332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602082" y="1943929"/>
            <a:ext cx="554685" cy="288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6.700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614126" y="2496551"/>
            <a:ext cx="554685" cy="254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5.000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653002" y="2976883"/>
            <a:ext cx="554685" cy="258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9.900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592352" y="3506202"/>
            <a:ext cx="576459" cy="2305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9.600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623196" y="4015162"/>
            <a:ext cx="554685" cy="3032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6.400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602082" y="4576163"/>
            <a:ext cx="554685" cy="2746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9.600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469106" y="977438"/>
            <a:ext cx="770000" cy="28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noProof="0" dirty="0">
                <a:solidFill>
                  <a:prstClr val="white"/>
                </a:solidFill>
                <a:latin typeface="Calibri" panose="020F0502020204030204"/>
              </a:rPr>
              <a:t>Contrato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78" name="Picture 4" descr="Resultado de imagem para results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1" y="3028053"/>
            <a:ext cx="255696" cy="255696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6650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6887" y="548442"/>
            <a:ext cx="727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082" y="536170"/>
            <a:ext cx="6509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carregar do registro do produtor: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 pés registrados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de contrato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508" y="2150430"/>
            <a:ext cx="650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coletar: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Número de canteiros;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Bandejas por canteiro;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Informar se é produtor misto.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7547" y="4308508"/>
            <a:ext cx="7372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Número total de bandejas informadas x nº de mudas úteis/bandeja (considera 5% de falhas)</a:t>
            </a:r>
            <a:r>
              <a:rPr kumimoji="0" lang="pt-BR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mais a soma dos dois tipos de bandejas = Total de mudas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de volume  = (mudas úteis – falhas da lavoura (5%) * produtividade contratada)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0111" y="262957"/>
            <a:ext cx="3892406" cy="6526515"/>
            <a:chOff x="8290111" y="262957"/>
            <a:chExt cx="3892406" cy="6526515"/>
          </a:xfrm>
        </p:grpSpPr>
        <p:grpSp>
          <p:nvGrpSpPr>
            <p:cNvPr id="43" name="Group 42"/>
            <p:cNvGrpSpPr/>
            <p:nvPr/>
          </p:nvGrpSpPr>
          <p:grpSpPr>
            <a:xfrm>
              <a:off x="8304824" y="262957"/>
              <a:ext cx="3877693" cy="6526515"/>
              <a:chOff x="7738786" y="415533"/>
              <a:chExt cx="3877693" cy="686463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738786" y="415533"/>
                <a:ext cx="3877693" cy="6839509"/>
                <a:chOff x="7738786" y="403502"/>
                <a:chExt cx="3877693" cy="6839509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-1" b="270"/>
                <a:stretch/>
              </p:blipFill>
              <p:spPr>
                <a:xfrm>
                  <a:off x="7738786" y="403502"/>
                  <a:ext cx="3877693" cy="683950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48434" y="1975185"/>
                  <a:ext cx="3421408" cy="1718510"/>
                </a:xfrm>
                <a:prstGeom prst="rect">
                  <a:avLst/>
                </a:prstGeom>
              </p:spPr>
            </p:pic>
          </p:grpSp>
          <p:sp>
            <p:nvSpPr>
              <p:cNvPr id="38" name="Rectangle 37"/>
              <p:cNvSpPr/>
              <p:nvPr/>
            </p:nvSpPr>
            <p:spPr>
              <a:xfrm>
                <a:off x="7754878" y="1889595"/>
                <a:ext cx="3840703" cy="539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26410" y="640886"/>
              <a:ext cx="3727103" cy="472585"/>
              <a:chOff x="7803266" y="355375"/>
              <a:chExt cx="3921497" cy="30299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042303" y="355375"/>
                <a:ext cx="682460" cy="302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LV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803266" y="355375"/>
                <a:ext cx="3239035" cy="3029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Andres</a:t>
                </a: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Fornecedor Chile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8290111" y="1124638"/>
              <a:ext cx="3840703" cy="300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Canteiro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6411" y="1436453"/>
              <a:ext cx="3804403" cy="368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Informações Contratuais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64482" y="1859023"/>
              <a:ext cx="936000" cy="368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Mil pés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38156" y="1852083"/>
              <a:ext cx="788400" cy="36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4482" y="2296352"/>
              <a:ext cx="936000" cy="368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38156" y="2283287"/>
              <a:ext cx="788400" cy="36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2,10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64482" y="2793290"/>
              <a:ext cx="936000" cy="368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38156" y="2791734"/>
              <a:ext cx="788400" cy="36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64482" y="3287149"/>
              <a:ext cx="1726797" cy="3578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Nº canteiros  Isopor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332132" y="3287149"/>
              <a:ext cx="512190" cy="327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64482" y="4255157"/>
              <a:ext cx="1726797" cy="3578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Nº canteiros Plástica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325447" y="3814799"/>
              <a:ext cx="512190" cy="32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60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4482" y="5188862"/>
              <a:ext cx="1612481" cy="3578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Mudas úteis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349284" y="5188862"/>
              <a:ext cx="762658" cy="3380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38.580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64482" y="5726508"/>
              <a:ext cx="1612481" cy="3578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Estimativa canteiro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25447" y="5714016"/>
              <a:ext cx="762658" cy="3380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5.244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349284" y="6161482"/>
              <a:ext cx="509693" cy="475334"/>
              <a:chOff x="9042222" y="6154398"/>
              <a:chExt cx="509693" cy="47533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042222" y="6154398"/>
                <a:ext cx="421106" cy="3554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2222" y="6208314"/>
                <a:ext cx="509693" cy="421418"/>
              </a:xfrm>
              <a:prstGeom prst="rect">
                <a:avLst/>
              </a:prstGeom>
            </p:spPr>
          </p:pic>
        </p:grpSp>
        <p:sp>
          <p:nvSpPr>
            <p:cNvPr id="48" name="Rectangle 47"/>
            <p:cNvSpPr/>
            <p:nvPr/>
          </p:nvSpPr>
          <p:spPr>
            <a:xfrm>
              <a:off x="9468949" y="6216405"/>
              <a:ext cx="762658" cy="3380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misto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64482" y="3790585"/>
              <a:ext cx="1726797" cy="333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Bandejas/canteiro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49284" y="4257260"/>
              <a:ext cx="512190" cy="32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64482" y="4694796"/>
              <a:ext cx="1726797" cy="333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Bandejas/canteiro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349284" y="4700859"/>
              <a:ext cx="512190" cy="32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21037" y="-58634"/>
            <a:ext cx="410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accent1">
                    <a:lumMod val="50000"/>
                  </a:schemeClr>
                </a:solidFill>
              </a:rPr>
              <a:t>Fase Canteiro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6887" y="548442"/>
            <a:ext cx="727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2952" y="403031"/>
            <a:ext cx="823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carregar automaticamente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 pés reg.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 mudas produzidas;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contratada;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de canteiro;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 aviso de diferença de mudas produzidas x plantio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70" y="4144110"/>
            <a:ext cx="815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coletar: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pés plantados;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Plantio por conta/concorrência.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054" y="5198140"/>
            <a:ext cx="8183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 demonstrar um comparativo de mudas produzidas e plantadas</a:t>
            </a:r>
            <a:r>
              <a:rPr kumimoji="0" lang="pt-B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forma de pop-up;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plantados (total de mudas/16.666)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(produtividade histórica)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14307" y="211558"/>
            <a:ext cx="3877693" cy="6502625"/>
            <a:chOff x="8314307" y="211558"/>
            <a:chExt cx="3877693" cy="6502625"/>
          </a:xfrm>
        </p:grpSpPr>
        <p:grpSp>
          <p:nvGrpSpPr>
            <p:cNvPr id="21" name="Group 20"/>
            <p:cNvGrpSpPr/>
            <p:nvPr/>
          </p:nvGrpSpPr>
          <p:grpSpPr>
            <a:xfrm>
              <a:off x="8314307" y="211558"/>
              <a:ext cx="3877693" cy="6502625"/>
              <a:chOff x="8352957" y="211558"/>
              <a:chExt cx="3877693" cy="650262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352957" y="211558"/>
                <a:ext cx="3877693" cy="6502625"/>
                <a:chOff x="7738786" y="415533"/>
                <a:chExt cx="3877693" cy="683950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738786" y="415533"/>
                  <a:ext cx="3877693" cy="6839509"/>
                  <a:chOff x="7738786" y="403502"/>
                  <a:chExt cx="3877693" cy="6839509"/>
                </a:xfrm>
              </p:grpSpPr>
              <p:pic>
                <p:nvPicPr>
                  <p:cNvPr id="61" name="Picture 60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270"/>
                  <a:stretch/>
                </p:blipFill>
                <p:spPr>
                  <a:xfrm>
                    <a:off x="7738786" y="403502"/>
                    <a:ext cx="3877693" cy="6839509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48434" y="1975185"/>
                    <a:ext cx="3421408" cy="17185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7738786" y="1711805"/>
                  <a:ext cx="3840703" cy="55432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52957" y="591660"/>
                <a:ext cx="3839044" cy="472585"/>
                <a:chOff x="7765073" y="355375"/>
                <a:chExt cx="4039276" cy="3029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1042303" y="355375"/>
                  <a:ext cx="762046" cy="302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LV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765073" y="355375"/>
                  <a:ext cx="3277229" cy="302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Andres</a:t>
                  </a:r>
                  <a:r>
                    <a:rPr kumimoji="0" lang="pt-B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Fornecedor Chile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8352957" y="1075412"/>
                <a:ext cx="3840703" cy="300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Plantio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527328" y="1809797"/>
                <a:ext cx="9360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Mil pés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501002" y="1802857"/>
                <a:ext cx="7884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527328" y="2160042"/>
                <a:ext cx="9360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Has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501002" y="2146977"/>
                <a:ext cx="7884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541842" y="2584414"/>
                <a:ext cx="9360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Contrato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515516" y="2582858"/>
                <a:ext cx="7884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5.000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527328" y="3369806"/>
                <a:ext cx="1762074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Mudas produzidas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449601" y="3389656"/>
                <a:ext cx="762658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38.520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540958" y="2953560"/>
                <a:ext cx="1762958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Estimativa canteiro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464115" y="2973410"/>
                <a:ext cx="762658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5.244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8487794" y="3847531"/>
              <a:ext cx="1762958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Mil pés plantados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10951" y="3829590"/>
              <a:ext cx="566227" cy="28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quals 73"/>
            <p:cNvSpPr/>
            <p:nvPr/>
          </p:nvSpPr>
          <p:spPr>
            <a:xfrm>
              <a:off x="11014019" y="3861708"/>
              <a:ext cx="218387" cy="185951"/>
            </a:xfrm>
            <a:prstGeom prst="mathEqua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255756" y="3822963"/>
              <a:ext cx="917749" cy="2635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2,10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87793" y="4313800"/>
              <a:ext cx="1762958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Estimativa plantio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18697" y="4292041"/>
              <a:ext cx="762658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5.244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hought Bubble: Cloud 1"/>
          <p:cNvSpPr/>
          <p:nvPr/>
        </p:nvSpPr>
        <p:spPr>
          <a:xfrm>
            <a:off x="10326167" y="1557735"/>
            <a:ext cx="1765190" cy="1138896"/>
          </a:xfrm>
          <a:prstGeom prst="cloudCallout">
            <a:avLst>
              <a:gd name="adj1" fmla="val 13496"/>
              <a:gd name="adj2" fmla="val 14199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Mudas produzidas 40.000 e plantadas 35.000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87793" y="4694526"/>
            <a:ext cx="1762959" cy="310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Concorrência -mil pés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463291" y="4716814"/>
            <a:ext cx="566227" cy="28799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87793" y="5567847"/>
            <a:ext cx="1762959" cy="310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conta – mil pés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463290" y="5594403"/>
            <a:ext cx="566227" cy="28799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487793" y="5160796"/>
            <a:ext cx="1762958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conc.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431543" y="5159773"/>
            <a:ext cx="762658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500711" y="5995120"/>
            <a:ext cx="1762958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por conta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444461" y="5994097"/>
            <a:ext cx="762658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21037" y="-58634"/>
            <a:ext cx="410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accent1">
                    <a:lumMod val="50000"/>
                  </a:schemeClr>
                </a:solidFill>
              </a:rPr>
              <a:t>Fase Plantio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952" y="2732133"/>
            <a:ext cx="815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u="sng" dirty="0" err="1">
                <a:solidFill>
                  <a:prstClr val="black"/>
                </a:solidFill>
                <a:latin typeface="Calibri" panose="020F0502020204030204"/>
              </a:rPr>
              <a:t>Peguntas</a:t>
            </a:r>
            <a:r>
              <a:rPr lang="pt-BR" sz="2000" b="1" u="sng" dirty="0">
                <a:solidFill>
                  <a:prstClr val="black"/>
                </a:solidFill>
                <a:latin typeface="Calibri" panose="020F0502020204030204"/>
              </a:rPr>
              <a:t> indutivas</a:t>
            </a: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Nessa tela devem aparecer perguntas que remeterão à um número indutivo de mil pés plantados pelo produtor. Uma pergunta habilita ou desabilita a outra opção.</a:t>
            </a:r>
            <a:endParaRPr kumimoji="0" lang="pt-BR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36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46887" y="415533"/>
            <a:ext cx="650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carregar automaticamente: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contratuais (mil pés,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estimativa, produtividade)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Produtividade histórica;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da fase canteiro ( mil mudas e estimativa)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da fase plantio.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39" y="2046969"/>
            <a:ext cx="735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a coletar: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Folhas por planta (para uso na estimativa final)  e realizada por </a:t>
            </a: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Percepção da estimativa, permitida de 4 formas (escolhendo um, desabilita os demais):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@/mil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Kg/ha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Gramas/pé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Digitação da estimativa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979" y="4537499"/>
            <a:ext cx="7666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 de cálculo: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 de capação (se for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@/mil * mil pés*15, se for Kg/ha *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plantados, se for grama/pé * mil pés/1000 ou estimativa digitada)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produtor com mais de uma lavoura, o sistema perguntará quer repetir a informação da outra lavoura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282388" y="208888"/>
            <a:ext cx="3909612" cy="6641117"/>
            <a:chOff x="8312651" y="211558"/>
            <a:chExt cx="3909612" cy="6641117"/>
          </a:xfrm>
        </p:grpSpPr>
        <p:grpSp>
          <p:nvGrpSpPr>
            <p:cNvPr id="23" name="Group 22"/>
            <p:cNvGrpSpPr/>
            <p:nvPr/>
          </p:nvGrpSpPr>
          <p:grpSpPr>
            <a:xfrm>
              <a:off x="8312651" y="211558"/>
              <a:ext cx="3909612" cy="6641117"/>
              <a:chOff x="8351301" y="211558"/>
              <a:chExt cx="3909612" cy="664111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352957" y="211558"/>
                <a:ext cx="3907956" cy="6641117"/>
                <a:chOff x="7738786" y="415533"/>
                <a:chExt cx="3907956" cy="698517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738786" y="415533"/>
                  <a:ext cx="3877693" cy="6839509"/>
                  <a:chOff x="7738786" y="403502"/>
                  <a:chExt cx="3877693" cy="6839509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270"/>
                  <a:stretch/>
                </p:blipFill>
                <p:spPr>
                  <a:xfrm>
                    <a:off x="7738786" y="403502"/>
                    <a:ext cx="3877693" cy="683950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48434" y="1975185"/>
                    <a:ext cx="3421408" cy="17185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7781441" y="1652331"/>
                  <a:ext cx="3865301" cy="57483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351301" y="591660"/>
                <a:ext cx="3870964" cy="472585"/>
                <a:chOff x="7763329" y="355375"/>
                <a:chExt cx="4072860" cy="30299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042302" y="355375"/>
                  <a:ext cx="793887" cy="302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LV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7763329" y="355375"/>
                  <a:ext cx="3278975" cy="302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Andres</a:t>
                  </a:r>
                  <a:r>
                    <a:rPr kumimoji="0" lang="pt-B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Fornecedor Chile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Rectangle 51"/>
              <p:cNvSpPr/>
              <p:nvPr/>
            </p:nvSpPr>
            <p:spPr>
              <a:xfrm>
                <a:off x="8352957" y="1075412"/>
                <a:ext cx="3907956" cy="2577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Capação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450762" y="1398394"/>
                <a:ext cx="1823668" cy="2421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Contrato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483786" y="1753644"/>
                <a:ext cx="9360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Mil pés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486448" y="1741474"/>
                <a:ext cx="7884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527328" y="2544803"/>
                <a:ext cx="9360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Prod. </a:t>
                </a:r>
                <a:r>
                  <a:rPr kumimoji="0" lang="pt-B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501002" y="2564652"/>
                <a:ext cx="7884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2.314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527328" y="2914919"/>
                <a:ext cx="9360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Prod. </a:t>
                </a:r>
                <a:r>
                  <a:rPr kumimoji="0" lang="pt-B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hist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501002" y="2935324"/>
                <a:ext cx="788400" cy="28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2.300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533704" y="3279204"/>
                <a:ext cx="936884" cy="2916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Estimativa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351385" y="3299956"/>
                <a:ext cx="854106" cy="26616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5.244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0273763" y="1398394"/>
              <a:ext cx="964565" cy="2227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Canteiro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01963" y="3669633"/>
              <a:ext cx="1762958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Folhas por planta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92051" y="3685851"/>
              <a:ext cx="566227" cy="28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34077" y="5452620"/>
              <a:ext cx="1762958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Estimativa capação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07301" y="4171873"/>
              <a:ext cx="1757620" cy="7365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Percepção Estimativa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28911" y="5445185"/>
              <a:ext cx="762658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6.300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11615767" y="4185111"/>
            <a:ext cx="537584" cy="293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g/pé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615767" y="4605930"/>
            <a:ext cx="537584" cy="272048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472000" y="3304886"/>
            <a:ext cx="762658" cy="2567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5.000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238329" y="3279205"/>
            <a:ext cx="762658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5.244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77156" y="4185112"/>
            <a:ext cx="640062" cy="2932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@/mil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952380" y="4189179"/>
            <a:ext cx="640062" cy="2932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Kg/ha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50466" y="4605930"/>
            <a:ext cx="566227" cy="272048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968520" y="4605930"/>
            <a:ext cx="608598" cy="273486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25362" y="2116838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569296" y="2130341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310600" y="1389564"/>
            <a:ext cx="788400" cy="2368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Plantio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310759" y="1737985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272411" y="1745904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260957" y="2153363"/>
            <a:ext cx="7884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84879" y="5044288"/>
            <a:ext cx="1762958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Estimativa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350466" y="5064427"/>
            <a:ext cx="608598" cy="273486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hought Bubble: Cloud 91"/>
          <p:cNvSpPr/>
          <p:nvPr/>
        </p:nvSpPr>
        <p:spPr>
          <a:xfrm rot="529521">
            <a:off x="10073166" y="2351944"/>
            <a:ext cx="1978872" cy="989060"/>
          </a:xfrm>
          <a:prstGeom prst="cloudCallout">
            <a:avLst>
              <a:gd name="adj1" fmla="val 8200"/>
              <a:gd name="adj2" fmla="val 102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Deseja repetir a informação da lavoura 2?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037" y="-58634"/>
            <a:ext cx="410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accent1">
                    <a:lumMod val="50000"/>
                  </a:schemeClr>
                </a:solidFill>
              </a:rPr>
              <a:t>Fase Capação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72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CE9E8"/>
        </a:solidFill>
        <a:ln w="6350" algn="ctr">
          <a:solidFill>
            <a:srgbClr val="766A62"/>
          </a:solidFill>
          <a:miter lim="800000"/>
          <a:headEnd/>
          <a:tailEnd/>
        </a:ln>
        <a:effectLst/>
      </a:spPr>
      <a:bodyPr lIns="90000" tIns="90000" rIns="90000" bIns="90000" rtlCol="0" anchor="ctr"/>
      <a:lstStyle>
        <a:defPPr algn="ctr" fontAlgn="auto">
          <a:spcBef>
            <a:spcPts val="0"/>
          </a:spcBef>
          <a:spcAft>
            <a:spcPts val="0"/>
          </a:spcAft>
          <a:buClr>
            <a:schemeClr val="accent2"/>
          </a:buClr>
          <a:defRPr sz="1000" dirty="0" err="1" smtClean="0">
            <a:solidFill>
              <a:schemeClr val="tx1">
                <a:lumMod val="85000"/>
                <a:lumOff val="15000"/>
              </a:schemeClr>
            </a:solidFill>
            <a:latin typeface="Calibri" pitchFamily="34" charset="0"/>
            <a:cs typeface="Calibri" pitchFamily="34" charset="0"/>
          </a:defRPr>
        </a:defPPr>
      </a:lstStyle>
    </a:spDef>
    <a:txDef>
      <a:spPr>
        <a:noFill/>
      </a:spPr>
      <a:bodyPr wrap="square" lIns="36000" tIns="36000" rIns="36000" bIns="36000" rtlCol="0">
        <a:noAutofit/>
      </a:bodyPr>
      <a:lstStyle>
        <a:defPPr marL="85725" indent="-85725">
          <a:buFont typeface="Arial" panose="020B0604020202020204" pitchFamily="34" charset="0"/>
          <a:buChar char="•"/>
          <a:defRPr sz="800" dirty="0" err="1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98648680-2739-4B8A-B91D-6860F80C3401">Draft</Status>
    <Owner xmlns="98648680-2739-4B8A-B91D-6860F80C3401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FF86B4F58564A8A548728DA7CA8DE" ma:contentTypeVersion="" ma:contentTypeDescription="Create a new document." ma:contentTypeScope="" ma:versionID="234b057a823a2db1caaa5741b5c3dffc">
  <xsd:schema xmlns:xsd="http://www.w3.org/2001/XMLSchema" xmlns:xs="http://www.w3.org/2001/XMLSchema" xmlns:p="http://schemas.microsoft.com/office/2006/metadata/properties" xmlns:ns2="98648680-2739-4B8A-B91D-6860F80C3401" targetNamespace="http://schemas.microsoft.com/office/2006/metadata/properties" ma:root="true" ma:fieldsID="d972ce9c1fb837e69a95a74f80a24ccb" ns2:_="">
    <xsd:import namespace="98648680-2739-4B8A-B91D-6860F80C3401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48680-2739-4B8A-B91D-6860F80C3401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format="Dropdown" ma:internalName="Status">
      <xsd:simpleType>
        <xsd:restriction base="dms:Choice">
          <xsd:enumeration value="Draft"/>
          <xsd:enumeration value="Ready For Review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A8CC04-61AD-4C94-8309-5B3F8BBE28E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98648680-2739-4B8A-B91D-6860F80C34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E8853C-4514-4FBE-99BC-D30ADFC5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648680-2739-4B8A-B91D-6860F80C3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8139CC-EAF5-4597-BB2E-78A917A57E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50247</TotalTime>
  <Words>1491</Words>
  <Application>Microsoft Office PowerPoint</Application>
  <PresentationFormat>Widescreen</PresentationFormat>
  <Paragraphs>338</Paragraphs>
  <Slides>12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Arial</vt:lpstr>
      <vt:lpstr>Calibri</vt:lpstr>
      <vt:lpstr>Calibri Light</vt:lpstr>
      <vt:lpstr>Rockwell</vt:lpstr>
      <vt:lpstr>Tahoma</vt:lpstr>
      <vt:lpstr>Wingdings</vt:lpstr>
      <vt:lpstr>Office Theme</vt:lpstr>
      <vt:lpstr>Blank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Humberto Moises</dc:creator>
  <cp:lastModifiedBy>Matheus Ferreira</cp:lastModifiedBy>
  <cp:revision>617</cp:revision>
  <dcterms:created xsi:type="dcterms:W3CDTF">2017-01-17T17:45:46Z</dcterms:created>
  <dcterms:modified xsi:type="dcterms:W3CDTF">2017-06-12T17:38:52Z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0x0101005F2FF86B4F58564A8A548728DA7CA8DE</vt:lpwstr>
  </property>
</Properties>
</file>