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6" r:id="rId3"/>
    <p:sldId id="274" r:id="rId4"/>
    <p:sldId id="266" r:id="rId5"/>
    <p:sldId id="263" r:id="rId6"/>
    <p:sldId id="264" r:id="rId7"/>
    <p:sldId id="267" r:id="rId8"/>
    <p:sldId id="275" r:id="rId9"/>
    <p:sldId id="268" r:id="rId10"/>
    <p:sldId id="27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ônatas Hlebania" initials="JH" lastIdx="4" clrIdx="0">
    <p:extLst>
      <p:ext uri="{19B8F6BF-5375-455C-9EA6-DF929625EA0E}">
        <p15:presenceInfo xmlns:p15="http://schemas.microsoft.com/office/powerpoint/2012/main" userId="5cc72e71fe9060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7269" autoAdjust="0"/>
  </p:normalViewPr>
  <p:slideViewPr>
    <p:cSldViewPr snapToGrid="0">
      <p:cViewPr varScale="1">
        <p:scale>
          <a:sx n="63" d="100"/>
          <a:sy n="63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18AA5F4-6A48-419E-B042-653A0B95B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6F515B-DC14-429F-A5E9-26A6F9D9C5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A2308-924E-4AFE-9C5D-93DCD1797DFB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54E4E3-0308-4324-83B6-F5595D905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B93FED-D83A-49BB-A7E4-2810AE0AB2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8A18B-233F-4BD5-9EA8-E90EB2A8B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2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5A816-8A65-43B7-A132-A49FAD5C317E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6F0B-B105-4474-B7CB-2EFD587D8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160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08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82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34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8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Online, O </a:t>
            </a:r>
            <a:r>
              <a:rPr lang="pt-BR" dirty="0" err="1"/>
              <a:t>CropE</a:t>
            </a:r>
            <a:r>
              <a:rPr lang="pt-BR" dirty="0"/>
              <a:t> busca os dados do Orientador </a:t>
            </a:r>
            <a:r>
              <a:rPr lang="pt-BR" dirty="0" err="1"/>
              <a:t>logado</a:t>
            </a:r>
            <a:r>
              <a:rPr lang="pt-BR" dirty="0"/>
              <a:t> e sua lista de Produtores. A mesma informação que esta no Orquestra.</a:t>
            </a:r>
          </a:p>
          <a:p>
            <a:r>
              <a:rPr lang="pt-BR" dirty="0"/>
              <a:t>Quando Offline o </a:t>
            </a:r>
            <a:r>
              <a:rPr lang="pt-BR" dirty="0" err="1"/>
              <a:t>CropE</a:t>
            </a:r>
            <a:r>
              <a:rPr lang="pt-BR" dirty="0"/>
              <a:t> permite que se vá preenchendo os dados das Fases Canteiro, Plantio etc... Entrada de dados, Calcular e Salvar.</a:t>
            </a:r>
          </a:p>
          <a:p>
            <a:r>
              <a:rPr lang="pt-BR" dirty="0"/>
              <a:t>Ao voltar a estar online o </a:t>
            </a:r>
            <a:r>
              <a:rPr lang="pt-BR" dirty="0" err="1"/>
              <a:t>CropE</a:t>
            </a:r>
            <a:r>
              <a:rPr lang="pt-BR" dirty="0"/>
              <a:t> sincroniza os dados com a Base Inicial.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906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Login será via CPF e senha igual ao Portal do Produtor, foi definido pela Souza Cruz que 59 Orientadores participaram nesta primeira etapa.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43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219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tela Menu passamos a tela com a Lista de Produtores que se encontram na Fase Canteiro. Esta Lista foi carregada no momento do Login, quando o App estava online. São todos os Produtores e suas lavouras sob responsabilidade do Orientador. Temos uma opção de pesquisa por nome. Ao selecionar um Produtor/Lavoura da Lista vamos passar a tela onde podemos entrar com as informações da Fase Canteiro. Após Salvar os dados, aparece um </a:t>
            </a:r>
            <a:r>
              <a:rPr lang="pt-BR" dirty="0" err="1"/>
              <a:t>check</a:t>
            </a:r>
            <a:r>
              <a:rPr lang="pt-BR" dirty="0"/>
              <a:t> indicando que este Produtor/Lavoura já tem dados salvos.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85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8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71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4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82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41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9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9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02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83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4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7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F06A-6FE3-465B-A381-C07A10E8399F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1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007193B-3541-4A67-A07C-97B20479E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36" y="160451"/>
            <a:ext cx="5470245" cy="487537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A32CAE5-1869-462B-A2FB-D926087A5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25" y="5258328"/>
            <a:ext cx="395342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4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592222" y="1285961"/>
            <a:ext cx="3007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Obrigado!</a:t>
            </a:r>
          </a:p>
        </p:txBody>
      </p:sp>
      <p:sp>
        <p:nvSpPr>
          <p:cNvPr id="12" name="Rectangle 3"/>
          <p:cNvSpPr/>
          <p:nvPr/>
        </p:nvSpPr>
        <p:spPr>
          <a:xfrm>
            <a:off x="403920" y="2420888"/>
            <a:ext cx="461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F6742B7-A7B7-433C-969F-1D55A1B58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44DEDBC-3EBD-4C14-9D17-4844AC72E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sp>
        <p:nvSpPr>
          <p:cNvPr id="3" name="AutoShape 2" descr="https://mail.google.com/mail/u/0/?ui=2&amp;ik=88ca48d89e&amp;view=fimg&amp;th=15dc21de6d64d131&amp;attid=0.1.1&amp;disp=emb&amp;attbid=ANGjdJ9NUMjNDcl-BTKDyA2giWpIMw-0xBsR67ZuK6m4ZNAJqUiDMMoN8MBALJ7hxQujOpnwYCkn4oA9lBX1w_tg8z-j1p3YVvoxH7JHkOX-_90oNDFthK1_E8nTkW0&amp;sz=s0-l75-ft&amp;ats=1502211679279&amp;rm=15dc21de6d64d131&amp;zw&amp;atsh=1">
            <a:extLst>
              <a:ext uri="{FF2B5EF4-FFF2-40B4-BE49-F238E27FC236}">
                <a16:creationId xmlns:a16="http://schemas.microsoft.com/office/drawing/2014/main" id="{A8AB67B3-8593-4173-81CF-C426A50B16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58197" cy="315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84FE75-7203-46BE-B1D5-6555E3243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4" y="3672114"/>
            <a:ext cx="5689600" cy="15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2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43160" y="1460271"/>
            <a:ext cx="1186853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Treinamento App </a:t>
            </a:r>
            <a:r>
              <a:rPr lang="pt-BR" sz="3600" dirty="0" err="1"/>
              <a:t>CropE</a:t>
            </a:r>
            <a:r>
              <a:rPr lang="pt-BR" sz="3600" dirty="0"/>
              <a:t> </a:t>
            </a:r>
          </a:p>
          <a:p>
            <a:pPr algn="ctr"/>
            <a:r>
              <a:rPr lang="pt-BR" sz="3600" dirty="0"/>
              <a:t>Fase Canteiro</a:t>
            </a:r>
          </a:p>
          <a:p>
            <a:pPr marL="742950" indent="-742950">
              <a:buAutoNum type="arabicParenR"/>
            </a:pPr>
            <a:r>
              <a:rPr lang="pt-BR" sz="2800" dirty="0"/>
              <a:t>Visão de Negócio;</a:t>
            </a:r>
          </a:p>
          <a:p>
            <a:pPr marL="742950" indent="-742950">
              <a:buAutoNum type="arabicParenR"/>
            </a:pPr>
            <a:r>
              <a:rPr lang="pt-BR" sz="2800" dirty="0"/>
              <a:t>Fase Canteiro;</a:t>
            </a:r>
          </a:p>
          <a:p>
            <a:pPr marL="742950" indent="-742950">
              <a:buAutoNum type="arabicParenR"/>
            </a:pPr>
            <a:r>
              <a:rPr lang="pt-BR" sz="2800" dirty="0"/>
              <a:t>Acesso On-line e Off-Line;</a:t>
            </a:r>
          </a:p>
          <a:p>
            <a:pPr marL="742950" indent="-742950">
              <a:buAutoNum type="arabicParenR"/>
            </a:pPr>
            <a:r>
              <a:rPr lang="pt-BR" sz="2800" dirty="0"/>
              <a:t>Login</a:t>
            </a:r>
          </a:p>
          <a:p>
            <a:pPr marL="742950" indent="-742950">
              <a:buAutoNum type="arabicParenR"/>
            </a:pPr>
            <a:r>
              <a:rPr lang="pt-BR" sz="2800" dirty="0"/>
              <a:t>Menu</a:t>
            </a:r>
          </a:p>
          <a:p>
            <a:pPr marL="742950" indent="-742950">
              <a:buAutoNum type="arabicParenR"/>
            </a:pPr>
            <a:r>
              <a:rPr lang="pt-BR" sz="2800" dirty="0"/>
              <a:t>Lista de produtores;</a:t>
            </a:r>
          </a:p>
          <a:p>
            <a:pPr marL="742950" indent="-742950">
              <a:buAutoNum type="arabicParenR"/>
            </a:pPr>
            <a:r>
              <a:rPr lang="pt-BR" sz="2800" dirty="0"/>
              <a:t>Tela Canteiro</a:t>
            </a:r>
          </a:p>
          <a:p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CECB8B-B728-449B-8316-38AD10DEC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C7BF0E-7C86-43C2-A84A-622DEA574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3A35C2-BC5B-4191-B56E-1D3A6B9C5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389AA0-E448-4174-A6ED-2DD98BF73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9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43161" y="1460271"/>
            <a:ext cx="117633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AutoNum type="arabicParenR"/>
            </a:pPr>
            <a:r>
              <a:rPr lang="pt-BR" sz="3600" dirty="0"/>
              <a:t>Visão de Negócio – App </a:t>
            </a:r>
            <a:r>
              <a:rPr lang="pt-BR" sz="3600" dirty="0" err="1"/>
              <a:t>Crop-E</a:t>
            </a:r>
            <a:endParaRPr lang="pt-BR" sz="3600" dirty="0"/>
          </a:p>
          <a:p>
            <a:pPr algn="ctr"/>
            <a:endParaRPr lang="pt-BR" sz="1200" dirty="0"/>
          </a:p>
          <a:p>
            <a:r>
              <a:rPr lang="pt-BR" sz="2800" dirty="0"/>
              <a:t>O App </a:t>
            </a:r>
            <a:r>
              <a:rPr lang="pt-BR" sz="2800" dirty="0" err="1"/>
              <a:t>CropE</a:t>
            </a:r>
            <a:r>
              <a:rPr lang="pt-BR" sz="2800" dirty="0"/>
              <a:t> é o primeiro Aplicativo Funcional a ser desenvolvido pela Souza Cruz para o auxiliar o orientador agrícola no processo de construção da estimativa da safra. Além da inovação trazida pelo </a:t>
            </a:r>
            <a:r>
              <a:rPr lang="pt-BR" sz="2800" dirty="0" err="1"/>
              <a:t>CropE</a:t>
            </a:r>
            <a:r>
              <a:rPr lang="pt-BR" sz="2800" dirty="0"/>
              <a:t>, o aplicativo tem por objetivo propiciar uma maior precisão das informações e a padronização desse processo, permitindo importantes tomadas de decisões.</a:t>
            </a:r>
          </a:p>
          <a:p>
            <a:r>
              <a:rPr lang="pt-BR" sz="2800" dirty="0"/>
              <a:t>A construção do </a:t>
            </a:r>
            <a:r>
              <a:rPr lang="pt-BR" sz="2800" dirty="0" err="1"/>
              <a:t>CropE</a:t>
            </a:r>
            <a:r>
              <a:rPr lang="pt-BR" sz="2800" dirty="0"/>
              <a:t> está sendo possível devido à soma da expertise de uma equipe multidisciplinar, composta por orientadores agrícolas, gerentes territoriais, área de sistemas e informações, área de projetos, equipe de IT, contando ainda com a inovadora abordagem de Design </a:t>
            </a:r>
            <a:r>
              <a:rPr lang="pt-BR" sz="2800" dirty="0" err="1"/>
              <a:t>Thinking</a:t>
            </a:r>
            <a:r>
              <a:rPr lang="pt-BR" sz="2800" dirty="0"/>
              <a:t>.</a:t>
            </a:r>
          </a:p>
          <a:p>
            <a:endParaRPr lang="pt-BR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CECB8B-B728-449B-8316-38AD10DEC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C7BF0E-7C86-43C2-A84A-622DEA574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3A35C2-BC5B-4191-B56E-1D3A6B9C5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81237" y="1264334"/>
            <a:ext cx="11629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2) Visão de Negócio – Fase Canteiro</a:t>
            </a:r>
          </a:p>
          <a:p>
            <a:pPr algn="ctr"/>
            <a:endParaRPr lang="pt-BR" sz="1200" dirty="0"/>
          </a:p>
          <a:p>
            <a:r>
              <a:rPr lang="pt-BR" sz="2400" dirty="0"/>
              <a:t>Como toda a safra de tabaco começa com a produção de mudas, saber quantas foram produzidas é o primeiro passo para o sucesso do processo de construção de estimativa. Para isso, foi definido que a primeira coleta de informação da safra será a quantidade de mudas produzidas pelo produtor integrado.</a:t>
            </a:r>
          </a:p>
          <a:p>
            <a:r>
              <a:rPr lang="pt-BR" sz="2400" dirty="0"/>
              <a:t>Além dessa fase, o </a:t>
            </a:r>
            <a:r>
              <a:rPr lang="pt-BR" sz="2400" dirty="0" err="1"/>
              <a:t>CropE</a:t>
            </a:r>
            <a:r>
              <a:rPr lang="pt-BR" sz="2400" dirty="0"/>
              <a:t> contará com mais 3 coletas de informações, que são representadas na figura abaixo.</a:t>
            </a: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DC41579-5D1B-4A55-B1D0-4BF8EE06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7BC15B1-7E3A-40E0-A540-381290DE7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08558E4-331D-4CBE-98A3-D797046AD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74497A8-0993-400F-B52E-087CCCDCA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grpSp>
        <p:nvGrpSpPr>
          <p:cNvPr id="12" name="Group 8">
            <a:extLst>
              <a:ext uri="{FF2B5EF4-FFF2-40B4-BE49-F238E27FC236}">
                <a16:creationId xmlns:a16="http://schemas.microsoft.com/office/drawing/2014/main" id="{92AA4599-5FBA-405B-AB73-5C0566C179D1}"/>
              </a:ext>
            </a:extLst>
          </p:cNvPr>
          <p:cNvGrpSpPr/>
          <p:nvPr/>
        </p:nvGrpSpPr>
        <p:grpSpPr>
          <a:xfrm>
            <a:off x="1328570" y="4946456"/>
            <a:ext cx="1268768" cy="1257671"/>
            <a:chOff x="-18676" y="0"/>
            <a:chExt cx="1531469" cy="1387597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40D840E-CF91-43FE-B9B1-31E30FF8D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rgbClr val="001B65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33989" y="0"/>
              <a:ext cx="977422" cy="977422"/>
            </a:xfrm>
            <a:prstGeom prst="rect">
              <a:avLst/>
            </a:prstGeom>
          </p:spPr>
        </p:pic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30506D37-E134-400C-9F03-DADB37128FE1}"/>
                </a:ext>
              </a:extLst>
            </p:cNvPr>
            <p:cNvSpPr txBox="1"/>
            <p:nvPr/>
          </p:nvSpPr>
          <p:spPr>
            <a:xfrm>
              <a:off x="-18676" y="984250"/>
              <a:ext cx="1531469" cy="4033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 dirty="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Canteiro</a:t>
              </a:r>
              <a:endPara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EB21E746-92ED-47AC-B290-0C406AA3EF8F}"/>
              </a:ext>
            </a:extLst>
          </p:cNvPr>
          <p:cNvGrpSpPr/>
          <p:nvPr/>
        </p:nvGrpSpPr>
        <p:grpSpPr>
          <a:xfrm>
            <a:off x="3563331" y="5097637"/>
            <a:ext cx="1432560" cy="1031453"/>
            <a:chOff x="1777927" y="146614"/>
            <a:chExt cx="1099820" cy="1187305"/>
          </a:xfrm>
        </p:grpSpPr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5F8B3EDF-E708-488D-A091-9FC131FE8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rgbClr val="001B65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937516" y="146614"/>
              <a:ext cx="780779" cy="780779"/>
            </a:xfrm>
            <a:prstGeom prst="rect">
              <a:avLst/>
            </a:prstGeom>
          </p:spPr>
        </p:pic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0084AFD3-B207-4EB4-9458-822FADF3F8FB}"/>
                </a:ext>
              </a:extLst>
            </p:cNvPr>
            <p:cNvSpPr txBox="1"/>
            <p:nvPr/>
          </p:nvSpPr>
          <p:spPr>
            <a:xfrm>
              <a:off x="1777927" y="919899"/>
              <a:ext cx="1099820" cy="4140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Plantio</a:t>
              </a:r>
              <a:endParaRPr lang="pt-B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9" name="Arrow: Right 22">
            <a:extLst>
              <a:ext uri="{FF2B5EF4-FFF2-40B4-BE49-F238E27FC236}">
                <a16:creationId xmlns:a16="http://schemas.microsoft.com/office/drawing/2014/main" id="{0CCD925F-194B-4E31-A308-1D5BE552B339}"/>
              </a:ext>
            </a:extLst>
          </p:cNvPr>
          <p:cNvSpPr/>
          <p:nvPr/>
        </p:nvSpPr>
        <p:spPr>
          <a:xfrm>
            <a:off x="2795927" y="5477474"/>
            <a:ext cx="347345" cy="135890"/>
          </a:xfrm>
          <a:prstGeom prst="rightArrow">
            <a:avLst/>
          </a:prstGeom>
          <a:gradFill flip="none" rotWithShape="1">
            <a:gsLst>
              <a:gs pos="0">
                <a:srgbClr val="001B65">
                  <a:lumMod val="0"/>
                  <a:lumOff val="100000"/>
                </a:srgbClr>
              </a:gs>
              <a:gs pos="35000">
                <a:srgbClr val="001B65">
                  <a:lumMod val="0"/>
                  <a:lumOff val="100000"/>
                </a:srgbClr>
              </a:gs>
              <a:gs pos="100000">
                <a:srgbClr val="001B65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FCF0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endParaRPr lang="pt-BR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D201E05A-7EE1-4BB1-B9A2-BE88E6F5F2BC}"/>
              </a:ext>
            </a:extLst>
          </p:cNvPr>
          <p:cNvGrpSpPr/>
          <p:nvPr/>
        </p:nvGrpSpPr>
        <p:grpSpPr>
          <a:xfrm>
            <a:off x="8184761" y="5152301"/>
            <a:ext cx="1614559" cy="922126"/>
            <a:chOff x="2524893" y="176997"/>
            <a:chExt cx="1099609" cy="885863"/>
          </a:xfrm>
        </p:grpSpPr>
        <p:pic>
          <p:nvPicPr>
            <p:cNvPr id="21" name="Picture 14" descr="Resultado de imagem para engage icon">
              <a:extLst>
                <a:ext uri="{FF2B5EF4-FFF2-40B4-BE49-F238E27FC236}">
                  <a16:creationId xmlns:a16="http://schemas.microsoft.com/office/drawing/2014/main" id="{0BEBFCD7-8D33-4169-ADA8-58045C5BE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001B6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812" y="176997"/>
              <a:ext cx="788121" cy="571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4E3D520B-0D3B-4535-9A20-81CB923F8E85}"/>
                </a:ext>
              </a:extLst>
            </p:cNvPr>
            <p:cNvSpPr txBox="1"/>
            <p:nvPr/>
          </p:nvSpPr>
          <p:spPr>
            <a:xfrm>
              <a:off x="2524893" y="747454"/>
              <a:ext cx="1099609" cy="3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 dirty="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  <a:endPara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3" name="Group 16">
            <a:extLst>
              <a:ext uri="{FF2B5EF4-FFF2-40B4-BE49-F238E27FC236}">
                <a16:creationId xmlns:a16="http://schemas.microsoft.com/office/drawing/2014/main" id="{9A7E67A5-8D9D-45A7-817B-60F647CD70AC}"/>
              </a:ext>
            </a:extLst>
          </p:cNvPr>
          <p:cNvGrpSpPr/>
          <p:nvPr/>
        </p:nvGrpSpPr>
        <p:grpSpPr>
          <a:xfrm>
            <a:off x="5943754" y="5087584"/>
            <a:ext cx="1209521" cy="1041506"/>
            <a:chOff x="668330" y="0"/>
            <a:chExt cx="1220130" cy="1186258"/>
          </a:xfrm>
        </p:grpSpPr>
        <p:pic>
          <p:nvPicPr>
            <p:cNvPr id="24" name="Picture 18">
              <a:extLst>
                <a:ext uri="{FF2B5EF4-FFF2-40B4-BE49-F238E27FC236}">
                  <a16:creationId xmlns:a16="http://schemas.microsoft.com/office/drawing/2014/main" id="{852DB94F-42EB-4C9B-8504-20550972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rgbClr val="001B65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973130" y="0"/>
              <a:ext cx="780779" cy="780779"/>
            </a:xfrm>
            <a:prstGeom prst="rect">
              <a:avLst/>
            </a:prstGeom>
          </p:spPr>
        </p:pic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EA0A2C45-ED43-4589-8BCE-A09D28749978}"/>
                </a:ext>
              </a:extLst>
            </p:cNvPr>
            <p:cNvSpPr txBox="1"/>
            <p:nvPr/>
          </p:nvSpPr>
          <p:spPr>
            <a:xfrm>
              <a:off x="668330" y="797810"/>
              <a:ext cx="1220130" cy="388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Capação</a:t>
              </a:r>
              <a:endParaRPr lang="pt-B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6" name="Arrow: Right 22">
            <a:extLst>
              <a:ext uri="{FF2B5EF4-FFF2-40B4-BE49-F238E27FC236}">
                <a16:creationId xmlns:a16="http://schemas.microsoft.com/office/drawing/2014/main" id="{C485C142-EBCD-4163-B548-F54B241F4812}"/>
              </a:ext>
            </a:extLst>
          </p:cNvPr>
          <p:cNvSpPr/>
          <p:nvPr/>
        </p:nvSpPr>
        <p:spPr>
          <a:xfrm>
            <a:off x="5242455" y="5481294"/>
            <a:ext cx="347345" cy="135890"/>
          </a:xfrm>
          <a:prstGeom prst="rightArrow">
            <a:avLst/>
          </a:prstGeom>
          <a:gradFill flip="none" rotWithShape="1">
            <a:gsLst>
              <a:gs pos="0">
                <a:srgbClr val="001B65">
                  <a:lumMod val="0"/>
                  <a:lumOff val="100000"/>
                </a:srgbClr>
              </a:gs>
              <a:gs pos="35000">
                <a:srgbClr val="001B65">
                  <a:lumMod val="0"/>
                  <a:lumOff val="100000"/>
                </a:srgbClr>
              </a:gs>
              <a:gs pos="100000">
                <a:srgbClr val="001B65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FCF0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Arrow: Right 22">
            <a:extLst>
              <a:ext uri="{FF2B5EF4-FFF2-40B4-BE49-F238E27FC236}">
                <a16:creationId xmlns:a16="http://schemas.microsoft.com/office/drawing/2014/main" id="{4C94B52D-6FCB-499A-9200-8F529ED2D245}"/>
              </a:ext>
            </a:extLst>
          </p:cNvPr>
          <p:cNvSpPr/>
          <p:nvPr/>
        </p:nvSpPr>
        <p:spPr>
          <a:xfrm>
            <a:off x="7330440" y="5409529"/>
            <a:ext cx="347345" cy="135890"/>
          </a:xfrm>
          <a:prstGeom prst="rightArrow">
            <a:avLst/>
          </a:prstGeom>
          <a:gradFill flip="none" rotWithShape="1">
            <a:gsLst>
              <a:gs pos="0">
                <a:srgbClr val="001B65">
                  <a:lumMod val="0"/>
                  <a:lumOff val="100000"/>
                </a:srgbClr>
              </a:gs>
              <a:gs pos="35000">
                <a:srgbClr val="001B65">
                  <a:lumMod val="0"/>
                  <a:lumOff val="100000"/>
                </a:srgbClr>
              </a:gs>
              <a:gs pos="100000">
                <a:srgbClr val="001B65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FCF0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F3805CFA-E29D-4E5F-AE10-0303AE971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840" y="-14700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A1A1EE67-8F3C-4E75-B914-12F9A834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040" y="-10128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9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43161" y="1352619"/>
            <a:ext cx="1162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3) Online e Offline – 1ªEtapa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BC1436-45B2-4CFF-A058-D824E4B65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FBA196C-2C3D-4EDD-BF82-63B811363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1807387-C20D-48CF-BE2C-F435F5BA1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12" y="1702284"/>
            <a:ext cx="10066667" cy="643809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34DA3CA-E799-42C1-9A57-5BF65B39A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35" y="4573791"/>
            <a:ext cx="954180" cy="10708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BB11893-C5E2-4870-8351-9E834A170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04E4958A-8DE8-451D-B45B-B5734D575A38}"/>
              </a:ext>
            </a:extLst>
          </p:cNvPr>
          <p:cNvSpPr/>
          <p:nvPr/>
        </p:nvSpPr>
        <p:spPr>
          <a:xfrm>
            <a:off x="5486400" y="2888343"/>
            <a:ext cx="2148114" cy="329474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3A906E-4E81-4EFB-AB43-D314A9E65ECD}"/>
              </a:ext>
            </a:extLst>
          </p:cNvPr>
          <p:cNvSpPr txBox="1"/>
          <p:nvPr/>
        </p:nvSpPr>
        <p:spPr>
          <a:xfrm>
            <a:off x="6039192" y="2467427"/>
            <a:ext cx="111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On-Line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DD0FF4C-3783-4E44-8C2E-C5729842C485}"/>
              </a:ext>
            </a:extLst>
          </p:cNvPr>
          <p:cNvSpPr/>
          <p:nvPr/>
        </p:nvSpPr>
        <p:spPr>
          <a:xfrm>
            <a:off x="5805713" y="4194629"/>
            <a:ext cx="3628573" cy="1865553"/>
          </a:xfrm>
          <a:prstGeom prst="ellipse">
            <a:avLst/>
          </a:prstGeom>
          <a:noFill/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175EAC-473A-4291-B956-D655055C129D}"/>
              </a:ext>
            </a:extLst>
          </p:cNvPr>
          <p:cNvSpPr txBox="1"/>
          <p:nvPr/>
        </p:nvSpPr>
        <p:spPr>
          <a:xfrm>
            <a:off x="7170068" y="3846287"/>
            <a:ext cx="105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Off-Line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92A04B1-8ED3-4FF6-9C66-CA13D9D34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9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1" y="-7755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A11CDEE-8BEB-4992-83F4-576E98939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E5D3216-CFB9-46E8-9D05-9EABB6A00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ED25C3A9-E3C3-4381-A01B-AF78A6E4B199}"/>
              </a:ext>
            </a:extLst>
          </p:cNvPr>
          <p:cNvSpPr txBox="1"/>
          <p:nvPr/>
        </p:nvSpPr>
        <p:spPr>
          <a:xfrm>
            <a:off x="5859078" y="1885275"/>
            <a:ext cx="5744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4) Login – CPF e senha do Portal do Produtor</a:t>
            </a:r>
          </a:p>
          <a:p>
            <a:endParaRPr lang="pt-BR" sz="2400" dirty="0"/>
          </a:p>
          <a:p>
            <a:r>
              <a:rPr lang="pt-BR" sz="2400" dirty="0"/>
              <a:t> A Souza Cruz definiu 59 Orientadores para a primeira etapa do </a:t>
            </a:r>
            <a:r>
              <a:rPr lang="pt-BR" sz="2400" dirty="0" err="1"/>
              <a:t>CropE</a:t>
            </a:r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A13283-B2E5-471C-B496-DF0992508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74" y="1584940"/>
            <a:ext cx="3223698" cy="527306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5DA075E6-B64B-4D0A-8925-E23388F10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B5ACD2-68A1-4D03-8695-B207356E0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2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F28A0D-DA11-42BF-835B-198744EB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3D570-C10B-4C35-9635-330B0B7B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C48108-ED18-4BB5-A927-9022928A9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0" y="1322576"/>
            <a:ext cx="3589458" cy="541333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8223B90-1492-4A37-872F-342DB884B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007572-E200-488A-83DC-39A32367D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3A04C97-CB1C-4527-849F-2DB75D04BA71}"/>
              </a:ext>
            </a:extLst>
          </p:cNvPr>
          <p:cNvSpPr/>
          <p:nvPr/>
        </p:nvSpPr>
        <p:spPr>
          <a:xfrm>
            <a:off x="5433379" y="283366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/>
              <a:t>A tela de Menu permite acessar todas as Fases: Canteiro, Plantio, Capação, Fase Final. Dashboard. Nesta primeira etapa, apenas a Fase Canteiro esta disponível. Teremos uma segunda etapa com a fase Plantio, a seguir Capação e Final.</a:t>
            </a:r>
          </a:p>
        </p:txBody>
      </p:sp>
    </p:spTree>
    <p:extLst>
      <p:ext uri="{BB962C8B-B14F-4D97-AF65-F5344CB8AC3E}">
        <p14:creationId xmlns:p14="http://schemas.microsoft.com/office/powerpoint/2010/main" val="127683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F28A0D-DA11-42BF-835B-198744EB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3D570-C10B-4C35-9635-330B0B7B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44F50F-D1D9-486F-9431-1DCE7AD89A4C}"/>
              </a:ext>
            </a:extLst>
          </p:cNvPr>
          <p:cNvSpPr txBox="1"/>
          <p:nvPr/>
        </p:nvSpPr>
        <p:spPr>
          <a:xfrm>
            <a:off x="4785896" y="1937826"/>
            <a:ext cx="679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6) Lista de Produtor/Lavoura do Orientador</a:t>
            </a:r>
          </a:p>
          <a:p>
            <a:endParaRPr lang="pt-BR" sz="2400" dirty="0"/>
          </a:p>
          <a:p>
            <a:r>
              <a:rPr lang="pt-BR" sz="2400" dirty="0"/>
              <a:t>Opção de Pesquisa</a:t>
            </a:r>
          </a:p>
          <a:p>
            <a:endParaRPr lang="pt-BR" sz="2400" dirty="0"/>
          </a:p>
          <a:p>
            <a:r>
              <a:rPr lang="pt-BR" sz="2400" dirty="0" err="1"/>
              <a:t>Check</a:t>
            </a:r>
            <a:r>
              <a:rPr lang="pt-BR" sz="2400" dirty="0"/>
              <a:t> marca Produtor/Lavoura com informação salva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E9D07C-833D-40A5-8AE7-813125F2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2" y="1497048"/>
            <a:ext cx="3645728" cy="526440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8223B90-1492-4A37-872F-342DB884B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C6FA0C5-8A93-4056-B90F-244829540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950517" y="1641435"/>
            <a:ext cx="58452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7) Fase Canteiro</a:t>
            </a:r>
          </a:p>
          <a:p>
            <a:endParaRPr lang="pt-BR" sz="2400" dirty="0"/>
          </a:p>
          <a:p>
            <a:r>
              <a:rPr lang="pt-BR" sz="2400" dirty="0"/>
              <a:t>Estimativa do Contrato</a:t>
            </a:r>
          </a:p>
          <a:p>
            <a:endParaRPr lang="pt-BR" sz="2400" dirty="0"/>
          </a:p>
          <a:p>
            <a:r>
              <a:rPr lang="pt-BR" sz="2400" dirty="0"/>
              <a:t>Canteiros/Bandeja Isopor e </a:t>
            </a:r>
            <a:r>
              <a:rPr lang="pt-BR" sz="2400" dirty="0" err="1"/>
              <a:t>Plastico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Mudas Uteis e Estimativa Fase Canteiro</a:t>
            </a:r>
          </a:p>
          <a:p>
            <a:endParaRPr lang="pt-BR" sz="2400" dirty="0"/>
          </a:p>
          <a:p>
            <a:r>
              <a:rPr lang="pt-BR" sz="2400" dirty="0"/>
              <a:t>Misto</a:t>
            </a:r>
          </a:p>
          <a:p>
            <a:endParaRPr lang="pt-BR" sz="2400" dirty="0"/>
          </a:p>
          <a:p>
            <a:r>
              <a:rPr lang="pt-BR" sz="2400" dirty="0"/>
              <a:t>Calcular e Salvar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2787C4-C34E-4127-A627-C80AD9829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26" y="1448450"/>
            <a:ext cx="4346620" cy="53920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0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656</Words>
  <Application>Microsoft Office PowerPoint</Application>
  <PresentationFormat>Widescreen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Jônatas Hlebania</dc:creator>
  <cp:lastModifiedBy>Lidio</cp:lastModifiedBy>
  <cp:revision>91</cp:revision>
  <cp:lastPrinted>2017-08-12T19:51:35Z</cp:lastPrinted>
  <dcterms:created xsi:type="dcterms:W3CDTF">2017-06-16T16:17:31Z</dcterms:created>
  <dcterms:modified xsi:type="dcterms:W3CDTF">2017-08-14T04:01:05Z</dcterms:modified>
</cp:coreProperties>
</file>