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6" r:id="rId3"/>
    <p:sldId id="274" r:id="rId4"/>
    <p:sldId id="266" r:id="rId5"/>
    <p:sldId id="264" r:id="rId6"/>
    <p:sldId id="267" r:id="rId7"/>
    <p:sldId id="275" r:id="rId8"/>
    <p:sldId id="268" r:id="rId9"/>
    <p:sldId id="276" r:id="rId10"/>
    <p:sldId id="273" r:id="rId11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60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8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Login será via CPF e senha igual ao Portal do Produtor, foi definido pela Souza Cruz que 59 Orientadores participaram nesta primeira etapa.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1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tela Menu passamos a tela com a Lista de Produtores que se encontram na Fase Canteiro. Esta Lista foi carregada no momento do Login, quando o App estava online. São todos os Produtores e suas lavouras sob responsabilidade do Orientador. Temos uma opção de pesquisa por nome. Ao selecionar um Produtor/Lavoura da Lista vamos passar a tela onde podemos entrar com as informações da Fase Canteiro. Após Salvar os dados, aparece um </a:t>
            </a:r>
            <a:r>
              <a:rPr lang="pt-BR" dirty="0" err="1"/>
              <a:t>check</a:t>
            </a:r>
            <a:r>
              <a:rPr lang="pt-BR" dirty="0"/>
              <a:t> indicando que este Produtor/Lavoura já tem dados salvos.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5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40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07193B-3541-4A67-A07C-97B20479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6" y="160451"/>
            <a:ext cx="5470245" cy="48753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2CAE5-1869-462B-A2FB-D926087A5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25" y="5258328"/>
            <a:ext cx="395342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92222" y="1285961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Obrigado!</a:t>
            </a:r>
          </a:p>
        </p:txBody>
      </p:sp>
      <p:sp>
        <p:nvSpPr>
          <p:cNvPr id="12" name="Rectangle 3"/>
          <p:cNvSpPr/>
          <p:nvPr/>
        </p:nvSpPr>
        <p:spPr>
          <a:xfrm>
            <a:off x="403920" y="2420888"/>
            <a:ext cx="461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6742B7-A7B7-433C-969F-1D55A1B5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4DEDBC-3EBD-4C14-9D17-4844AC7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sp>
        <p:nvSpPr>
          <p:cNvPr id="3" name="AutoShape 2" descr="https://mail.google.com/mail/u/0/?ui=2&amp;ik=88ca48d89e&amp;view=fimg&amp;th=15dc21de6d64d131&amp;attid=0.1.1&amp;disp=emb&amp;attbid=ANGjdJ9NUMjNDcl-BTKDyA2giWpIMw-0xBsR67ZuK6m4ZNAJqUiDMMoN8MBALJ7hxQujOpnwYCkn4oA9lBX1w_tg8z-j1p3YVvoxH7JHkOX-_90oNDFthK1_E8nTkW0&amp;sz=s0-l75-ft&amp;ats=1502211679279&amp;rm=15dc21de6d64d131&amp;zw&amp;atsh=1">
            <a:extLst>
              <a:ext uri="{FF2B5EF4-FFF2-40B4-BE49-F238E27FC236}">
                <a16:creationId xmlns:a16="http://schemas.microsoft.com/office/drawing/2014/main" id="{A8AB67B3-8593-4173-81CF-C426A50B1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58197" cy="31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4FE75-7203-46BE-B1D5-6555E324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4" y="3672114"/>
            <a:ext cx="5689600" cy="15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1730" y="1175656"/>
            <a:ext cx="118685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/>
              <a:t>Treinamento App CropE</a:t>
            </a:r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Fase Canteiro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Visão de Negócio;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Fase Canteiro;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 err="1"/>
              <a:t>Login</a:t>
            </a:r>
            <a:r>
              <a:rPr lang="pt-BR" sz="2800" dirty="0"/>
              <a:t>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Menu;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Lista de produtores;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Tela Canteiro.</a:t>
            </a:r>
          </a:p>
          <a:p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389AA0-E448-4174-A6ED-2DD98BF73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1" y="1460271"/>
            <a:ext cx="117633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3600" dirty="0"/>
              <a:t>Visão de Negócio – App </a:t>
            </a:r>
            <a:r>
              <a:rPr lang="pt-BR" sz="3600" dirty="0" err="1"/>
              <a:t>Crop-E</a:t>
            </a:r>
            <a:endParaRPr lang="pt-BR" sz="3600" dirty="0"/>
          </a:p>
          <a:p>
            <a:pPr algn="ctr"/>
            <a:endParaRPr lang="pt-BR" sz="12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 App </a:t>
            </a:r>
            <a:r>
              <a:rPr lang="pt-BR" sz="2400" dirty="0" err="1"/>
              <a:t>CropE</a:t>
            </a:r>
            <a:r>
              <a:rPr lang="pt-BR" sz="2400" dirty="0"/>
              <a:t> é o primeiro Aplicativo Funcional a ser desenvolvido pela Souza Cruz para o auxiliar o orientador agrícola no processo de construção da estimativa da safra. Além da inovação trazida pelo </a:t>
            </a:r>
            <a:r>
              <a:rPr lang="pt-BR" sz="2400" dirty="0" err="1"/>
              <a:t>CropE</a:t>
            </a:r>
            <a:r>
              <a:rPr lang="pt-BR" sz="2400" dirty="0"/>
              <a:t>, o aplicativo tem por objetivo propiciar uma maior precisão das informações e a padronização desse processo, permitindo importantes tomadas de decisões.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 construção do </a:t>
            </a:r>
            <a:r>
              <a:rPr lang="pt-BR" sz="2400" dirty="0" err="1"/>
              <a:t>CropE</a:t>
            </a:r>
            <a:r>
              <a:rPr lang="pt-BR" sz="2400" dirty="0"/>
              <a:t> está sendo possível devido à soma da expertise de uma equipe multidisciplinar, composta por orientadores agrícolas, gerentes territoriais, área de sistemas e informações, área de projetos, equipe de IT, contando ainda com a inovadora abordagem de Design </a:t>
            </a:r>
            <a:r>
              <a:rPr lang="pt-BR" sz="2400" dirty="0" err="1"/>
              <a:t>Thinking</a:t>
            </a:r>
            <a:r>
              <a:rPr lang="pt-BR" sz="2400" dirty="0"/>
              <a:t>.</a:t>
            </a:r>
          </a:p>
          <a:p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1237" y="1188536"/>
            <a:ext cx="11629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2) Visão de Negócio – Fase Canteiro</a:t>
            </a:r>
          </a:p>
          <a:p>
            <a:pPr algn="ctr"/>
            <a:endParaRPr lang="pt-BR" sz="1200" dirty="0"/>
          </a:p>
          <a:p>
            <a:pPr>
              <a:lnSpc>
                <a:spcPct val="150000"/>
              </a:lnSpc>
            </a:pPr>
            <a:r>
              <a:rPr lang="pt-BR" sz="2400" dirty="0"/>
              <a:t>Como toda a safra de tabaco começa com a produção de mudas, saber quantas foram produzidas é o primeiro passo para o sucesso do processo de construção de estimativa. Para isso, foi definido que a primeira coleta de informação da safra será a quantidade de mudas produzidas pelo produtor integrado.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Além dessa fase, o </a:t>
            </a:r>
            <a:r>
              <a:rPr lang="pt-BR" sz="2400" dirty="0" err="1"/>
              <a:t>CropE</a:t>
            </a:r>
            <a:r>
              <a:rPr lang="pt-BR" sz="2400" dirty="0"/>
              <a:t> contará com mais 3 coletas de informações, que são representadas na figura abaixo.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C41579-5D1B-4A55-B1D0-4BF8EE06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BC15B1-7E3A-40E0-A540-381290DE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8558E4-331D-4CBE-98A3-D797046AD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4497A8-0993-400F-B52E-087CCCDC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92AA4599-5FBA-405B-AB73-5C0566C179D1}"/>
              </a:ext>
            </a:extLst>
          </p:cNvPr>
          <p:cNvGrpSpPr/>
          <p:nvPr/>
        </p:nvGrpSpPr>
        <p:grpSpPr>
          <a:xfrm>
            <a:off x="1343967" y="5213891"/>
            <a:ext cx="1268768" cy="1257671"/>
            <a:chOff x="-18676" y="0"/>
            <a:chExt cx="1531469" cy="1387597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40D840E-CF91-43FE-B9B1-31E30FF8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3989" y="0"/>
              <a:ext cx="977422" cy="977422"/>
            </a:xfrm>
            <a:prstGeom prst="rect">
              <a:avLst/>
            </a:prstGeom>
          </p:spPr>
        </p:pic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30506D37-E134-400C-9F03-DADB37128FE1}"/>
                </a:ext>
              </a:extLst>
            </p:cNvPr>
            <p:cNvSpPr txBox="1"/>
            <p:nvPr/>
          </p:nvSpPr>
          <p:spPr>
            <a:xfrm>
              <a:off x="-18676" y="984250"/>
              <a:ext cx="1531469" cy="4033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Canteiro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B21E746-92ED-47AC-B290-0C406AA3EF8F}"/>
              </a:ext>
            </a:extLst>
          </p:cNvPr>
          <p:cNvGrpSpPr/>
          <p:nvPr/>
        </p:nvGrpSpPr>
        <p:grpSpPr>
          <a:xfrm>
            <a:off x="3426958" y="5356400"/>
            <a:ext cx="1432560" cy="1031453"/>
            <a:chOff x="1777927" y="146614"/>
            <a:chExt cx="1099820" cy="118730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5F8B3EDF-E708-488D-A091-9FC131FE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7516" y="146614"/>
              <a:ext cx="780779" cy="780779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0084AFD3-B207-4EB4-9458-822FADF3F8FB}"/>
                </a:ext>
              </a:extLst>
            </p:cNvPr>
            <p:cNvSpPr txBox="1"/>
            <p:nvPr/>
          </p:nvSpPr>
          <p:spPr>
            <a:xfrm>
              <a:off x="1777927" y="919899"/>
              <a:ext cx="1099820" cy="414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Plantio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0CCD925F-194B-4E31-A308-1D5BE552B339}"/>
              </a:ext>
            </a:extLst>
          </p:cNvPr>
          <p:cNvSpPr/>
          <p:nvPr/>
        </p:nvSpPr>
        <p:spPr>
          <a:xfrm>
            <a:off x="2798850" y="5707982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201E05A-7EE1-4BB1-B9A2-BE88E6F5F2BC}"/>
              </a:ext>
            </a:extLst>
          </p:cNvPr>
          <p:cNvGrpSpPr/>
          <p:nvPr/>
        </p:nvGrpSpPr>
        <p:grpSpPr>
          <a:xfrm>
            <a:off x="8080117" y="5509426"/>
            <a:ext cx="1614559" cy="922126"/>
            <a:chOff x="2524893" y="176997"/>
            <a:chExt cx="1099609" cy="885863"/>
          </a:xfrm>
        </p:grpSpPr>
        <p:pic>
          <p:nvPicPr>
            <p:cNvPr id="21" name="Picture 14" descr="Resultado de imagem para engage icon">
              <a:extLst>
                <a:ext uri="{FF2B5EF4-FFF2-40B4-BE49-F238E27FC236}">
                  <a16:creationId xmlns:a16="http://schemas.microsoft.com/office/drawing/2014/main" id="{0BEBFCD7-8D33-4169-ADA8-58045C5BE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001B6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812" y="176997"/>
              <a:ext cx="788121" cy="57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E3D520B-0D3B-4535-9A20-81CB923F8E85}"/>
                </a:ext>
              </a:extLst>
            </p:cNvPr>
            <p:cNvSpPr txBox="1"/>
            <p:nvPr/>
          </p:nvSpPr>
          <p:spPr>
            <a:xfrm>
              <a:off x="2524893" y="747454"/>
              <a:ext cx="1099609" cy="3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A7E67A5-8D9D-45A7-817B-60F647CD70AC}"/>
              </a:ext>
            </a:extLst>
          </p:cNvPr>
          <p:cNvGrpSpPr/>
          <p:nvPr/>
        </p:nvGrpSpPr>
        <p:grpSpPr>
          <a:xfrm>
            <a:off x="5899895" y="5361247"/>
            <a:ext cx="1209521" cy="1041506"/>
            <a:chOff x="668330" y="0"/>
            <a:chExt cx="1220130" cy="1186258"/>
          </a:xfrm>
        </p:grpSpPr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852DB94F-42EB-4C9B-8504-2055097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973130" y="0"/>
              <a:ext cx="780779" cy="780779"/>
            </a:xfrm>
            <a:prstGeom prst="rect">
              <a:avLst/>
            </a:prstGeom>
          </p:spPr>
        </p:pic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EA0A2C45-ED43-4589-8BCE-A09D28749978}"/>
                </a:ext>
              </a:extLst>
            </p:cNvPr>
            <p:cNvSpPr txBox="1"/>
            <p:nvPr/>
          </p:nvSpPr>
          <p:spPr>
            <a:xfrm>
              <a:off x="668330" y="797810"/>
              <a:ext cx="1220130" cy="38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Capação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Arrow: Right 22">
            <a:extLst>
              <a:ext uri="{FF2B5EF4-FFF2-40B4-BE49-F238E27FC236}">
                <a16:creationId xmlns:a16="http://schemas.microsoft.com/office/drawing/2014/main" id="{C485C142-EBCD-4163-B548-F54B241F4812}"/>
              </a:ext>
            </a:extLst>
          </p:cNvPr>
          <p:cNvSpPr/>
          <p:nvPr/>
        </p:nvSpPr>
        <p:spPr>
          <a:xfrm>
            <a:off x="5227964" y="5746110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Arrow: Right 22">
            <a:extLst>
              <a:ext uri="{FF2B5EF4-FFF2-40B4-BE49-F238E27FC236}">
                <a16:creationId xmlns:a16="http://schemas.microsoft.com/office/drawing/2014/main" id="{4C94B52D-6FCB-499A-9200-8F529ED2D245}"/>
              </a:ext>
            </a:extLst>
          </p:cNvPr>
          <p:cNvSpPr/>
          <p:nvPr/>
        </p:nvSpPr>
        <p:spPr>
          <a:xfrm>
            <a:off x="7347520" y="5701859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3805CFA-E29D-4E5F-AE10-0303AE97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-14700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1A1EE67-8F3C-4E75-B914-12F9A834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40" y="-1012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-7755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A11CDEE-8BEB-4992-83F4-576E9893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E5D3216-CFB9-46E8-9D05-9EABB6A00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25C3A9-E3C3-4381-A01B-AF78A6E4B199}"/>
              </a:ext>
            </a:extLst>
          </p:cNvPr>
          <p:cNvSpPr txBox="1"/>
          <p:nvPr/>
        </p:nvSpPr>
        <p:spPr>
          <a:xfrm>
            <a:off x="5577841" y="1885275"/>
            <a:ext cx="6614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3) Login – CPF e senha do Portal do Produtor;</a:t>
            </a:r>
          </a:p>
          <a:p>
            <a:endParaRPr lang="pt-BR" sz="2400" dirty="0"/>
          </a:p>
          <a:p>
            <a:r>
              <a:rPr lang="pt-BR" sz="2400" dirty="0"/>
              <a:t>4) O </a:t>
            </a:r>
            <a:r>
              <a:rPr lang="pt-BR" sz="2400" dirty="0" err="1"/>
              <a:t>login</a:t>
            </a:r>
            <a:r>
              <a:rPr lang="pt-BR" sz="2400" dirty="0"/>
              <a:t> só pode ocorrer com acesso à internet (online);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A13283-B2E5-471C-B496-DF099250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74" y="1584940"/>
            <a:ext cx="3223698" cy="527306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DA075E6-B64B-4D0A-8925-E23388F10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B5ACD2-68A1-4D03-8695-B207356E0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C48108-ED18-4BB5-A927-9022928A9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322576"/>
            <a:ext cx="3589458" cy="541333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A tela de Menu permite acessar todas as Fases: Canteiro, Plantio, Capação, Fase Final e Dashboard. Nesta primeira etapa, apenas a Fase Canteiro está disponível. Demais fases, serão liberadas conforme cronograma.</a:t>
            </a:r>
          </a:p>
        </p:txBody>
      </p:sp>
    </p:spTree>
    <p:extLst>
      <p:ext uri="{BB962C8B-B14F-4D97-AF65-F5344CB8AC3E}">
        <p14:creationId xmlns:p14="http://schemas.microsoft.com/office/powerpoint/2010/main" val="12768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4F50F-D1D9-486F-9431-1DCE7AD89A4C}"/>
              </a:ext>
            </a:extLst>
          </p:cNvPr>
          <p:cNvSpPr txBox="1"/>
          <p:nvPr/>
        </p:nvSpPr>
        <p:spPr>
          <a:xfrm>
            <a:off x="4785896" y="1937826"/>
            <a:ext cx="679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6) Lista de Produtor/Lavoura do Orientador;</a:t>
            </a:r>
          </a:p>
          <a:p>
            <a:endParaRPr lang="pt-BR" sz="2400" dirty="0"/>
          </a:p>
          <a:p>
            <a:r>
              <a:rPr lang="pt-BR" sz="2400" dirty="0"/>
              <a:t>7) Opção de Pesquisa;</a:t>
            </a:r>
          </a:p>
          <a:p>
            <a:endParaRPr lang="pt-BR" sz="2400" dirty="0"/>
          </a:p>
          <a:p>
            <a:r>
              <a:rPr lang="pt-BR" sz="2400" dirty="0"/>
              <a:t>8) </a:t>
            </a:r>
            <a:r>
              <a:rPr lang="pt-BR" sz="2400" dirty="0" err="1"/>
              <a:t>Check</a:t>
            </a:r>
            <a:r>
              <a:rPr lang="pt-BR" sz="2400" dirty="0"/>
              <a:t> marca Produtor/Lavoura com informação salva;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E9D07C-833D-40A5-8AE7-813125F2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2" y="1497048"/>
            <a:ext cx="3645728" cy="52644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6FA0C5-8A93-4056-B90F-244829540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439" y="2361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5471" y="2361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7157" y="156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9) Fase Canteiro.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Estimativa do Contrato (carregada automaticamente);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Canteiros/Bandeja Isopor e Plástico (digitar a quantidade)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Mudas Uteis (calculada com base em 5% de falhas na bandeja)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Estimativa Fase Canteiro (com base na produtividade contratada e 3% de falhas na lavoura);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Misto (somente flegar)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Calcular e Salvar.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787C4-C34E-4127-A627-C80AD9829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6" y="1341770"/>
            <a:ext cx="4346620" cy="53920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320" y="1438264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10) Problemas Técnicos: Entrar em contato com Adriano Montagner;</a:t>
            </a:r>
          </a:p>
          <a:p>
            <a:r>
              <a:rPr lang="pt-BR" sz="2400" dirty="0"/>
              <a:t>	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7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746</Words>
  <Application>Microsoft Office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99</cp:revision>
  <cp:lastPrinted>2017-08-14T11:53:51Z</cp:lastPrinted>
  <dcterms:created xsi:type="dcterms:W3CDTF">2017-06-16T16:17:31Z</dcterms:created>
  <dcterms:modified xsi:type="dcterms:W3CDTF">2017-08-14T13:54:34Z</dcterms:modified>
</cp:coreProperties>
</file>