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6" r:id="rId3"/>
    <p:sldId id="274" r:id="rId4"/>
    <p:sldId id="266" r:id="rId5"/>
    <p:sldId id="275" r:id="rId6"/>
    <p:sldId id="295" r:id="rId7"/>
    <p:sldId id="264" r:id="rId8"/>
    <p:sldId id="267" r:id="rId9"/>
    <p:sldId id="293" r:id="rId10"/>
    <p:sldId id="268" r:id="rId11"/>
    <p:sldId id="277" r:id="rId12"/>
    <p:sldId id="289" r:id="rId13"/>
    <p:sldId id="294" r:id="rId14"/>
    <p:sldId id="292" r:id="rId15"/>
    <p:sldId id="273" r:id="rId16"/>
  </p:sldIdLst>
  <p:sldSz cx="12192000" cy="6858000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ônatas Hlebania" initials="JH" lastIdx="4" clrIdx="0">
    <p:extLst>
      <p:ext uri="{19B8F6BF-5375-455C-9EA6-DF929625EA0E}">
        <p15:presenceInfo xmlns:p15="http://schemas.microsoft.com/office/powerpoint/2012/main" userId="5cc72e71fe90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18AA5F4-6A48-419E-B042-653A0B95B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6F515B-DC14-429F-A5E9-26A6F9D9C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1A2308-924E-4AFE-9C5D-93DCD1797DFB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54E4E3-0308-4324-83B6-F5595D905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93FED-D83A-49BB-A7E4-2810AE0AB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08A18B-233F-4BD5-9EA8-E90EB2A8B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2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35A816-8A65-43B7-A132-A49FAD5C317E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E96F0B-B105-4474-B7CB-2EFD587D88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60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8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0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26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0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8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3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8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tela Menu passamos a tela com a Lista de Produtores que se encontram na Fase Capação. Esta Lista foi carregada no momento do Login, quando o App estava online. São todos os Produtores e suas lavouras sob responsabilidade do Orientador. Temos uma opção de pesquisa por nome. Ao selecionar um Produtor/Lavoura da Lista vamos passar a tela onde podemos entrar com as informações da Fase Capação. Após Salvar os dados, aparece um </a:t>
            </a:r>
            <a:r>
              <a:rPr lang="pt-BR" dirty="0" err="1"/>
              <a:t>check</a:t>
            </a:r>
            <a:r>
              <a:rPr lang="pt-BR" dirty="0"/>
              <a:t> indicando que este Produtor/Lavoura já tem dados salvos.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5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tela Menu passamos a tela com a Lista de Produtores que se encontram na Fase Capação. Esta Lista foi carregada no momento do Login, quando o App estava online. São todos os Produtores e suas lavouras sob responsabilidade do Orientador. Temos uma opção de pesquisa por nome. Ao selecionar um Produtor/Lavoura da Lista vamos passar a tela onde podemos entrar com as informações da Fase Capação. Após Salvar os dados, aparece um </a:t>
            </a:r>
            <a:r>
              <a:rPr lang="pt-BR" dirty="0" err="1"/>
              <a:t>check</a:t>
            </a:r>
            <a:r>
              <a:rPr lang="pt-BR" dirty="0"/>
              <a:t> indicando que este Produtor/Lavoura já tem dados salvos.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7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Login será via CPF e senha igual ao Portal do Produtor, foi definido pela Souza Cruz que 59 Orientadores participaram nesta primeira etapa.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1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96F0B-B105-4474-B7CB-2EFD587D88F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4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71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8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4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9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02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83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4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8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F06A-6FE3-465B-A381-C07A10E8399F}" type="datetimeFigureOut">
              <a:rPr lang="pt-BR" smtClean="0"/>
              <a:t>24/11/2017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0BA-9A50-4C50-A286-3412AFA46E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1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07193B-3541-4A67-A07C-97B20479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6" y="160451"/>
            <a:ext cx="5470245" cy="48753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32CAE5-1869-462B-A2FB-D926087A5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25" y="5258328"/>
            <a:ext cx="395342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4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9.1) Fase Capação Alterar</a:t>
            </a:r>
          </a:p>
          <a:p>
            <a:endParaRPr lang="pt-BR" sz="2400" dirty="0"/>
          </a:p>
          <a:p>
            <a:endParaRPr lang="pt-BR" sz="1100" dirty="0"/>
          </a:p>
          <a:p>
            <a:r>
              <a:rPr lang="pt-BR" sz="2400" dirty="0"/>
              <a:t>Após salvar a estimativa da Fase Capação, podemos consultar novamente e alterar se for o caso.</a:t>
            </a:r>
          </a:p>
          <a:p>
            <a:endParaRPr lang="pt-BR" sz="2400" dirty="0"/>
          </a:p>
          <a:p>
            <a:r>
              <a:rPr lang="pt-BR" sz="2400" dirty="0"/>
              <a:t>Iniciando mais uma vez o preenchimento dos campos e clicando em Alterar.</a:t>
            </a:r>
          </a:p>
          <a:p>
            <a:endParaRPr lang="pt-BR" sz="2400" dirty="0"/>
          </a:p>
          <a:p>
            <a:r>
              <a:rPr lang="pt-BR" sz="2400" dirty="0"/>
              <a:t>As validações são as mesmas da Tela Anterior.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3FCEDE-938B-4EAE-BCDE-C490BF988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1175656"/>
            <a:ext cx="3857625" cy="612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141450" y="1568741"/>
            <a:ext cx="619711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10) A tela de Menu Dashboard permite acessar o Dashboard de cada Fases: Canteiro, Plantio, Capação, Fase Final e o Dashboard Resumo de Área. 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dirty="0"/>
              <a:t>Nesta etapa, já temos a Fase Capação disponível.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9D46A0-70DE-4119-99F0-C2B29AB257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0" y="1175656"/>
            <a:ext cx="3665437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6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7006300" y="1471877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11) Dashboard Capação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Nesta tela o </a:t>
            </a:r>
            <a:r>
              <a:rPr lang="pt-BR" sz="2400" dirty="0" err="1"/>
              <a:t>CropE</a:t>
            </a:r>
            <a:r>
              <a:rPr lang="pt-BR" sz="2400" dirty="0"/>
              <a:t> apresenta as Estimativas de todas as Fases até agora.</a:t>
            </a:r>
          </a:p>
          <a:p>
            <a:r>
              <a:rPr lang="pt-BR" sz="2400" dirty="0"/>
              <a:t>Relacionadas por Produtor/Lavoura.</a:t>
            </a:r>
          </a:p>
          <a:p>
            <a:endParaRPr lang="pt-BR" sz="2400" dirty="0"/>
          </a:p>
          <a:p>
            <a:r>
              <a:rPr lang="pt-BR" sz="2400" dirty="0"/>
              <a:t>Botão Pesquisar permite filtrar por nome.</a:t>
            </a:r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1FFAF91-0218-4678-A9ED-4C733BD27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30" y="1175655"/>
            <a:ext cx="3857625" cy="60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7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7006300" y="1471877"/>
            <a:ext cx="510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12)  Resumo de Área</a:t>
            </a:r>
          </a:p>
          <a:p>
            <a:endParaRPr lang="pt-BR" sz="2400" dirty="0"/>
          </a:p>
          <a:p>
            <a:r>
              <a:rPr lang="pt-BR" sz="2400" dirty="0"/>
              <a:t>Nesta Tela foi incluída a Estimativa Total da Fase Capação para o Orientador </a:t>
            </a:r>
            <a:r>
              <a:rPr lang="pt-BR" sz="2400" dirty="0" err="1"/>
              <a:t>logado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Com o % de Variação e o % de Conclusão.</a:t>
            </a:r>
          </a:p>
          <a:p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917D1B5-E99A-4D10-9632-C01B193CF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0" y="1175655"/>
            <a:ext cx="3857625" cy="60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655320" y="1438264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12) Problemas Técnicos: Entrar em contato com Adriano Montagner;</a:t>
            </a:r>
          </a:p>
          <a:p>
            <a:r>
              <a:rPr lang="pt-BR" sz="2400" dirty="0"/>
              <a:t>	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592222" y="1285961"/>
            <a:ext cx="30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Obrigado!</a:t>
            </a:r>
          </a:p>
        </p:txBody>
      </p:sp>
      <p:sp>
        <p:nvSpPr>
          <p:cNvPr id="12" name="Rectangle 3"/>
          <p:cNvSpPr/>
          <p:nvPr/>
        </p:nvSpPr>
        <p:spPr>
          <a:xfrm>
            <a:off x="403920" y="2420888"/>
            <a:ext cx="4618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6742B7-A7B7-433C-969F-1D55A1B5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44DEDBC-3EBD-4C14-9D17-4844AC72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sp>
        <p:nvSpPr>
          <p:cNvPr id="3" name="AutoShape 2" descr="https://mail.google.com/mail/u/0/?ui=2&amp;ik=88ca48d89e&amp;view=fimg&amp;th=15dc21de6d64d131&amp;attid=0.1.1&amp;disp=emb&amp;attbid=ANGjdJ9NUMjNDcl-BTKDyA2giWpIMw-0xBsR67ZuK6m4ZNAJqUiDMMoN8MBALJ7hxQujOpnwYCkn4oA9lBX1w_tg8z-j1p3YVvoxH7JHkOX-_90oNDFthK1_E8nTkW0&amp;sz=s0-l75-ft&amp;ats=1502211679279&amp;rm=15dc21de6d64d131&amp;zw&amp;atsh=1">
            <a:extLst>
              <a:ext uri="{FF2B5EF4-FFF2-40B4-BE49-F238E27FC236}">
                <a16:creationId xmlns:a16="http://schemas.microsoft.com/office/drawing/2014/main" id="{A8AB67B3-8593-4173-81CF-C426A50B1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58197" cy="315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84FE75-7203-46BE-B1D5-6555E324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4" y="3672114"/>
            <a:ext cx="5689600" cy="155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1730" y="1175656"/>
            <a:ext cx="57209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dirty="0"/>
              <a:t>Treinamento App CropE</a:t>
            </a:r>
          </a:p>
          <a:p>
            <a:r>
              <a:rPr lang="pt-BR" sz="3600" u="sng" dirty="0"/>
              <a:t> </a:t>
            </a:r>
          </a:p>
          <a:p>
            <a:r>
              <a:rPr lang="pt-BR" sz="3600" b="1" dirty="0"/>
              <a:t>Fase Final</a:t>
            </a:r>
          </a:p>
          <a:p>
            <a:endParaRPr lang="pt-BR" sz="36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Visão de Negócio;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Fase Final;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Lista de produtores;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Lista de produtores amostrais;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Tela Fase Final;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Tela Pesagem;</a:t>
            </a:r>
          </a:p>
          <a:p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389AA0-E448-4174-A6ED-2DD98BF73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1BB47EA-7D89-43E3-9C26-96501EFA45A2}"/>
              </a:ext>
            </a:extLst>
          </p:cNvPr>
          <p:cNvSpPr txBox="1"/>
          <p:nvPr/>
        </p:nvSpPr>
        <p:spPr>
          <a:xfrm>
            <a:off x="6598580" y="1138773"/>
            <a:ext cx="46388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i="1" dirty="0"/>
          </a:p>
          <a:p>
            <a:r>
              <a:rPr lang="pt-BR" sz="3600" u="sng" dirty="0"/>
              <a:t> </a:t>
            </a:r>
          </a:p>
          <a:p>
            <a:r>
              <a:rPr lang="pt-BR" sz="3600" b="1" dirty="0"/>
              <a:t>Dashboard</a:t>
            </a:r>
          </a:p>
          <a:p>
            <a:endParaRPr lang="pt-BR" sz="3600" b="1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Menu;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Final;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t-BR" sz="2800" dirty="0"/>
              <a:t>Resumo de Área</a:t>
            </a:r>
          </a:p>
        </p:txBody>
      </p:sp>
    </p:spTree>
    <p:extLst>
      <p:ext uri="{BB962C8B-B14F-4D97-AF65-F5344CB8AC3E}">
        <p14:creationId xmlns:p14="http://schemas.microsoft.com/office/powerpoint/2010/main" val="291629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43161" y="1460271"/>
            <a:ext cx="117633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pt-BR" sz="3600" dirty="0"/>
              <a:t>Visão de Negócio –</a:t>
            </a:r>
            <a:r>
              <a:rPr lang="pt-BR" sz="3600" dirty="0" err="1"/>
              <a:t>CropE</a:t>
            </a:r>
            <a:endParaRPr lang="pt-BR" sz="3600" dirty="0"/>
          </a:p>
          <a:p>
            <a:pPr algn="ctr"/>
            <a:endParaRPr lang="pt-BR" sz="12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O App </a:t>
            </a:r>
            <a:r>
              <a:rPr lang="pt-BR" sz="2400" dirty="0" err="1"/>
              <a:t>CropE</a:t>
            </a:r>
            <a:r>
              <a:rPr lang="pt-BR" sz="2400" dirty="0"/>
              <a:t> é o primeiro Aplicativo Funcional a ser desenvolvido pela Souza Cruz para o auxiliar o orientador agrícola no processo de construção da estimativa da safra. Além da inovação trazida pelo </a:t>
            </a:r>
            <a:r>
              <a:rPr lang="pt-BR" sz="2400" dirty="0" err="1"/>
              <a:t>CropE</a:t>
            </a:r>
            <a:r>
              <a:rPr lang="pt-BR" sz="2400" dirty="0"/>
              <a:t>, o aplicativo tem por objetivo propiciar uma maior precisão das informações e a padronização desse processo, permitindo importantes tomadas de decisões.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 construção do </a:t>
            </a:r>
            <a:r>
              <a:rPr lang="pt-BR" sz="2400" dirty="0" err="1"/>
              <a:t>CropE</a:t>
            </a:r>
            <a:r>
              <a:rPr lang="pt-BR" sz="2400" dirty="0"/>
              <a:t> está sendo possível devido à soma da expertise de uma equipe multidisciplinar, composta por orientadores agrícolas, gerentes territoriais, área de sistemas e informações, área de projetos, equipe de IT, contando ainda com a inovadora abordagem de Design </a:t>
            </a:r>
            <a:r>
              <a:rPr lang="pt-BR" sz="2400" dirty="0" err="1"/>
              <a:t>Thinking</a:t>
            </a:r>
            <a:r>
              <a:rPr lang="pt-BR" sz="2400" dirty="0"/>
              <a:t>.</a:t>
            </a:r>
          </a:p>
          <a:p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CECB8B-B728-449B-8316-38AD10DEC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C7BF0E-7C86-43C2-A84A-622DEA57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3A35C2-BC5B-4191-B56E-1D3A6B9C5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1237" y="1188536"/>
            <a:ext cx="11629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2) Visão de Negócio – Fase Final</a:t>
            </a:r>
          </a:p>
          <a:p>
            <a:pPr algn="ctr"/>
            <a:endParaRPr lang="pt-BR" sz="1200" dirty="0"/>
          </a:p>
          <a:p>
            <a:pPr>
              <a:lnSpc>
                <a:spcPct val="150000"/>
              </a:lnSpc>
            </a:pPr>
            <a:r>
              <a:rPr lang="pt-BR" sz="2400" dirty="0"/>
              <a:t>Na Fase Final incluímos a pesagem das Folhas para compor a Estimativa Amostral. 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Além dessa fase, o </a:t>
            </a:r>
            <a:r>
              <a:rPr lang="pt-BR" sz="2400" dirty="0" err="1"/>
              <a:t>CropE</a:t>
            </a:r>
            <a:r>
              <a:rPr lang="pt-BR" sz="2400" dirty="0"/>
              <a:t> conta com mais 3 coletas de informações, que estão representadas na figura abaixo.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C41579-5D1B-4A55-B1D0-4BF8EE06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BC15B1-7E3A-40E0-A540-381290DE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8558E4-331D-4CBE-98A3-D797046AD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74497A8-0993-400F-B52E-087CCCDC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92AA4599-5FBA-405B-AB73-5C0566C179D1}"/>
              </a:ext>
            </a:extLst>
          </p:cNvPr>
          <p:cNvGrpSpPr/>
          <p:nvPr/>
        </p:nvGrpSpPr>
        <p:grpSpPr>
          <a:xfrm>
            <a:off x="1343967" y="5213891"/>
            <a:ext cx="1268768" cy="1257671"/>
            <a:chOff x="-18676" y="0"/>
            <a:chExt cx="1531469" cy="1387597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40D840E-CF91-43FE-B9B1-31E30FF8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3989" y="0"/>
              <a:ext cx="977422" cy="977422"/>
            </a:xfrm>
            <a:prstGeom prst="rect">
              <a:avLst/>
            </a:prstGeom>
          </p:spPr>
        </p:pic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30506D37-E134-400C-9F03-DADB37128FE1}"/>
                </a:ext>
              </a:extLst>
            </p:cNvPr>
            <p:cNvSpPr txBox="1"/>
            <p:nvPr/>
          </p:nvSpPr>
          <p:spPr>
            <a:xfrm>
              <a:off x="-18676" y="984250"/>
              <a:ext cx="1531469" cy="4033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Canteiro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EB21E746-92ED-47AC-B290-0C406AA3EF8F}"/>
              </a:ext>
            </a:extLst>
          </p:cNvPr>
          <p:cNvGrpSpPr/>
          <p:nvPr/>
        </p:nvGrpSpPr>
        <p:grpSpPr>
          <a:xfrm>
            <a:off x="3426958" y="5356400"/>
            <a:ext cx="1432560" cy="1031453"/>
            <a:chOff x="1777927" y="146614"/>
            <a:chExt cx="1099820" cy="1187305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5F8B3EDF-E708-488D-A091-9FC131FE8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7516" y="146614"/>
              <a:ext cx="780779" cy="780779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0084AFD3-B207-4EB4-9458-822FADF3F8FB}"/>
                </a:ext>
              </a:extLst>
            </p:cNvPr>
            <p:cNvSpPr txBox="1"/>
            <p:nvPr/>
          </p:nvSpPr>
          <p:spPr>
            <a:xfrm>
              <a:off x="1777927" y="919899"/>
              <a:ext cx="1099820" cy="4140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Plantio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9" name="Arrow: Right 22">
            <a:extLst>
              <a:ext uri="{FF2B5EF4-FFF2-40B4-BE49-F238E27FC236}">
                <a16:creationId xmlns:a16="http://schemas.microsoft.com/office/drawing/2014/main" id="{0CCD925F-194B-4E31-A308-1D5BE552B339}"/>
              </a:ext>
            </a:extLst>
          </p:cNvPr>
          <p:cNvSpPr/>
          <p:nvPr/>
        </p:nvSpPr>
        <p:spPr>
          <a:xfrm>
            <a:off x="2798850" y="5707982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D201E05A-7EE1-4BB1-B9A2-BE88E6F5F2BC}"/>
              </a:ext>
            </a:extLst>
          </p:cNvPr>
          <p:cNvGrpSpPr/>
          <p:nvPr/>
        </p:nvGrpSpPr>
        <p:grpSpPr>
          <a:xfrm>
            <a:off x="8080117" y="5509426"/>
            <a:ext cx="1614559" cy="922126"/>
            <a:chOff x="2524893" y="176997"/>
            <a:chExt cx="1099609" cy="885863"/>
          </a:xfrm>
        </p:grpSpPr>
        <p:pic>
          <p:nvPicPr>
            <p:cNvPr id="21" name="Picture 14" descr="Resultado de imagem para engage icon">
              <a:extLst>
                <a:ext uri="{FF2B5EF4-FFF2-40B4-BE49-F238E27FC236}">
                  <a16:creationId xmlns:a16="http://schemas.microsoft.com/office/drawing/2014/main" id="{0BEBFCD7-8D33-4169-ADA8-58045C5BE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rgbClr val="001B6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812" y="176997"/>
              <a:ext cx="788121" cy="571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4E3D520B-0D3B-4535-9A20-81CB923F8E85}"/>
                </a:ext>
              </a:extLst>
            </p:cNvPr>
            <p:cNvSpPr txBox="1"/>
            <p:nvPr/>
          </p:nvSpPr>
          <p:spPr>
            <a:xfrm>
              <a:off x="2524893" y="747454"/>
              <a:ext cx="1099609" cy="3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 dirty="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9A7E67A5-8D9D-45A7-817B-60F647CD70AC}"/>
              </a:ext>
            </a:extLst>
          </p:cNvPr>
          <p:cNvGrpSpPr/>
          <p:nvPr/>
        </p:nvGrpSpPr>
        <p:grpSpPr>
          <a:xfrm>
            <a:off x="5899895" y="5361247"/>
            <a:ext cx="1209521" cy="1041506"/>
            <a:chOff x="668330" y="0"/>
            <a:chExt cx="1220130" cy="1186258"/>
          </a:xfrm>
        </p:grpSpPr>
        <p:pic>
          <p:nvPicPr>
            <p:cNvPr id="24" name="Picture 18">
              <a:extLst>
                <a:ext uri="{FF2B5EF4-FFF2-40B4-BE49-F238E27FC236}">
                  <a16:creationId xmlns:a16="http://schemas.microsoft.com/office/drawing/2014/main" id="{852DB94F-42EB-4C9B-8504-20550972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rgbClr val="001B65">
                  <a:shade val="45000"/>
                  <a:satMod val="135000"/>
                </a:srgb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973130" y="0"/>
              <a:ext cx="780779" cy="780779"/>
            </a:xfrm>
            <a:prstGeom prst="rect">
              <a:avLst/>
            </a:prstGeom>
          </p:spPr>
        </p:pic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EA0A2C45-ED43-4589-8BCE-A09D28749978}"/>
                </a:ext>
              </a:extLst>
            </p:cNvPr>
            <p:cNvSpPr txBox="1"/>
            <p:nvPr/>
          </p:nvSpPr>
          <p:spPr>
            <a:xfrm>
              <a:off x="668330" y="797810"/>
              <a:ext cx="1220130" cy="388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Aft>
                  <a:spcPts val="0"/>
                </a:spcAft>
              </a:pPr>
              <a:r>
                <a:rPr lang="pt-BR" sz="1000">
                  <a:solidFill>
                    <a:srgbClr val="0022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Capação</a:t>
              </a:r>
              <a:endParaRPr lang="pt-BR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Arrow: Right 22">
            <a:extLst>
              <a:ext uri="{FF2B5EF4-FFF2-40B4-BE49-F238E27FC236}">
                <a16:creationId xmlns:a16="http://schemas.microsoft.com/office/drawing/2014/main" id="{C485C142-EBCD-4163-B548-F54B241F4812}"/>
              </a:ext>
            </a:extLst>
          </p:cNvPr>
          <p:cNvSpPr/>
          <p:nvPr/>
        </p:nvSpPr>
        <p:spPr>
          <a:xfrm>
            <a:off x="5227964" y="5746110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Arrow: Right 22">
            <a:extLst>
              <a:ext uri="{FF2B5EF4-FFF2-40B4-BE49-F238E27FC236}">
                <a16:creationId xmlns:a16="http://schemas.microsoft.com/office/drawing/2014/main" id="{4C94B52D-6FCB-499A-9200-8F529ED2D245}"/>
              </a:ext>
            </a:extLst>
          </p:cNvPr>
          <p:cNvSpPr/>
          <p:nvPr/>
        </p:nvSpPr>
        <p:spPr>
          <a:xfrm>
            <a:off x="7347520" y="5701859"/>
            <a:ext cx="347345" cy="135890"/>
          </a:xfrm>
          <a:prstGeom prst="rightArrow">
            <a:avLst/>
          </a:prstGeom>
          <a:gradFill flip="none" rotWithShape="1">
            <a:gsLst>
              <a:gs pos="0">
                <a:srgbClr val="001B65">
                  <a:lumMod val="0"/>
                  <a:lumOff val="100000"/>
                </a:srgbClr>
              </a:gs>
              <a:gs pos="35000">
                <a:srgbClr val="001B65">
                  <a:lumMod val="0"/>
                  <a:lumOff val="100000"/>
                </a:srgbClr>
              </a:gs>
              <a:gs pos="100000">
                <a:srgbClr val="001B65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solidFill>
              <a:srgbClr val="FCF0C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F3805CFA-E29D-4E5F-AE10-0303AE97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-14700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1A1EE67-8F3C-4E75-B914-12F9A834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040" y="-1012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9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4F50F-D1D9-486F-9431-1DCE7AD89A4C}"/>
              </a:ext>
            </a:extLst>
          </p:cNvPr>
          <p:cNvSpPr txBox="1"/>
          <p:nvPr/>
        </p:nvSpPr>
        <p:spPr>
          <a:xfrm>
            <a:off x="4267200" y="1937826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3) Produtores Amostrais aparecem destacados na Lista</a:t>
            </a:r>
          </a:p>
          <a:p>
            <a:endParaRPr lang="pt-BR" sz="2400" dirty="0"/>
          </a:p>
          <a:p>
            <a:r>
              <a:rPr lang="pt-BR" sz="2400" dirty="0"/>
              <a:t>4) Botão para Trocar Produtor Amostral</a:t>
            </a:r>
          </a:p>
          <a:p>
            <a:endParaRPr lang="pt-BR" sz="2400" dirty="0"/>
          </a:p>
          <a:p>
            <a:r>
              <a:rPr lang="pt-BR" sz="2400" dirty="0"/>
              <a:t>5) </a:t>
            </a:r>
            <a:r>
              <a:rPr lang="pt-BR" sz="2400" dirty="0" err="1"/>
              <a:t>Check</a:t>
            </a:r>
            <a:r>
              <a:rPr lang="pt-BR" sz="2400" dirty="0"/>
              <a:t> marca Produtor/Lavoura com informação salva;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6FA0C5-8A93-4056-B90F-244829540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161" y="24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7C9E1F-8D95-46CE-BCA1-748E26B8C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1" y="1497048"/>
            <a:ext cx="3095238" cy="46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26880" y="1515816"/>
            <a:ext cx="34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016" y="5077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87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4F50F-D1D9-486F-9431-1DCE7AD89A4C}"/>
              </a:ext>
            </a:extLst>
          </p:cNvPr>
          <p:cNvSpPr txBox="1"/>
          <p:nvPr/>
        </p:nvSpPr>
        <p:spPr>
          <a:xfrm>
            <a:off x="4267200" y="1937826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6) Produtores Amostrais aparecem destacados na Lista</a:t>
            </a:r>
          </a:p>
          <a:p>
            <a:endParaRPr lang="pt-BR" sz="2400" dirty="0"/>
          </a:p>
          <a:p>
            <a:r>
              <a:rPr lang="pt-BR" sz="2400" dirty="0"/>
              <a:t>7) Botão para Trocar Produtor Amostral</a:t>
            </a:r>
          </a:p>
          <a:p>
            <a:endParaRPr lang="pt-BR" sz="2400" dirty="0"/>
          </a:p>
          <a:p>
            <a:r>
              <a:rPr lang="pt-BR" sz="2400" dirty="0"/>
              <a:t>8) </a:t>
            </a:r>
            <a:r>
              <a:rPr lang="pt-BR" sz="2400" dirty="0" err="1"/>
              <a:t>Check</a:t>
            </a:r>
            <a:r>
              <a:rPr lang="pt-BR" sz="2400" dirty="0"/>
              <a:t> marca Produtor/Lavoura com informação salva;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C6FA0C5-8A93-4056-B90F-244829540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73957" y="6016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0360" y="5131247"/>
            <a:ext cx="34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2096" y="52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914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" y="-7755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A11CDEE-8BEB-4992-83F4-576E9893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61" y="321392"/>
            <a:ext cx="1459879" cy="53287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E5D3216-CFB9-46E8-9D05-9EABB6A00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25C3A9-E3C3-4381-A01B-AF78A6E4B199}"/>
              </a:ext>
            </a:extLst>
          </p:cNvPr>
          <p:cNvSpPr txBox="1"/>
          <p:nvPr/>
        </p:nvSpPr>
        <p:spPr>
          <a:xfrm>
            <a:off x="5577841" y="1885275"/>
            <a:ext cx="6614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Tela da Fase Final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DA075E6-B64B-4D0A-8925-E23388F10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B5ACD2-68A1-4D03-8695-B207356E0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DD541F-8FFE-445B-9B5B-553775961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F28A0D-DA11-42BF-835B-198744EB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3D570-C10B-4C35-9635-330B0B7B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223B90-1492-4A37-872F-342DB884B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07572-E200-488A-83DC-39A32367D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3A04C97-CB1C-4527-849F-2DB75D04BA71}"/>
              </a:ext>
            </a:extLst>
          </p:cNvPr>
          <p:cNvSpPr/>
          <p:nvPr/>
        </p:nvSpPr>
        <p:spPr>
          <a:xfrm>
            <a:off x="5141450" y="1568741"/>
            <a:ext cx="60447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5) A tela de Menu permite acessar todas as Fases: Canteiro, Plantio, Capação, Final e Dashboard. Nesta etapa, liberamos a Fase Capação e o Dashboard correspondente.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FCF102-E400-4E1C-9B6F-132C663C1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7" y="1175656"/>
            <a:ext cx="3857625" cy="56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1756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1DEF39-C541-47CC-99F9-965A651F1A4D}"/>
              </a:ext>
            </a:extLst>
          </p:cNvPr>
          <p:cNvSpPr txBox="1"/>
          <p:nvPr/>
        </p:nvSpPr>
        <p:spPr>
          <a:xfrm>
            <a:off x="5455921" y="1228037"/>
            <a:ext cx="6736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9.0) Fase Capação.</a:t>
            </a:r>
          </a:p>
          <a:p>
            <a:endParaRPr lang="pt-BR" sz="2400" dirty="0"/>
          </a:p>
          <a:p>
            <a:r>
              <a:rPr lang="pt-BR" sz="2000" dirty="0"/>
              <a:t>Nesta tela, temos o lançamento de 10 “contagens” de folhas por pé que irá permitir o cálculo de um valor médio que será salvo nesta Fase para entrar nos cálculos da Fase Final.</a:t>
            </a:r>
          </a:p>
          <a:p>
            <a:endParaRPr lang="pt-BR" sz="2000" dirty="0"/>
          </a:p>
          <a:p>
            <a:r>
              <a:rPr lang="pt-BR" sz="2000" dirty="0"/>
              <a:t>Preenchemos o valor da Percepção de Estimativa e optamos por um dos 3 Tipos de Cálculo: @/mil, kg/há ou g/pé.</a:t>
            </a:r>
          </a:p>
          <a:p>
            <a:endParaRPr lang="pt-BR" sz="2000" dirty="0"/>
          </a:p>
          <a:p>
            <a:r>
              <a:rPr lang="pt-BR" sz="2000" dirty="0"/>
              <a:t>Automaticamente é feito o cálculo da Estimativa (Bloco Resultado)</a:t>
            </a:r>
          </a:p>
          <a:p>
            <a:endParaRPr lang="pt-BR" sz="2000" dirty="0"/>
          </a:p>
          <a:p>
            <a:r>
              <a:rPr lang="pt-BR" sz="2000" dirty="0"/>
              <a:t>Todos os campos devem ser preenchidos para habilitar a escolha dos 3 Tipos de Cálculo.</a:t>
            </a:r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09082A-1603-4410-9070-ABB03045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89" y="52381"/>
            <a:ext cx="954180" cy="10708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32E41C-F583-4C67-A921-198F6749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1" y="321392"/>
            <a:ext cx="1459879" cy="5328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FCE1DD-696F-4005-A924-427F97FF9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58" y="6385677"/>
            <a:ext cx="1164642" cy="472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D6202D-D6C4-4BDE-AF68-FFB729E4F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85677"/>
            <a:ext cx="1748500" cy="472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44CEF6B-E956-4377-B18B-D729451B30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175656"/>
            <a:ext cx="4221480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756</Words>
  <Application>Microsoft Office PowerPoint</Application>
  <PresentationFormat>Widescreen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Jônatas Hlebania</dc:creator>
  <cp:lastModifiedBy>Lidio</cp:lastModifiedBy>
  <cp:revision>141</cp:revision>
  <cp:lastPrinted>2017-08-14T11:53:51Z</cp:lastPrinted>
  <dcterms:created xsi:type="dcterms:W3CDTF">2017-06-16T16:17:31Z</dcterms:created>
  <dcterms:modified xsi:type="dcterms:W3CDTF">2017-11-24T17:05:03Z</dcterms:modified>
</cp:coreProperties>
</file>