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8" r:id="rId2"/>
    <p:sldId id="256" r:id="rId3"/>
    <p:sldId id="274" r:id="rId4"/>
    <p:sldId id="266" r:id="rId5"/>
    <p:sldId id="264" r:id="rId6"/>
    <p:sldId id="267" r:id="rId7"/>
    <p:sldId id="275" r:id="rId8"/>
    <p:sldId id="268" r:id="rId9"/>
    <p:sldId id="279" r:id="rId10"/>
    <p:sldId id="280" r:id="rId11"/>
    <p:sldId id="281" r:id="rId12"/>
    <p:sldId id="283" r:id="rId13"/>
    <p:sldId id="284" r:id="rId14"/>
    <p:sldId id="285" r:id="rId15"/>
    <p:sldId id="286" r:id="rId16"/>
    <p:sldId id="287" r:id="rId17"/>
    <p:sldId id="278" r:id="rId18"/>
    <p:sldId id="277" r:id="rId19"/>
    <p:sldId id="276" r:id="rId20"/>
    <p:sldId id="289" r:id="rId21"/>
    <p:sldId id="290" r:id="rId22"/>
    <p:sldId id="291" r:id="rId23"/>
    <p:sldId id="288" r:id="rId24"/>
    <p:sldId id="292" r:id="rId25"/>
    <p:sldId id="273" r:id="rId26"/>
  </p:sldIdLst>
  <p:sldSz cx="12192000" cy="6858000"/>
  <p:notesSz cx="7010400" cy="9296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ônatas Hlebania" initials="JH" lastIdx="4" clrIdx="0">
    <p:extLst>
      <p:ext uri="{19B8F6BF-5375-455C-9EA6-DF929625EA0E}">
        <p15:presenceInfo xmlns:p15="http://schemas.microsoft.com/office/powerpoint/2012/main" userId="5cc72e71fe9060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87269" autoAdjust="0"/>
  </p:normalViewPr>
  <p:slideViewPr>
    <p:cSldViewPr snapToGrid="0">
      <p:cViewPr varScale="1">
        <p:scale>
          <a:sx n="63" d="100"/>
          <a:sy n="63" d="100"/>
        </p:scale>
        <p:origin x="10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18AA5F4-6A48-419E-B042-653A0B95B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A6F515B-DC14-429F-A5E9-26A6F9D9C5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81A2308-924E-4AFE-9C5D-93DCD1797DFB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54E4E3-0308-4324-83B6-F5595D9050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EB93FED-D83A-49BB-A7E4-2810AE0AB2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B08A18B-233F-4BD5-9EA8-E90EB2A8B1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82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035A816-8A65-43B7-A132-A49FAD5C317E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CE96F0B-B105-4474-B7CB-2EFD587D88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1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160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Nesta tela temos a pergunta “Você adquiriu mais mudas?”. Se na primeira pergunta tivéssemos respondido “Sim” (Você plantou todas?) Esta seria a segunda tela a aparecer. Para um melhor entendimento, podemos voltar a este ponto mais adiante. </a:t>
            </a:r>
          </a:p>
          <a:p>
            <a:r>
              <a:rPr lang="pt-BR" dirty="0"/>
              <a:t>Assim como na primeira tela vamos responder “Sim” para visualizar todas as telas. Mais adiante podemos voltar neste ponto e escolher o  “Não”.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231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Aqui o Orientador irá perguntar ao Produtor quantas badejas foram adquiridas. A seguir ao preenchimento, vamos clicar em Próximo.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412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Aqui o </a:t>
            </a:r>
            <a:r>
              <a:rPr lang="pt-BR" dirty="0" err="1"/>
              <a:t>CropE</a:t>
            </a:r>
            <a:r>
              <a:rPr lang="pt-BR" dirty="0"/>
              <a:t> já trás o resultado de mudas plantadas conforme as escolhas anteriores. Este resultado já esta no formato mil mudas. Seguindo o nosso objetivo de ver todas as telas vamos responder a pergunta “Plantio Confere?” com “Não”.  Para ver o fluxo do Sim poderemos voltar a este ponto mais adiante.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478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foi informado Plantio “Não” Confere, o Orientador irá perguntar ao Produtor, enfim, quantas foram as mudas plantadas afinal. Após preencher vamos clicar em Próximo.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233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as duas informações: Mudas Disponíveis (9.4) e Plantio Informado (9.5) o </a:t>
            </a:r>
            <a:r>
              <a:rPr lang="pt-BR" dirty="0" err="1"/>
              <a:t>CropE</a:t>
            </a:r>
            <a:r>
              <a:rPr lang="pt-BR" dirty="0"/>
              <a:t> calcula e mostra a Diferença e pede que esta diferença seja distribuída nos campos: Plantio por Conta e Plantio Concorrência. Se os valores não fecharem “</a:t>
            </a:r>
            <a:r>
              <a:rPr lang="pt-BR" dirty="0" err="1"/>
              <a:t>Conta+Concorrencia</a:t>
            </a:r>
            <a:r>
              <a:rPr lang="pt-BR" dirty="0"/>
              <a:t>=Diferença”. O </a:t>
            </a:r>
            <a:r>
              <a:rPr lang="pt-BR" dirty="0" err="1"/>
              <a:t>CropE</a:t>
            </a:r>
            <a:r>
              <a:rPr lang="pt-BR" dirty="0"/>
              <a:t> irá dar uma mensagem de aviso.</a:t>
            </a:r>
          </a:p>
          <a:p>
            <a:r>
              <a:rPr lang="pt-BR" dirty="0"/>
              <a:t>Após preencher os campos, vamos clicar em Próximo.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08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Chegamos a tela Resultado. De posse de todas as informações o </a:t>
            </a:r>
            <a:r>
              <a:rPr lang="pt-BR" dirty="0" err="1"/>
              <a:t>CropE</a:t>
            </a:r>
            <a:r>
              <a:rPr lang="pt-BR" dirty="0"/>
              <a:t> calcula a Estimativa e apresenta todos os campos que irá salvar. O Campo Misto vem com a informação da Fase Canteiro. E se foi preenchido Plantio por Conta e/ou </a:t>
            </a:r>
            <a:r>
              <a:rPr lang="pt-BR" dirty="0" err="1"/>
              <a:t>Concorrencia</a:t>
            </a:r>
            <a:r>
              <a:rPr lang="pt-BR" dirty="0"/>
              <a:t>, o campo Misto estará marcado (</a:t>
            </a:r>
            <a:r>
              <a:rPr lang="pt-BR" dirty="0" err="1"/>
              <a:t>check</a:t>
            </a:r>
            <a:r>
              <a:rPr lang="pt-BR" dirty="0"/>
              <a:t>). Clicar em Salvar para salvar os dados no aplicativo.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565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Caso houver diferença a mais ou a menos entre as mudas Produzidas e as Informadas, o </a:t>
            </a:r>
            <a:r>
              <a:rPr lang="pt-BR" dirty="0" err="1"/>
              <a:t>CropE</a:t>
            </a:r>
            <a:r>
              <a:rPr lang="pt-BR" dirty="0"/>
              <a:t> irá mostra uma mensagem informativa. Após clicar em ok, o </a:t>
            </a:r>
            <a:r>
              <a:rPr lang="pt-BR" dirty="0" err="1"/>
              <a:t>CropE</a:t>
            </a:r>
            <a:r>
              <a:rPr lang="pt-BR" dirty="0"/>
              <a:t> irá salvar os dados localmente.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747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Após ter salvo as informações, ao voltar a Lista, o Produtor/Lavoura estará marcado com “</a:t>
            </a:r>
            <a:r>
              <a:rPr lang="pt-BR" dirty="0" err="1"/>
              <a:t>check</a:t>
            </a:r>
            <a:r>
              <a:rPr lang="pt-BR" dirty="0"/>
              <a:t>”. Ao escolher um Produtor/Lavoura que já tenha o “</a:t>
            </a:r>
            <a:r>
              <a:rPr lang="pt-BR" dirty="0" err="1"/>
              <a:t>check</a:t>
            </a:r>
            <a:r>
              <a:rPr lang="pt-BR" dirty="0"/>
              <a:t>”, o </a:t>
            </a:r>
            <a:r>
              <a:rPr lang="pt-BR" dirty="0" err="1"/>
              <a:t>CropE</a:t>
            </a:r>
            <a:r>
              <a:rPr lang="pt-BR" dirty="0"/>
              <a:t> irá mostrar a estimativa e os demais dados. Com o botão Alterar, caso se queira alterar os dados. O Processo recomeça da primeira pergunta. Tela 9.0 Você plantou todas...”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300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5033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40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8229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8265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8422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6145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5683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8085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087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340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88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Login será via CPF e senha igual ao Portal do Produtor, foi definido pela Souza Cruz que 59 Orientadores participaram nesta primeira etapa.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439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219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Da tela Menu passamos a tela com a Lista de Produtores que se encontram na Fase Plantio. Esta Lista foi carregada no momento do Login, quando o App estava online. São todos os Produtores e suas lavouras sob responsabilidade do Orientador. Temos uma opção de pesquisa por nome. Ao selecionar um Produtor/Lavoura da Lista vamos passar a tela onde podemos entrar com as informações da Fase Plantio. Após Salvar os dados, aparece um </a:t>
            </a:r>
            <a:r>
              <a:rPr lang="pt-BR" dirty="0" err="1"/>
              <a:t>check</a:t>
            </a:r>
            <a:r>
              <a:rPr lang="pt-BR" dirty="0"/>
              <a:t> indicando que este Produtor/Lavoura já tem dados salvos.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858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Nas telas da Fase Plantio temos inicialmente as informações de estimativa contratada e da fase Canteiro trazidas da base. A seguir uma sequência de perguntas que o Orientador fará ao Produtor irá guiar o Orientador. O </a:t>
            </a:r>
            <a:r>
              <a:rPr lang="pt-BR" dirty="0" err="1"/>
              <a:t>CropE</a:t>
            </a:r>
            <a:r>
              <a:rPr lang="pt-BR" dirty="0"/>
              <a:t> irá calcular a Estimativa Plantio com base nas respostas. A primeira pergunta é: Você plantou todas as Mudas que produziu na Fase Canteiro? Para visualizar todas as telas vamos começar respondendo “Não”.  Caso se queira seguir o Fluxo do “Sim” voltaremos a esta Tela mais adiante.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381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Aqui o Orientador irá perguntar ao Produtor quantas badejas não foram plantadas. Ou por terem sido perdidas, ou vendidas, ou outra situação qualquer. A seguir ao preenchimento, vamos clicar em Próximo.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90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25/09/2017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21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25/09/2017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71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25/09/2017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240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25/09/2017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982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25/09/2017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241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25/09/2017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93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25/09/2017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892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25/09/2017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202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25/09/2017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7836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25/09/2017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540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25/09/2017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987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2F06A-6FE3-465B-A381-C07A10E8399F}" type="datetimeFigureOut">
              <a:rPr lang="pt-BR" smtClean="0"/>
              <a:t>25/09/2017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917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E007193B-3541-4A67-A07C-97B20479E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36" y="160451"/>
            <a:ext cx="5470245" cy="487537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A32CAE5-1869-462B-A2FB-D926087A5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225" y="5258328"/>
            <a:ext cx="3953427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40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1DEF39-C541-47CC-99F9-965A651F1A4D}"/>
              </a:ext>
            </a:extLst>
          </p:cNvPr>
          <p:cNvSpPr txBox="1"/>
          <p:nvPr/>
        </p:nvSpPr>
        <p:spPr>
          <a:xfrm>
            <a:off x="5455921" y="1228037"/>
            <a:ext cx="673608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9.2) Fase Plantio.</a:t>
            </a:r>
          </a:p>
          <a:p>
            <a:endParaRPr lang="pt-B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A próxima pergunta: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dirty="0"/>
              <a:t>	“Você adquiriu mais mudas?”</a:t>
            </a:r>
          </a:p>
          <a:p>
            <a:pPr>
              <a:lnSpc>
                <a:spcPct val="150000"/>
              </a:lnSpc>
            </a:pPr>
            <a:endParaRPr lang="pt-B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Vamos responder “Sim”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709082A-1603-4410-9070-ABB03045C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732E41C-F583-4C67-A921-198F6749F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2FCE1DD-696F-4005-A924-427F97FF9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D6202D-D6C4-4BDE-AF68-FFB729E4F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0AE094B-2932-44B6-B89B-DCDC92D637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67" y="1123275"/>
            <a:ext cx="3857625" cy="578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8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1DEF39-C541-47CC-99F9-965A651F1A4D}"/>
              </a:ext>
            </a:extLst>
          </p:cNvPr>
          <p:cNvSpPr txBox="1"/>
          <p:nvPr/>
        </p:nvSpPr>
        <p:spPr>
          <a:xfrm>
            <a:off x="5455921" y="1228037"/>
            <a:ext cx="67360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9.3) Fase Plantio.</a:t>
            </a:r>
          </a:p>
          <a:p>
            <a:endParaRPr lang="pt-B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Na sequência, são informadas as bandejas adquiridas de Isopor e/ou Plástico.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“Informe quantas bandejas foram adquiridas?”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Após preencher Isopor/Plástico vamos clicar “Próximo”.</a:t>
            </a:r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709082A-1603-4410-9070-ABB03045C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732E41C-F583-4C67-A921-198F6749F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2FCE1DD-696F-4005-A924-427F97FF9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D6202D-D6C4-4BDE-AF68-FFB729E4F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D18164F-2129-40A6-AC3C-2119DD6D7F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90" y="854264"/>
            <a:ext cx="3857625" cy="617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17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1DEF39-C541-47CC-99F9-965A651F1A4D}"/>
              </a:ext>
            </a:extLst>
          </p:cNvPr>
          <p:cNvSpPr txBox="1"/>
          <p:nvPr/>
        </p:nvSpPr>
        <p:spPr>
          <a:xfrm>
            <a:off x="5044441" y="1341770"/>
            <a:ext cx="67360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9.4) Fase Plantio.</a:t>
            </a:r>
          </a:p>
          <a:p>
            <a:endParaRPr lang="pt-B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Neste momento o </a:t>
            </a:r>
            <a:r>
              <a:rPr lang="pt-BR" sz="2400" dirty="0" err="1"/>
              <a:t>CropE</a:t>
            </a:r>
            <a:r>
              <a:rPr lang="pt-BR" sz="2400" dirty="0"/>
              <a:t> já mostrará o resultado calculado de Mudas Plantadas, no exemplo: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“Então Você Plantou... 79,07 mil mudas”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     A seguir o app pede a confirmação do Produtor: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              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              	“Plantio Confere? “</a:t>
            </a:r>
          </a:p>
          <a:p>
            <a:pPr>
              <a:lnSpc>
                <a:spcPct val="150000"/>
              </a:lnSpc>
            </a:pPr>
            <a:endParaRPr lang="pt-B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Vamos responder “Não”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709082A-1603-4410-9070-ABB03045C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732E41C-F583-4C67-A921-198F6749F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2FCE1DD-696F-4005-A924-427F97FF9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D6202D-D6C4-4BDE-AF68-FFB729E4F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98184DD-E14D-4E43-8ABE-A08E75AE05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" y="975360"/>
            <a:ext cx="385762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66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1DEF39-C541-47CC-99F9-965A651F1A4D}"/>
              </a:ext>
            </a:extLst>
          </p:cNvPr>
          <p:cNvSpPr txBox="1"/>
          <p:nvPr/>
        </p:nvSpPr>
        <p:spPr>
          <a:xfrm>
            <a:off x="5044441" y="1341770"/>
            <a:ext cx="67360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9.5) Fase Plantio.</a:t>
            </a:r>
          </a:p>
          <a:p>
            <a:endParaRPr lang="pt-B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A seguir,  o Orientador deverá informar as Mil Mudas que foram plantadas realmente pelo Produtor.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dirty="0"/>
              <a:t>     “Informe as mil mudas plantadas”</a:t>
            </a:r>
          </a:p>
          <a:p>
            <a:pPr>
              <a:lnSpc>
                <a:spcPct val="150000"/>
              </a:lnSpc>
            </a:pPr>
            <a:endParaRPr lang="pt-B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Após preencher as “mil mudas:”  vamos clicar “Próximo”.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709082A-1603-4410-9070-ABB03045C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732E41C-F583-4C67-A921-198F6749F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2FCE1DD-696F-4005-A924-427F97FF9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D6202D-D6C4-4BDE-AF68-FFB729E4F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220ECBA-CFA9-45DD-9248-25A5A58AA7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07" y="975360"/>
            <a:ext cx="3857625" cy="606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66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1DEF39-C541-47CC-99F9-965A651F1A4D}"/>
              </a:ext>
            </a:extLst>
          </p:cNvPr>
          <p:cNvSpPr txBox="1"/>
          <p:nvPr/>
        </p:nvSpPr>
        <p:spPr>
          <a:xfrm>
            <a:off x="5044441" y="1341770"/>
            <a:ext cx="696202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9.6) Fase Plantio.</a:t>
            </a:r>
          </a:p>
          <a:p>
            <a:endParaRPr lang="pt-B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O </a:t>
            </a:r>
            <a:r>
              <a:rPr lang="pt-BR" sz="2400" dirty="0" err="1"/>
              <a:t>CropE</a:t>
            </a:r>
            <a:r>
              <a:rPr lang="pt-BR" sz="2400" dirty="0"/>
              <a:t> irá mostrar a diferença entre Mudas Disponíveis (tela 9.4) e Plantio Informado (tela 9.5).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Esta diferença deverá ser distribuída nos campos Plantio por Conta e Plantio para a Concorrência.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Após preencher estes campos,  vamos clicar “Próximo”.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709082A-1603-4410-9070-ABB03045C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732E41C-F583-4C67-A921-198F6749F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2FCE1DD-696F-4005-A924-427F97FF9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D6202D-D6C4-4BDE-AF68-FFB729E4F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4C2DF04-114D-46A3-9306-B7BD4400A3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27" y="854264"/>
            <a:ext cx="3857625" cy="618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20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1DEF39-C541-47CC-99F9-965A651F1A4D}"/>
              </a:ext>
            </a:extLst>
          </p:cNvPr>
          <p:cNvSpPr txBox="1"/>
          <p:nvPr/>
        </p:nvSpPr>
        <p:spPr>
          <a:xfrm>
            <a:off x="5044441" y="1341770"/>
            <a:ext cx="673608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9.7) Fase Plantio.</a:t>
            </a:r>
          </a:p>
          <a:p>
            <a:endParaRPr lang="pt-B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O </a:t>
            </a:r>
            <a:r>
              <a:rPr lang="pt-BR" sz="2400" dirty="0" err="1"/>
              <a:t>CropE</a:t>
            </a:r>
            <a:r>
              <a:rPr lang="pt-BR" sz="2400" dirty="0"/>
              <a:t> irá mostrar a tela Resultado com a Estimativa da Fase Plantio Calculada.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O campo Misto já virá assinalado caso tenha sido assinalado na Fase Canteiro ou tenha sido informado o Plantio por Conta/Concorrência. Pode ser alterado nesta tela.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Os campos informados durante a Fase também serão mostrados e salvos.</a:t>
            </a:r>
          </a:p>
          <a:p>
            <a:pPr>
              <a:lnSpc>
                <a:spcPct val="150000"/>
              </a:lnSpc>
            </a:pPr>
            <a:endParaRPr lang="pt-B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709082A-1603-4410-9070-ABB03045C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732E41C-F583-4C67-A921-198F6749F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2FCE1DD-696F-4005-A924-427F97FF9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D6202D-D6C4-4BDE-AF68-FFB729E4F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16AB7CA-18A7-4FB2-8AD4-CAA489B82E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96" y="990599"/>
            <a:ext cx="3857625" cy="601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10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1DEF39-C541-47CC-99F9-965A651F1A4D}"/>
              </a:ext>
            </a:extLst>
          </p:cNvPr>
          <p:cNvSpPr txBox="1"/>
          <p:nvPr/>
        </p:nvSpPr>
        <p:spPr>
          <a:xfrm>
            <a:off x="5044441" y="1341770"/>
            <a:ext cx="673608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9.8) Fase Plantio.</a:t>
            </a:r>
          </a:p>
          <a:p>
            <a:endParaRPr lang="pt-B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O </a:t>
            </a:r>
            <a:r>
              <a:rPr lang="pt-BR" sz="2400" dirty="0" err="1"/>
              <a:t>CropE</a:t>
            </a:r>
            <a:r>
              <a:rPr lang="pt-BR" sz="2400" dirty="0"/>
              <a:t> irá dar a mensagem: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“Você plantou 10,31 mil mudas a mais que o contratado.’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Mostrando se foram plantadas mudas a mais ou a menos que o contratado.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>
              <a:lnSpc>
                <a:spcPct val="150000"/>
              </a:lnSpc>
            </a:pPr>
            <a:endParaRPr lang="pt-BR" sz="2400" dirty="0"/>
          </a:p>
          <a:p>
            <a:pPr>
              <a:lnSpc>
                <a:spcPct val="150000"/>
              </a:lnSpc>
            </a:pPr>
            <a:endParaRPr lang="pt-B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709082A-1603-4410-9070-ABB03045C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732E41C-F583-4C67-A921-198F6749F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2FCE1DD-696F-4005-A924-427F97FF9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D6202D-D6C4-4BDE-AF68-FFB729E4F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472C4A7-D5EC-460A-BCE0-0C46F364CA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27" y="854264"/>
            <a:ext cx="3857625" cy="632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28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1DEF39-C541-47CC-99F9-965A651F1A4D}"/>
              </a:ext>
            </a:extLst>
          </p:cNvPr>
          <p:cNvSpPr txBox="1"/>
          <p:nvPr/>
        </p:nvSpPr>
        <p:spPr>
          <a:xfrm>
            <a:off x="5455921" y="1228037"/>
            <a:ext cx="67360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9.9) Fase Plantio.</a:t>
            </a:r>
          </a:p>
          <a:p>
            <a:endParaRPr lang="pt-B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Após a primeira vez que é lançada a informação de plantio, pode se entrar no Produtor/Lavoura e alterar a Estimativa. Seguindo novamente o fluxo de perguntas (iniciar na tela 9.0)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709082A-1603-4410-9070-ABB03045C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732E41C-F583-4C67-A921-198F6749F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2FCE1DD-696F-4005-A924-427F97FF9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D6202D-D6C4-4BDE-AF68-FFB729E4F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C1147CF-9A9B-4855-B845-620522626D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27" y="990600"/>
            <a:ext cx="3857625" cy="618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75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2F28A0D-DA11-42BF-835B-198744EBC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773D570-C10B-4C35-9635-330B0B7B27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8223B90-1492-4A37-872F-342DB884B1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F007572-E200-488A-83DC-39A32367D8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83A04C97-CB1C-4527-849F-2DB75D04BA71}"/>
              </a:ext>
            </a:extLst>
          </p:cNvPr>
          <p:cNvSpPr/>
          <p:nvPr/>
        </p:nvSpPr>
        <p:spPr>
          <a:xfrm>
            <a:off x="5141450" y="1568741"/>
            <a:ext cx="619711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/>
              <a:t>A tela de Menu Dashboard permite acessar o Dashboard de cada Fases: Canteiro, Plantio, Capação, Fase Final e o Dashboard Resumo de Área. Nesta etapa, temos Canteiro, Plantio e Resumo de Área disponíveis. Demais fases, serão liberadas conforme cronograma.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9D46A0-70DE-4119-99F0-C2B29AB257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00" y="1175656"/>
            <a:ext cx="3665437" cy="568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62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1DEF39-C541-47CC-99F9-965A651F1A4D}"/>
              </a:ext>
            </a:extLst>
          </p:cNvPr>
          <p:cNvSpPr txBox="1"/>
          <p:nvPr/>
        </p:nvSpPr>
        <p:spPr>
          <a:xfrm>
            <a:off x="5301830" y="1316344"/>
            <a:ext cx="5105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10) Dashboard Canteiro</a:t>
            </a:r>
          </a:p>
          <a:p>
            <a:r>
              <a:rPr lang="pt-BR" sz="2400" dirty="0"/>
              <a:t>	</a:t>
            </a:r>
          </a:p>
          <a:p>
            <a:r>
              <a:rPr lang="pt-BR" sz="2400" dirty="0"/>
              <a:t>Nesta tela o </a:t>
            </a:r>
            <a:r>
              <a:rPr lang="pt-BR" sz="2400" dirty="0" err="1"/>
              <a:t>CropE</a:t>
            </a:r>
            <a:r>
              <a:rPr lang="pt-BR" sz="2400" dirty="0"/>
              <a:t> apresenta as principais informações da Fase Canteiro relacionadas por Produtor/Lavoura.</a:t>
            </a:r>
          </a:p>
          <a:p>
            <a:endParaRPr lang="pt-BR" sz="2400" dirty="0"/>
          </a:p>
          <a:p>
            <a:r>
              <a:rPr lang="pt-BR" sz="2400" dirty="0"/>
              <a:t>Botão Pesquisar permite filtrar por nome.</a:t>
            </a:r>
          </a:p>
          <a:p>
            <a:endParaRPr lang="pt-BR" sz="240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709082A-1603-4410-9070-ABB03045C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732E41C-F583-4C67-A921-198F6749F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2FCE1DD-696F-4005-A924-427F97FF9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D6202D-D6C4-4BDE-AF68-FFB729E4F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35AFDE9-F947-4626-BF7A-1C8EFE1C69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47" y="854264"/>
            <a:ext cx="3857625" cy="632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57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61731" y="1175656"/>
            <a:ext cx="463887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dirty="0"/>
              <a:t>Treinamento App CropE</a:t>
            </a:r>
          </a:p>
          <a:p>
            <a:r>
              <a:rPr lang="pt-BR" sz="3600" u="sng" dirty="0"/>
              <a:t> </a:t>
            </a:r>
          </a:p>
          <a:p>
            <a:r>
              <a:rPr lang="pt-BR" sz="3600" b="1" dirty="0"/>
              <a:t>Fase Plantio</a:t>
            </a:r>
          </a:p>
          <a:p>
            <a:endParaRPr lang="pt-BR" sz="3600" b="1" dirty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2800" dirty="0"/>
              <a:t>Visão de Negócio;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2800" dirty="0"/>
              <a:t>Fase Plantio;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2800" dirty="0" err="1"/>
              <a:t>Login</a:t>
            </a:r>
            <a:r>
              <a:rPr lang="pt-BR" sz="2800" dirty="0"/>
              <a:t>;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2800" dirty="0"/>
              <a:t>Menu;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2800" dirty="0"/>
              <a:t>Lista de produtores;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2800" dirty="0"/>
              <a:t>Tela Plantio.</a:t>
            </a:r>
          </a:p>
          <a:p>
            <a:endParaRPr lang="pt-BR" sz="2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9CECB8B-B728-449B-8316-38AD10DEC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5C7BF0E-7C86-43C2-A84A-622DEA574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3A35C2-BC5B-4191-B56E-1D3A6B9C57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C389AA0-E448-4174-A6ED-2DD98BF738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1BB47EA-7D89-43E3-9C26-96501EFA45A2}"/>
              </a:ext>
            </a:extLst>
          </p:cNvPr>
          <p:cNvSpPr txBox="1"/>
          <p:nvPr/>
        </p:nvSpPr>
        <p:spPr>
          <a:xfrm>
            <a:off x="6598580" y="1138773"/>
            <a:ext cx="463887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600" i="1" dirty="0"/>
          </a:p>
          <a:p>
            <a:r>
              <a:rPr lang="pt-BR" sz="3600" u="sng" dirty="0"/>
              <a:t> </a:t>
            </a:r>
          </a:p>
          <a:p>
            <a:r>
              <a:rPr lang="pt-BR" sz="3600" b="1" dirty="0"/>
              <a:t>Dashboard</a:t>
            </a:r>
          </a:p>
          <a:p>
            <a:endParaRPr lang="pt-BR" sz="3600" b="1" dirty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2800" dirty="0"/>
              <a:t>Menu;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2800" dirty="0"/>
              <a:t>Canteiro;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2800" dirty="0"/>
              <a:t>Plantio;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2800" dirty="0"/>
              <a:t>Resumo de Área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916291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1DEF39-C541-47CC-99F9-965A651F1A4D}"/>
              </a:ext>
            </a:extLst>
          </p:cNvPr>
          <p:cNvSpPr txBox="1"/>
          <p:nvPr/>
        </p:nvSpPr>
        <p:spPr>
          <a:xfrm>
            <a:off x="7267790" y="1228037"/>
            <a:ext cx="5105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11) Dashboard Plantio</a:t>
            </a:r>
          </a:p>
          <a:p>
            <a:r>
              <a:rPr lang="pt-BR" sz="2400" dirty="0"/>
              <a:t>	</a:t>
            </a:r>
          </a:p>
          <a:p>
            <a:r>
              <a:rPr lang="pt-BR" sz="2400" dirty="0"/>
              <a:t>Nesta tela o </a:t>
            </a:r>
            <a:r>
              <a:rPr lang="pt-BR" sz="2400" dirty="0" err="1"/>
              <a:t>CropE</a:t>
            </a:r>
            <a:r>
              <a:rPr lang="pt-BR" sz="2400" dirty="0"/>
              <a:t> apresenta as principais informações da Fase Plantio relacionadas por Produtor/Lavoura.</a:t>
            </a:r>
          </a:p>
          <a:p>
            <a:endParaRPr lang="pt-BR" sz="2400" dirty="0"/>
          </a:p>
          <a:p>
            <a:r>
              <a:rPr lang="pt-BR" sz="2400" dirty="0"/>
              <a:t>A tela esta em formato Paisagem para melhor visualizar os campos. (Horizontal)</a:t>
            </a:r>
          </a:p>
          <a:p>
            <a:endParaRPr lang="pt-BR" sz="2400" dirty="0"/>
          </a:p>
          <a:p>
            <a:r>
              <a:rPr lang="pt-BR" sz="2400" dirty="0"/>
              <a:t>Botão Pesquisar permite filtrar por nome.</a:t>
            </a:r>
          </a:p>
          <a:p>
            <a:endParaRPr lang="pt-BR" sz="240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709082A-1603-4410-9070-ABB03045C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732E41C-F583-4C67-A921-198F6749F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2FCE1DD-696F-4005-A924-427F97FF9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D6202D-D6C4-4BDE-AF68-FFB729E4F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04F9C24-966C-47C5-A734-9B2A80779A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037"/>
            <a:ext cx="7161110" cy="526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74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1DEF39-C541-47CC-99F9-965A651F1A4D}"/>
              </a:ext>
            </a:extLst>
          </p:cNvPr>
          <p:cNvSpPr txBox="1"/>
          <p:nvPr/>
        </p:nvSpPr>
        <p:spPr>
          <a:xfrm>
            <a:off x="6551510" y="1407784"/>
            <a:ext cx="5105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12) Dashboard Resumo por Área</a:t>
            </a:r>
          </a:p>
          <a:p>
            <a:r>
              <a:rPr lang="pt-BR" sz="2400" dirty="0"/>
              <a:t>	</a:t>
            </a:r>
          </a:p>
          <a:p>
            <a:r>
              <a:rPr lang="pt-BR" sz="2400" dirty="0"/>
              <a:t>Nesta tela o </a:t>
            </a:r>
            <a:r>
              <a:rPr lang="pt-BR" sz="2400" dirty="0" err="1"/>
              <a:t>CropE</a:t>
            </a:r>
            <a:r>
              <a:rPr lang="pt-BR" sz="2400" dirty="0"/>
              <a:t> apresenta a soma de todas as estimativas de todas as fases.</a:t>
            </a:r>
          </a:p>
          <a:p>
            <a:endParaRPr lang="pt-BR" sz="2400" dirty="0"/>
          </a:p>
          <a:p>
            <a:r>
              <a:rPr lang="pt-BR" sz="2400" dirty="0"/>
              <a:t>Variação (%) e Concluído (%).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709082A-1603-4410-9070-ABB03045C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732E41C-F583-4C67-A921-198F6749F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2FCE1DD-696F-4005-A924-427F97FF9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D6202D-D6C4-4BDE-AF68-FFB729E4F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88ADE8D-E521-4E9E-AC89-1848F72638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147" y="1175656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24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1DEF39-C541-47CC-99F9-965A651F1A4D}"/>
              </a:ext>
            </a:extLst>
          </p:cNvPr>
          <p:cNvSpPr txBox="1"/>
          <p:nvPr/>
        </p:nvSpPr>
        <p:spPr>
          <a:xfrm>
            <a:off x="655320" y="1438264"/>
            <a:ext cx="113511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13) Relembrando 1:</a:t>
            </a:r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Como o levantamento de mudas foi realizado contando todas as mudas produzidas pelo Produtor,  nos casos em que ele é misto, agora a diferença deve ser destinada;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Lembre-se de saber antecipadamente toda a bandeja adquirida, vendida, perdida e ou deixada para replante neste momento;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Caso o Plantio não confere, ou seja, a conta do aplicativo não fechou, lembre-se que for menor, terá que destinar a diferença de mudas, utilizando duas casas depois da virgula, por questões de exatidão;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Estamos considerando 5% de perdas na bandeja e 3% de perdas na lavoura;</a:t>
            </a:r>
          </a:p>
          <a:p>
            <a:r>
              <a:rPr lang="pt-BR" sz="2400" dirty="0"/>
              <a:t>	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709082A-1603-4410-9070-ABB03045C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732E41C-F583-4C67-A921-198F6749F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2FCE1DD-696F-4005-A924-427F97FF9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D6202D-D6C4-4BDE-AF68-FFB729E4F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40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1DEF39-C541-47CC-99F9-965A651F1A4D}"/>
              </a:ext>
            </a:extLst>
          </p:cNvPr>
          <p:cNvSpPr txBox="1"/>
          <p:nvPr/>
        </p:nvSpPr>
        <p:spPr>
          <a:xfrm>
            <a:off x="655320" y="1438264"/>
            <a:ext cx="107899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13) Relembrando  2:</a:t>
            </a:r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Nas alterações de Contrato em mil pés, os cálculos precisam ser refeitos no aplicativo;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Os Produtores que não possuem lançamentos de dados na fase Canteiro, não são habilitados para a coleta de dados da fase Plantio;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Se após o lançamento do Plantio do Produtor, a fase Canteiro for editada, deverá ser atualizado a fase Plantio;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 aplicativo não permite retorno de fluxo, no entanto, se errar ou se enganar, não permite retornar, deve sair e recomeçar de novo;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r>
              <a:rPr lang="pt-BR" sz="2400" dirty="0"/>
              <a:t>	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709082A-1603-4410-9070-ABB03045C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732E41C-F583-4C67-A921-198F6749F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2FCE1DD-696F-4005-A924-427F97FF9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D6202D-D6C4-4BDE-AF68-FFB729E4F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22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1DEF39-C541-47CC-99F9-965A651F1A4D}"/>
              </a:ext>
            </a:extLst>
          </p:cNvPr>
          <p:cNvSpPr txBox="1"/>
          <p:nvPr/>
        </p:nvSpPr>
        <p:spPr>
          <a:xfrm>
            <a:off x="655320" y="1438264"/>
            <a:ext cx="10789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14) Problemas Técnicos: Entrar em contato com Adriano Montagner;</a:t>
            </a:r>
          </a:p>
          <a:p>
            <a:r>
              <a:rPr lang="pt-BR" sz="2400" dirty="0"/>
              <a:t>	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709082A-1603-4410-9070-ABB03045C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732E41C-F583-4C67-A921-198F6749F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2FCE1DD-696F-4005-A924-427F97FF9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D6202D-D6C4-4BDE-AF68-FFB729E4F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10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4592222" y="1285961"/>
            <a:ext cx="3007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Obrigado!</a:t>
            </a:r>
          </a:p>
        </p:txBody>
      </p:sp>
      <p:sp>
        <p:nvSpPr>
          <p:cNvPr id="12" name="Rectangle 3"/>
          <p:cNvSpPr/>
          <p:nvPr/>
        </p:nvSpPr>
        <p:spPr>
          <a:xfrm>
            <a:off x="403920" y="2420888"/>
            <a:ext cx="4618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1200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1200" b="1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F6742B7-A7B7-433C-969F-1D55A1B58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44DEDBC-3EBD-4C14-9D17-4844AC72EE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sp>
        <p:nvSpPr>
          <p:cNvPr id="3" name="AutoShape 2" descr="https://mail.google.com/mail/u/0/?ui=2&amp;ik=88ca48d89e&amp;view=fimg&amp;th=15dc21de6d64d131&amp;attid=0.1.1&amp;disp=emb&amp;attbid=ANGjdJ9NUMjNDcl-BTKDyA2giWpIMw-0xBsR67ZuK6m4ZNAJqUiDMMoN8MBALJ7hxQujOpnwYCkn4oA9lBX1w_tg8z-j1p3YVvoxH7JHkOX-_90oNDFthK1_E8nTkW0&amp;sz=s0-l75-ft&amp;ats=1502211679279&amp;rm=15dc21de6d64d131&amp;zw&amp;atsh=1">
            <a:extLst>
              <a:ext uri="{FF2B5EF4-FFF2-40B4-BE49-F238E27FC236}">
                <a16:creationId xmlns:a16="http://schemas.microsoft.com/office/drawing/2014/main" id="{A8AB67B3-8593-4173-81CF-C426A50B16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158197" cy="315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84FE75-7203-46BE-B1D5-6555E32438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84" y="3672114"/>
            <a:ext cx="5689600" cy="155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2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43161" y="1460271"/>
            <a:ext cx="1176330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R"/>
            </a:pPr>
            <a:r>
              <a:rPr lang="pt-BR" sz="3600" dirty="0"/>
              <a:t>Visão de Negócio –</a:t>
            </a:r>
            <a:r>
              <a:rPr lang="pt-BR" sz="3600" dirty="0" err="1"/>
              <a:t>CropE</a:t>
            </a:r>
            <a:endParaRPr lang="pt-BR" sz="3600" dirty="0"/>
          </a:p>
          <a:p>
            <a:pPr algn="ctr"/>
            <a:endParaRPr lang="pt-BR" sz="1200" dirty="0"/>
          </a:p>
          <a:p>
            <a:pPr algn="just">
              <a:lnSpc>
                <a:spcPct val="150000"/>
              </a:lnSpc>
            </a:pPr>
            <a:r>
              <a:rPr lang="pt-BR" sz="2400" dirty="0"/>
              <a:t>O App </a:t>
            </a:r>
            <a:r>
              <a:rPr lang="pt-BR" sz="2400" dirty="0" err="1"/>
              <a:t>CropE</a:t>
            </a:r>
            <a:r>
              <a:rPr lang="pt-BR" sz="2400" dirty="0"/>
              <a:t> é o primeiro Aplicativo Funcional a ser desenvolvido pela Souza Cruz para o auxiliar o orientador agrícola no processo de construção da estimativa da safra. Além da inovação trazida pelo </a:t>
            </a:r>
            <a:r>
              <a:rPr lang="pt-BR" sz="2400" dirty="0" err="1"/>
              <a:t>CropE</a:t>
            </a:r>
            <a:r>
              <a:rPr lang="pt-BR" sz="2400" dirty="0"/>
              <a:t>, o aplicativo tem por objetivo propiciar uma maior precisão das informações e a padronização desse processo, permitindo importantes tomadas de decisões.</a:t>
            </a:r>
          </a:p>
          <a:p>
            <a:pPr algn="just">
              <a:lnSpc>
                <a:spcPct val="150000"/>
              </a:lnSpc>
            </a:pPr>
            <a:r>
              <a:rPr lang="pt-BR" sz="2400" dirty="0"/>
              <a:t>A construção do </a:t>
            </a:r>
            <a:r>
              <a:rPr lang="pt-BR" sz="2400" dirty="0" err="1"/>
              <a:t>CropE</a:t>
            </a:r>
            <a:r>
              <a:rPr lang="pt-BR" sz="2400" dirty="0"/>
              <a:t> está sendo possível devido à soma da expertise de uma equipe multidisciplinar, composta por orientadores agrícolas, gerentes territoriais, área de sistemas e informações, área de projetos, equipe de IT, contando ainda com a inovadora abordagem de Design </a:t>
            </a:r>
            <a:r>
              <a:rPr lang="pt-BR" sz="2400" dirty="0" err="1"/>
              <a:t>Thinking</a:t>
            </a:r>
            <a:r>
              <a:rPr lang="pt-BR" sz="2400" dirty="0"/>
              <a:t>.</a:t>
            </a:r>
          </a:p>
          <a:p>
            <a:endParaRPr lang="pt-BR" sz="3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9CECB8B-B728-449B-8316-38AD10DEC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5C7BF0E-7C86-43C2-A84A-622DEA574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3A35C2-BC5B-4191-B56E-1D3A6B9C57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0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81237" y="1188536"/>
            <a:ext cx="1162952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2) Visão de Negócio – Fase Plantio</a:t>
            </a:r>
          </a:p>
          <a:p>
            <a:pPr algn="ctr"/>
            <a:endParaRPr lang="pt-BR" sz="1200" dirty="0"/>
          </a:p>
          <a:p>
            <a:pPr>
              <a:lnSpc>
                <a:spcPct val="150000"/>
              </a:lnSpc>
            </a:pPr>
            <a:r>
              <a:rPr lang="pt-BR" sz="2400" dirty="0"/>
              <a:t>Na Fase Plantio temos uma estimativa mais real, considerando todas as mudas efetivamente plantadas pelo produtor. Acrescentando informações do Plantio por Conta do Produtor e Plantio que o Produtor pretende vender para a Concorrência.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Além dessa fase, o </a:t>
            </a:r>
            <a:r>
              <a:rPr lang="pt-BR" sz="2400" dirty="0" err="1"/>
              <a:t>CropE</a:t>
            </a:r>
            <a:r>
              <a:rPr lang="pt-BR" sz="2400" dirty="0"/>
              <a:t> contará com mais 3 coletas de informações, que são representadas na figura abaixo.</a:t>
            </a:r>
            <a:endParaRPr lang="pt-BR" sz="36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DC41579-5D1B-4A55-B1D0-4BF8EE066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7BC15B1-7E3A-40E0-A540-381290DE7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08558E4-331D-4CBE-98A3-D797046AD6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74497A8-0993-400F-B52E-087CCCDCA2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grpSp>
        <p:nvGrpSpPr>
          <p:cNvPr id="12" name="Group 8">
            <a:extLst>
              <a:ext uri="{FF2B5EF4-FFF2-40B4-BE49-F238E27FC236}">
                <a16:creationId xmlns:a16="http://schemas.microsoft.com/office/drawing/2014/main" id="{92AA4599-5FBA-405B-AB73-5C0566C179D1}"/>
              </a:ext>
            </a:extLst>
          </p:cNvPr>
          <p:cNvGrpSpPr/>
          <p:nvPr/>
        </p:nvGrpSpPr>
        <p:grpSpPr>
          <a:xfrm>
            <a:off x="1343967" y="5213891"/>
            <a:ext cx="1268768" cy="1257671"/>
            <a:chOff x="-18676" y="0"/>
            <a:chExt cx="1531469" cy="1387597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940D840E-CF91-43FE-B9B1-31E30FF8D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rgbClr val="001B65">
                  <a:shade val="45000"/>
                  <a:satMod val="135000"/>
                </a:srgb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33989" y="0"/>
              <a:ext cx="977422" cy="977422"/>
            </a:xfrm>
            <a:prstGeom prst="rect">
              <a:avLst/>
            </a:prstGeom>
          </p:spPr>
        </p:pic>
        <p:sp>
          <p:nvSpPr>
            <p:cNvPr id="15" name="TextBox 10">
              <a:extLst>
                <a:ext uri="{FF2B5EF4-FFF2-40B4-BE49-F238E27FC236}">
                  <a16:creationId xmlns:a16="http://schemas.microsoft.com/office/drawing/2014/main" id="{30506D37-E134-400C-9F03-DADB37128FE1}"/>
                </a:ext>
              </a:extLst>
            </p:cNvPr>
            <p:cNvSpPr txBox="1"/>
            <p:nvPr/>
          </p:nvSpPr>
          <p:spPr>
            <a:xfrm>
              <a:off x="-18676" y="984250"/>
              <a:ext cx="1531469" cy="40334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 eaLnBrk="0" fontAlgn="base" hangingPunct="0">
                <a:spcAft>
                  <a:spcPts val="0"/>
                </a:spcAft>
              </a:pPr>
              <a:r>
                <a:rPr lang="pt-BR" sz="1000" dirty="0">
                  <a:solidFill>
                    <a:srgbClr val="002277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Canteiro</a:t>
              </a:r>
              <a:endPara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6" name="Group 19">
            <a:extLst>
              <a:ext uri="{FF2B5EF4-FFF2-40B4-BE49-F238E27FC236}">
                <a16:creationId xmlns:a16="http://schemas.microsoft.com/office/drawing/2014/main" id="{EB21E746-92ED-47AC-B290-0C406AA3EF8F}"/>
              </a:ext>
            </a:extLst>
          </p:cNvPr>
          <p:cNvGrpSpPr/>
          <p:nvPr/>
        </p:nvGrpSpPr>
        <p:grpSpPr>
          <a:xfrm>
            <a:off x="3426958" y="5356400"/>
            <a:ext cx="1432560" cy="1031453"/>
            <a:chOff x="1777927" y="146614"/>
            <a:chExt cx="1099820" cy="1187305"/>
          </a:xfrm>
        </p:grpSpPr>
        <p:pic>
          <p:nvPicPr>
            <p:cNvPr id="17" name="Picture 5">
              <a:extLst>
                <a:ext uri="{FF2B5EF4-FFF2-40B4-BE49-F238E27FC236}">
                  <a16:creationId xmlns:a16="http://schemas.microsoft.com/office/drawing/2014/main" id="{5F8B3EDF-E708-488D-A091-9FC131FE8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rgbClr val="001B65">
                  <a:shade val="45000"/>
                  <a:satMod val="135000"/>
                </a:srgb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937516" y="146614"/>
              <a:ext cx="780779" cy="780779"/>
            </a:xfrm>
            <a:prstGeom prst="rect">
              <a:avLst/>
            </a:prstGeom>
          </p:spPr>
        </p:pic>
        <p:sp>
          <p:nvSpPr>
            <p:cNvPr id="18" name="TextBox 21">
              <a:extLst>
                <a:ext uri="{FF2B5EF4-FFF2-40B4-BE49-F238E27FC236}">
                  <a16:creationId xmlns:a16="http://schemas.microsoft.com/office/drawing/2014/main" id="{0084AFD3-B207-4EB4-9458-822FADF3F8FB}"/>
                </a:ext>
              </a:extLst>
            </p:cNvPr>
            <p:cNvSpPr txBox="1"/>
            <p:nvPr/>
          </p:nvSpPr>
          <p:spPr>
            <a:xfrm>
              <a:off x="1777927" y="919899"/>
              <a:ext cx="1099820" cy="41402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 eaLnBrk="0" fontAlgn="base" hangingPunct="0">
                <a:spcAft>
                  <a:spcPts val="0"/>
                </a:spcAft>
              </a:pPr>
              <a:r>
                <a:rPr lang="pt-BR" sz="1000">
                  <a:solidFill>
                    <a:srgbClr val="002277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Plantio</a:t>
              </a:r>
              <a:endParaRPr lang="pt-B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9" name="Arrow: Right 22">
            <a:extLst>
              <a:ext uri="{FF2B5EF4-FFF2-40B4-BE49-F238E27FC236}">
                <a16:creationId xmlns:a16="http://schemas.microsoft.com/office/drawing/2014/main" id="{0CCD925F-194B-4E31-A308-1D5BE552B339}"/>
              </a:ext>
            </a:extLst>
          </p:cNvPr>
          <p:cNvSpPr/>
          <p:nvPr/>
        </p:nvSpPr>
        <p:spPr>
          <a:xfrm>
            <a:off x="2798850" y="5707982"/>
            <a:ext cx="347345" cy="135890"/>
          </a:xfrm>
          <a:prstGeom prst="rightArrow">
            <a:avLst/>
          </a:prstGeom>
          <a:gradFill flip="none" rotWithShape="1">
            <a:gsLst>
              <a:gs pos="0">
                <a:srgbClr val="001B65">
                  <a:lumMod val="0"/>
                  <a:lumOff val="100000"/>
                </a:srgbClr>
              </a:gs>
              <a:gs pos="35000">
                <a:srgbClr val="001B65">
                  <a:lumMod val="0"/>
                  <a:lumOff val="100000"/>
                </a:srgbClr>
              </a:gs>
              <a:gs pos="100000">
                <a:srgbClr val="001B65">
                  <a:lumMod val="100000"/>
                </a:srgbClr>
              </a:gs>
            </a:gsLst>
            <a:path path="circle">
              <a:fillToRect l="50000" t="-80000" r="50000" b="180000"/>
            </a:path>
            <a:tileRect/>
          </a:gradFill>
          <a:ln w="25400" cap="flat" cmpd="sng" algn="ctr">
            <a:solidFill>
              <a:srgbClr val="FCF0C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endParaRPr lang="pt-BR"/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D201E05A-7EE1-4BB1-B9A2-BE88E6F5F2BC}"/>
              </a:ext>
            </a:extLst>
          </p:cNvPr>
          <p:cNvGrpSpPr/>
          <p:nvPr/>
        </p:nvGrpSpPr>
        <p:grpSpPr>
          <a:xfrm>
            <a:off x="8080117" y="5509426"/>
            <a:ext cx="1614559" cy="922126"/>
            <a:chOff x="2524893" y="176997"/>
            <a:chExt cx="1099609" cy="885863"/>
          </a:xfrm>
        </p:grpSpPr>
        <p:pic>
          <p:nvPicPr>
            <p:cNvPr id="21" name="Picture 14" descr="Resultado de imagem para engage icon">
              <a:extLst>
                <a:ext uri="{FF2B5EF4-FFF2-40B4-BE49-F238E27FC236}">
                  <a16:creationId xmlns:a16="http://schemas.microsoft.com/office/drawing/2014/main" id="{0BEBFCD7-8D33-4169-ADA8-58045C5BE4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rgbClr val="001B65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0812" y="176997"/>
              <a:ext cx="788121" cy="571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15">
              <a:extLst>
                <a:ext uri="{FF2B5EF4-FFF2-40B4-BE49-F238E27FC236}">
                  <a16:creationId xmlns:a16="http://schemas.microsoft.com/office/drawing/2014/main" id="{4E3D520B-0D3B-4535-9A20-81CB923F8E85}"/>
                </a:ext>
              </a:extLst>
            </p:cNvPr>
            <p:cNvSpPr txBox="1"/>
            <p:nvPr/>
          </p:nvSpPr>
          <p:spPr>
            <a:xfrm>
              <a:off x="2524893" y="747454"/>
              <a:ext cx="1099609" cy="315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spcAft>
                  <a:spcPts val="0"/>
                </a:spcAft>
              </a:pPr>
              <a:r>
                <a:rPr lang="pt-BR" sz="1000" dirty="0">
                  <a:solidFill>
                    <a:srgbClr val="002277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Final</a:t>
              </a:r>
              <a:endPara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23" name="Group 16">
            <a:extLst>
              <a:ext uri="{FF2B5EF4-FFF2-40B4-BE49-F238E27FC236}">
                <a16:creationId xmlns:a16="http://schemas.microsoft.com/office/drawing/2014/main" id="{9A7E67A5-8D9D-45A7-817B-60F647CD70AC}"/>
              </a:ext>
            </a:extLst>
          </p:cNvPr>
          <p:cNvGrpSpPr/>
          <p:nvPr/>
        </p:nvGrpSpPr>
        <p:grpSpPr>
          <a:xfrm>
            <a:off x="5899895" y="5361247"/>
            <a:ext cx="1209521" cy="1041506"/>
            <a:chOff x="668330" y="0"/>
            <a:chExt cx="1220130" cy="1186258"/>
          </a:xfrm>
        </p:grpSpPr>
        <p:pic>
          <p:nvPicPr>
            <p:cNvPr id="24" name="Picture 18">
              <a:extLst>
                <a:ext uri="{FF2B5EF4-FFF2-40B4-BE49-F238E27FC236}">
                  <a16:creationId xmlns:a16="http://schemas.microsoft.com/office/drawing/2014/main" id="{852DB94F-42EB-4C9B-8504-205509729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rgbClr val="001B65">
                  <a:shade val="45000"/>
                  <a:satMod val="135000"/>
                </a:srgb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973130" y="0"/>
              <a:ext cx="780779" cy="780779"/>
            </a:xfrm>
            <a:prstGeom prst="rect">
              <a:avLst/>
            </a:prstGeom>
          </p:spPr>
        </p:pic>
        <p:sp>
          <p:nvSpPr>
            <p:cNvPr id="25" name="TextBox 18">
              <a:extLst>
                <a:ext uri="{FF2B5EF4-FFF2-40B4-BE49-F238E27FC236}">
                  <a16:creationId xmlns:a16="http://schemas.microsoft.com/office/drawing/2014/main" id="{EA0A2C45-ED43-4589-8BCE-A09D28749978}"/>
                </a:ext>
              </a:extLst>
            </p:cNvPr>
            <p:cNvSpPr txBox="1"/>
            <p:nvPr/>
          </p:nvSpPr>
          <p:spPr>
            <a:xfrm>
              <a:off x="668330" y="797810"/>
              <a:ext cx="1220130" cy="388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spcAft>
                  <a:spcPts val="0"/>
                </a:spcAft>
              </a:pPr>
              <a:r>
                <a:rPr lang="pt-BR" sz="1000">
                  <a:solidFill>
                    <a:srgbClr val="002277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Capação</a:t>
              </a:r>
              <a:endParaRPr lang="pt-B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6" name="Arrow: Right 22">
            <a:extLst>
              <a:ext uri="{FF2B5EF4-FFF2-40B4-BE49-F238E27FC236}">
                <a16:creationId xmlns:a16="http://schemas.microsoft.com/office/drawing/2014/main" id="{C485C142-EBCD-4163-B548-F54B241F4812}"/>
              </a:ext>
            </a:extLst>
          </p:cNvPr>
          <p:cNvSpPr/>
          <p:nvPr/>
        </p:nvSpPr>
        <p:spPr>
          <a:xfrm>
            <a:off x="5227964" y="5746110"/>
            <a:ext cx="347345" cy="135890"/>
          </a:xfrm>
          <a:prstGeom prst="rightArrow">
            <a:avLst/>
          </a:prstGeom>
          <a:gradFill flip="none" rotWithShape="1">
            <a:gsLst>
              <a:gs pos="0">
                <a:srgbClr val="001B65">
                  <a:lumMod val="0"/>
                  <a:lumOff val="100000"/>
                </a:srgbClr>
              </a:gs>
              <a:gs pos="35000">
                <a:srgbClr val="001B65">
                  <a:lumMod val="0"/>
                  <a:lumOff val="100000"/>
                </a:srgbClr>
              </a:gs>
              <a:gs pos="100000">
                <a:srgbClr val="001B65">
                  <a:lumMod val="100000"/>
                </a:srgbClr>
              </a:gs>
            </a:gsLst>
            <a:path path="circle">
              <a:fillToRect l="50000" t="-80000" r="50000" b="180000"/>
            </a:path>
            <a:tileRect/>
          </a:gradFill>
          <a:ln w="25400" cap="flat" cmpd="sng" algn="ctr">
            <a:solidFill>
              <a:srgbClr val="FCF0C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endParaRPr lang="pt-BR"/>
          </a:p>
        </p:txBody>
      </p:sp>
      <p:sp>
        <p:nvSpPr>
          <p:cNvPr id="27" name="Arrow: Right 22">
            <a:extLst>
              <a:ext uri="{FF2B5EF4-FFF2-40B4-BE49-F238E27FC236}">
                <a16:creationId xmlns:a16="http://schemas.microsoft.com/office/drawing/2014/main" id="{4C94B52D-6FCB-499A-9200-8F529ED2D245}"/>
              </a:ext>
            </a:extLst>
          </p:cNvPr>
          <p:cNvSpPr/>
          <p:nvPr/>
        </p:nvSpPr>
        <p:spPr>
          <a:xfrm>
            <a:off x="7347520" y="5701859"/>
            <a:ext cx="347345" cy="135890"/>
          </a:xfrm>
          <a:prstGeom prst="rightArrow">
            <a:avLst/>
          </a:prstGeom>
          <a:gradFill flip="none" rotWithShape="1">
            <a:gsLst>
              <a:gs pos="0">
                <a:srgbClr val="001B65">
                  <a:lumMod val="0"/>
                  <a:lumOff val="100000"/>
                </a:srgbClr>
              </a:gs>
              <a:gs pos="35000">
                <a:srgbClr val="001B65">
                  <a:lumMod val="0"/>
                  <a:lumOff val="100000"/>
                </a:srgbClr>
              </a:gs>
              <a:gs pos="100000">
                <a:srgbClr val="001B65">
                  <a:lumMod val="100000"/>
                </a:srgbClr>
              </a:gs>
            </a:gsLst>
            <a:path path="circle">
              <a:fillToRect l="50000" t="-80000" r="50000" b="180000"/>
            </a:path>
            <a:tileRect/>
          </a:gradFill>
          <a:ln w="25400" cap="flat" cmpd="sng" algn="ctr">
            <a:solidFill>
              <a:srgbClr val="FCF0C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endParaRPr lang="pt-BR"/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F3805CFA-E29D-4E5F-AE10-0303AE971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840" y="-14700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1">
            <a:extLst>
              <a:ext uri="{FF2B5EF4-FFF2-40B4-BE49-F238E27FC236}">
                <a16:creationId xmlns:a16="http://schemas.microsoft.com/office/drawing/2014/main" id="{A1A1EE67-8F3C-4E75-B914-12F9A8349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6040" y="-101286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09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-1" y="-7755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A11CDEE-8BEB-4992-83F4-576E98939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EE5D3216-CFB9-46E8-9D05-9EABB6A00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ED25C3A9-E3C3-4381-A01B-AF78A6E4B199}"/>
              </a:ext>
            </a:extLst>
          </p:cNvPr>
          <p:cNvSpPr txBox="1"/>
          <p:nvPr/>
        </p:nvSpPr>
        <p:spPr>
          <a:xfrm>
            <a:off x="5577841" y="1885275"/>
            <a:ext cx="66141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/>
          </a:p>
          <a:p>
            <a:r>
              <a:rPr lang="pt-BR" sz="2400" dirty="0"/>
              <a:t>3) Login – CPF e senha do Portal do Produtor;</a:t>
            </a:r>
          </a:p>
          <a:p>
            <a:endParaRPr lang="pt-BR" sz="2400" dirty="0"/>
          </a:p>
          <a:p>
            <a:r>
              <a:rPr lang="pt-BR" sz="2400" dirty="0"/>
              <a:t>4) O </a:t>
            </a:r>
            <a:r>
              <a:rPr lang="pt-BR" sz="2400" dirty="0" err="1"/>
              <a:t>login</a:t>
            </a:r>
            <a:r>
              <a:rPr lang="pt-BR" sz="2400" dirty="0"/>
              <a:t> só pode ocorrer com acesso à internet (online);</a:t>
            </a:r>
          </a:p>
          <a:p>
            <a:endParaRPr lang="pt-BR" sz="2400" dirty="0"/>
          </a:p>
          <a:p>
            <a:r>
              <a:rPr lang="pt-BR" sz="2400" dirty="0"/>
              <a:t>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FA13283-B2E5-471C-B496-DF09925082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274" y="1584940"/>
            <a:ext cx="3223698" cy="527306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5DA075E6-B64B-4D0A-8925-E23388F102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AB5ACD2-68A1-4D03-8695-B207356E04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2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2F28A0D-DA11-42BF-835B-198744EBC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773D570-C10B-4C35-9635-330B0B7B27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8223B90-1492-4A37-872F-342DB884B1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F007572-E200-488A-83DC-39A32367D8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83A04C97-CB1C-4527-849F-2DB75D04BA71}"/>
              </a:ext>
            </a:extLst>
          </p:cNvPr>
          <p:cNvSpPr/>
          <p:nvPr/>
        </p:nvSpPr>
        <p:spPr>
          <a:xfrm>
            <a:off x="5141450" y="1568741"/>
            <a:ext cx="604471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/>
              <a:t>A tela de Menu permite acessar todas as Fases: Canteiro, Plantio, Capação, Final e Dashboard. Nesta etapa, liberamos a Fase Plantio e o Dashboard. Demais fases, serão liberadas conforme cronograma.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FCF102-E400-4E1C-9B6F-132C663C13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27" y="1175656"/>
            <a:ext cx="3857625" cy="568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32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2F28A0D-DA11-42BF-835B-198744EBC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773D570-C10B-4C35-9635-330B0B7B27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0844F50F-D1D9-486F-9431-1DCE7AD89A4C}"/>
              </a:ext>
            </a:extLst>
          </p:cNvPr>
          <p:cNvSpPr txBox="1"/>
          <p:nvPr/>
        </p:nvSpPr>
        <p:spPr>
          <a:xfrm>
            <a:off x="4785896" y="1937826"/>
            <a:ext cx="6796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6) Lista de Produtor/Lavoura do Orientador;</a:t>
            </a:r>
          </a:p>
          <a:p>
            <a:endParaRPr lang="pt-BR" sz="2400" dirty="0"/>
          </a:p>
          <a:p>
            <a:r>
              <a:rPr lang="pt-BR" sz="2400" dirty="0"/>
              <a:t>7) Opção de Pesquisa;</a:t>
            </a:r>
          </a:p>
          <a:p>
            <a:endParaRPr lang="pt-BR" sz="2400" dirty="0"/>
          </a:p>
          <a:p>
            <a:r>
              <a:rPr lang="pt-BR" sz="2400" dirty="0"/>
              <a:t>8) </a:t>
            </a:r>
            <a:r>
              <a:rPr lang="pt-BR" sz="2400" dirty="0" err="1"/>
              <a:t>Check</a:t>
            </a:r>
            <a:r>
              <a:rPr lang="pt-BR" sz="2400" dirty="0"/>
              <a:t> marca Produtor/Lavoura com informação salva;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68223B90-1492-4A37-872F-342DB884B1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C6FA0C5-8A93-4056-B90F-244829540B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4439" y="2361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67232" y="1372075"/>
            <a:ext cx="34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C571DE-F4E5-40F1-A5ED-6716BA8391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8" y="1123275"/>
            <a:ext cx="3698129" cy="61887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04389" y="26220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7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1DEF39-C541-47CC-99F9-965A651F1A4D}"/>
              </a:ext>
            </a:extLst>
          </p:cNvPr>
          <p:cNvSpPr txBox="1"/>
          <p:nvPr/>
        </p:nvSpPr>
        <p:spPr>
          <a:xfrm>
            <a:off x="5455921" y="1228037"/>
            <a:ext cx="6736080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9.0) Fase Plantio.</a:t>
            </a:r>
          </a:p>
          <a:p>
            <a:endParaRPr lang="pt-BR" sz="2400" dirty="0"/>
          </a:p>
          <a:p>
            <a:endParaRPr lang="pt-BR" sz="1100" dirty="0"/>
          </a:p>
          <a:p>
            <a:r>
              <a:rPr lang="pt-BR" sz="2400" dirty="0"/>
              <a:t>Nas telas da Fase Plantio, temos uma sequência de perguntas ao Produtor e no final o </a:t>
            </a:r>
            <a:r>
              <a:rPr lang="pt-BR" sz="2400" dirty="0" err="1"/>
              <a:t>CropE</a:t>
            </a:r>
            <a:r>
              <a:rPr lang="pt-BR" sz="2400" dirty="0"/>
              <a:t> irá calcular a estimativa plantada. Vamos seguir a sequência que mostra todas as telas.</a:t>
            </a:r>
          </a:p>
          <a:p>
            <a:endParaRPr lang="pt-BR" sz="2400" dirty="0"/>
          </a:p>
          <a:p>
            <a:r>
              <a:rPr lang="pt-BR" sz="2400" dirty="0"/>
              <a:t>A primeira pergunta:</a:t>
            </a:r>
          </a:p>
          <a:p>
            <a:endParaRPr lang="pt-B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Você plantou todas as Mudas produzidas?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Vamos responder “Não”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709082A-1603-4410-9070-ABB03045C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732E41C-F583-4C67-A921-198F6749F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2FCE1DD-696F-4005-A924-427F97FF9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D6202D-D6C4-4BDE-AF68-FFB729E4F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BABFC33-7D36-4E67-B3BA-88EEA152BB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05" y="1175656"/>
            <a:ext cx="3857625" cy="568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90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1DEF39-C541-47CC-99F9-965A651F1A4D}"/>
              </a:ext>
            </a:extLst>
          </p:cNvPr>
          <p:cNvSpPr txBox="1"/>
          <p:nvPr/>
        </p:nvSpPr>
        <p:spPr>
          <a:xfrm>
            <a:off x="5455921" y="1228037"/>
            <a:ext cx="67360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9.1) Fase Plantio.</a:t>
            </a:r>
          </a:p>
          <a:p>
            <a:endParaRPr lang="pt-B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Na sequência, são informadas as bandejas não plantadas de Isopor e/ou Plástico.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“Informe abaixo quantas bandejas não foram plantadas (perdidas/vendidas):”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Após preencher Isopor/Plástico vamos clicar “Próximo”.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709082A-1603-4410-9070-ABB03045C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732E41C-F583-4C67-A921-198F6749F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2FCE1DD-696F-4005-A924-427F97FF9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D6202D-D6C4-4BDE-AF68-FFB729E4F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E401BDE-AEA5-45CD-AE25-BB826FD565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03" y="990600"/>
            <a:ext cx="3857625" cy="629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010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1727</Words>
  <Application>Microsoft Office PowerPoint</Application>
  <PresentationFormat>Widescreen</PresentationFormat>
  <Paragraphs>199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Jônatas Hlebania</dc:creator>
  <cp:lastModifiedBy>Lidio</cp:lastModifiedBy>
  <cp:revision>131</cp:revision>
  <cp:lastPrinted>2017-08-14T11:53:51Z</cp:lastPrinted>
  <dcterms:created xsi:type="dcterms:W3CDTF">2017-06-16T16:17:31Z</dcterms:created>
  <dcterms:modified xsi:type="dcterms:W3CDTF">2017-09-25T19:45:54Z</dcterms:modified>
</cp:coreProperties>
</file>