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8" r:id="rId5"/>
    <p:sldId id="278" r:id="rId6"/>
    <p:sldId id="284" r:id="rId7"/>
    <p:sldId id="282" r:id="rId8"/>
    <p:sldId id="285" r:id="rId9"/>
    <p:sldId id="280" r:id="rId10"/>
    <p:sldId id="279" r:id="rId11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89114" autoAdjust="0"/>
  </p:normalViewPr>
  <p:slideViewPr>
    <p:cSldViewPr snapToGrid="0">
      <p:cViewPr>
        <p:scale>
          <a:sx n="80" d="100"/>
          <a:sy n="80" d="100"/>
        </p:scale>
        <p:origin x="17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12/09/2017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6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Nessa tela, pode deixar a opção</a:t>
            </a:r>
            <a:r>
              <a:rPr lang="pt-BR" baseline="0" dirty="0"/>
              <a:t> de virar o celular de ângulo, trabalhar no formato paisagem para poder ver todos os campos ou puxar a tela pro lado, se possível.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Nessa tela, pode deixar a opção</a:t>
            </a:r>
            <a:r>
              <a:rPr lang="pt-BR" baseline="0" dirty="0"/>
              <a:t> de virar o celular de ângulo, trabalhar no formato paisagem para poder ver todos os campos ou puxar a tela pro lado, se possível.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9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Nessa tela, pode deixar a opção</a:t>
            </a:r>
            <a:r>
              <a:rPr lang="pt-BR" baseline="0" dirty="0"/>
              <a:t> de virar o celular de ângulo, trabalhar no formato paisagem para poder ver todos os campos ou puxar a tela pro lado, se possível.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8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8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1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12/09/2017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D0898BF-33C5-47A3-A1B5-C62D801D6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67" y="104861"/>
            <a:ext cx="4244453" cy="6545033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0EFA06A-5B76-4F0A-BAB5-65C3CDE0540D}"/>
              </a:ext>
            </a:extLst>
          </p:cNvPr>
          <p:cNvSpPr/>
          <p:nvPr/>
        </p:nvSpPr>
        <p:spPr>
          <a:xfrm>
            <a:off x="5424984" y="506916"/>
            <a:ext cx="1310185" cy="2129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5E29C-1B2C-4DFC-B071-8547ABA8BECA}"/>
              </a:ext>
            </a:extLst>
          </p:cNvPr>
          <p:cNvSpPr txBox="1"/>
          <p:nvPr/>
        </p:nvSpPr>
        <p:spPr>
          <a:xfrm>
            <a:off x="4765225" y="295440"/>
            <a:ext cx="262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</a:rPr>
              <a:t>DashBoard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0" name="Callout: Line with Border and Accent Bar 9"/>
          <p:cNvSpPr/>
          <p:nvPr/>
        </p:nvSpPr>
        <p:spPr>
          <a:xfrm>
            <a:off x="8963889" y="1147875"/>
            <a:ext cx="2432956" cy="1133732"/>
          </a:xfrm>
          <a:prstGeom prst="accentBorderCallout1">
            <a:avLst>
              <a:gd name="adj1" fmla="val -3094"/>
              <a:gd name="adj2" fmla="val -8770"/>
              <a:gd name="adj3" fmla="val -44440"/>
              <a:gd name="adj4" fmla="val -40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Colocar a logomarca da BAT no canto superior direito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/>
          <p:cNvSpPr/>
          <p:nvPr/>
        </p:nvSpPr>
        <p:spPr>
          <a:xfrm>
            <a:off x="441764" y="959763"/>
            <a:ext cx="2432956" cy="1133732"/>
          </a:xfrm>
          <a:prstGeom prst="accentBorderCallout1">
            <a:avLst>
              <a:gd name="adj1" fmla="val 4413"/>
              <a:gd name="adj2" fmla="val 109078"/>
              <a:gd name="adj3" fmla="val -31351"/>
              <a:gd name="adj4" fmla="val 1533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Colocar a opção retornar no canto superior esquerdo retornar.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9966" y="959763"/>
            <a:ext cx="4244454" cy="5066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26" y="959763"/>
            <a:ext cx="4248494" cy="861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25" y="959763"/>
            <a:ext cx="60007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22" y="1859826"/>
            <a:ext cx="4248495" cy="8648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372" y="1997972"/>
            <a:ext cx="662302" cy="4988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922" y="2769221"/>
            <a:ext cx="4248496" cy="10544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5922" y="3860961"/>
            <a:ext cx="4248497" cy="1054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923" y="4983705"/>
            <a:ext cx="4248496" cy="1054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922" y="4983705"/>
            <a:ext cx="4248495" cy="11300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6177" y="5298590"/>
            <a:ext cx="1738992" cy="4246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15772" y="5298590"/>
            <a:ext cx="26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Resumo da Área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6054856" y="-1219824"/>
            <a:ext cx="90982" cy="4196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6081103" y="-293593"/>
            <a:ext cx="80485" cy="4250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6034584" y="653159"/>
            <a:ext cx="90982" cy="4196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6200000">
            <a:off x="6074677" y="1748167"/>
            <a:ext cx="90982" cy="4196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6054856" y="2843033"/>
            <a:ext cx="90982" cy="4196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6101723" y="3985393"/>
            <a:ext cx="90982" cy="4196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0800000">
            <a:off x="3982871" y="847802"/>
            <a:ext cx="85396" cy="526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148322" y="2808703"/>
            <a:ext cx="3995636" cy="901841"/>
            <a:chOff x="3995922" y="2656303"/>
            <a:chExt cx="4248496" cy="90184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95922" y="2656303"/>
              <a:ext cx="4248496" cy="9018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93096" y="2882949"/>
              <a:ext cx="2151043" cy="56146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778150" y="2882948"/>
              <a:ext cx="3114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Fase Capação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54385" y="3872254"/>
            <a:ext cx="4144174" cy="890219"/>
            <a:chOff x="3955827" y="3583897"/>
            <a:chExt cx="4248497" cy="7077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55827" y="3583897"/>
              <a:ext cx="4248497" cy="70771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765224" y="3783320"/>
              <a:ext cx="1215849" cy="39671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827588" y="3809413"/>
              <a:ext cx="2451409" cy="29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Fase Final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 rot="10800000">
            <a:off x="8158015" y="832890"/>
            <a:ext cx="100461" cy="5205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ine with Border and Accent Bar 26"/>
          <p:cNvSpPr/>
          <p:nvPr/>
        </p:nvSpPr>
        <p:spPr>
          <a:xfrm>
            <a:off x="9324866" y="4660479"/>
            <a:ext cx="2432956" cy="1133732"/>
          </a:xfrm>
          <a:prstGeom prst="accentBorderCallout1">
            <a:avLst>
              <a:gd name="adj1" fmla="val 46784"/>
              <a:gd name="adj2" fmla="val -7286"/>
              <a:gd name="adj3" fmla="val 71124"/>
              <a:gd name="adj4" fmla="val -694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Ao clicar nesse ícone, vai para a tela do slide de dashboard total da área, slide 6 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allout: Line with Border and Accent Bar 1"/>
          <p:cNvSpPr/>
          <p:nvPr/>
        </p:nvSpPr>
        <p:spPr>
          <a:xfrm>
            <a:off x="139703" y="3710544"/>
            <a:ext cx="3067527" cy="1565797"/>
          </a:xfrm>
          <a:prstGeom prst="accentBorderCallout1">
            <a:avLst>
              <a:gd name="adj1" fmla="val 41359"/>
              <a:gd name="adj2" fmla="val 108150"/>
              <a:gd name="adj3" fmla="val 39364"/>
              <a:gd name="adj4" fmla="val 1329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Alterar as figuras para as mesmas do menu. A escrita pode ser somente “Fase Canteiro”.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 O mesmo vale para as demais.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Mudar a cor da letra nos campos em amarelo para azul ou preta.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90388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746340D-B61B-41AA-8E8B-A85E3210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65" y="321392"/>
            <a:ext cx="4106340" cy="60674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25CEB3B-A1A8-4382-924A-D6C0209BEFD8}"/>
              </a:ext>
            </a:extLst>
          </p:cNvPr>
          <p:cNvSpPr/>
          <p:nvPr/>
        </p:nvSpPr>
        <p:spPr>
          <a:xfrm>
            <a:off x="5082764" y="747784"/>
            <a:ext cx="1720992" cy="19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631F66-D77B-49D6-A594-595A389688FB}"/>
              </a:ext>
            </a:extLst>
          </p:cNvPr>
          <p:cNvSpPr txBox="1"/>
          <p:nvPr/>
        </p:nvSpPr>
        <p:spPr>
          <a:xfrm>
            <a:off x="4514007" y="618682"/>
            <a:ext cx="310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DashBoard</a:t>
            </a:r>
            <a:r>
              <a:rPr lang="pt-BR" sz="2000" b="1" dirty="0">
                <a:solidFill>
                  <a:schemeClr val="bg1"/>
                </a:solidFill>
              </a:rPr>
              <a:t> – Fase Canteiro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2E274E-F0E1-4FFF-9DC1-726A642E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982" y="693691"/>
            <a:ext cx="389687" cy="25009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0664777-D741-4A23-AF21-7F1E96B99991}"/>
              </a:ext>
            </a:extLst>
          </p:cNvPr>
          <p:cNvSpPr/>
          <p:nvPr/>
        </p:nvSpPr>
        <p:spPr>
          <a:xfrm rot="10800000">
            <a:off x="4122770" y="693691"/>
            <a:ext cx="290510" cy="269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3693E5-47B9-4C02-BD83-5528BEF68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400" y="1316082"/>
            <a:ext cx="1727901" cy="462204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510321-D9F4-40A7-891D-936931452236}"/>
              </a:ext>
            </a:extLst>
          </p:cNvPr>
          <p:cNvSpPr/>
          <p:nvPr/>
        </p:nvSpPr>
        <p:spPr>
          <a:xfrm>
            <a:off x="5765473" y="1316082"/>
            <a:ext cx="2337884" cy="462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llout: Line with Border and Accent Bar 17"/>
          <p:cNvSpPr/>
          <p:nvPr/>
        </p:nvSpPr>
        <p:spPr>
          <a:xfrm>
            <a:off x="9146722" y="3217598"/>
            <a:ext cx="2964978" cy="536877"/>
          </a:xfrm>
          <a:prstGeom prst="accentBorderCallout1">
            <a:avLst>
              <a:gd name="adj1" fmla="val 46784"/>
              <a:gd name="adj2" fmla="val -7286"/>
              <a:gd name="adj3" fmla="val 38215"/>
              <a:gd name="adj4" fmla="val -402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Colocar separador de milhar.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6655" y="1504148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080" y="1484651"/>
            <a:ext cx="410891" cy="374732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03873" y="5255291"/>
            <a:ext cx="392226" cy="34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r>
              <a:rPr lang="pt-BR" sz="1400" dirty="0"/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7923" y="1508435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26374" y="1512798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4884" y="1503106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81593" y="2183725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33276" y="2171458"/>
            <a:ext cx="339269" cy="400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26374" y="2195699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84030" y="2179103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55642" y="2598158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51103" y="2616402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75361" y="2606808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04267" y="2597116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22984" y="3218640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37351" y="3218640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42703" y="3227290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11806" y="3217598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10068" y="3713941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51103" y="3713420"/>
            <a:ext cx="380832" cy="37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9702" y="3695637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58693" y="3712899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5737" y="1107714"/>
            <a:ext cx="2326766" cy="34217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853951" y="1131819"/>
            <a:ext cx="759585" cy="30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CONTRATO (Kg)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44847" y="1126682"/>
            <a:ext cx="730819" cy="347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CANTEIRO (Kg)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3482" y="1043033"/>
            <a:ext cx="734246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MIL MUDAS PRODUZ.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462" y="1119644"/>
            <a:ext cx="653739" cy="29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MIL PÉS REGISTRO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629" y="1113554"/>
            <a:ext cx="346652" cy="29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rgbClr val="0070C0"/>
                </a:solidFill>
              </a:rPr>
              <a:t>LV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852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90388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746340D-B61B-41AA-8E8B-A85E3210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65" y="321392"/>
            <a:ext cx="4746426" cy="60674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25CEB3B-A1A8-4382-924A-D6C0209BEFD8}"/>
              </a:ext>
            </a:extLst>
          </p:cNvPr>
          <p:cNvSpPr/>
          <p:nvPr/>
        </p:nvSpPr>
        <p:spPr>
          <a:xfrm>
            <a:off x="5082764" y="747784"/>
            <a:ext cx="2015010" cy="18302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631F66-D77B-49D6-A594-595A389688FB}"/>
              </a:ext>
            </a:extLst>
          </p:cNvPr>
          <p:cNvSpPr txBox="1"/>
          <p:nvPr/>
        </p:nvSpPr>
        <p:spPr>
          <a:xfrm>
            <a:off x="4551329" y="544167"/>
            <a:ext cx="310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DashBoard – Fase Plantio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2E274E-F0E1-4FFF-9DC1-726A642E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330" y="684066"/>
            <a:ext cx="389687" cy="25009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0664777-D741-4A23-AF21-7F1E96B99991}"/>
              </a:ext>
            </a:extLst>
          </p:cNvPr>
          <p:cNvSpPr/>
          <p:nvPr/>
        </p:nvSpPr>
        <p:spPr>
          <a:xfrm rot="10800000">
            <a:off x="4122770" y="693691"/>
            <a:ext cx="290510" cy="269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3693E5-47B9-4C02-BD83-5528BEF68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400" y="1316082"/>
            <a:ext cx="1727901" cy="462204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510321-D9F4-40A7-891D-936931452236}"/>
              </a:ext>
            </a:extLst>
          </p:cNvPr>
          <p:cNvSpPr/>
          <p:nvPr/>
        </p:nvSpPr>
        <p:spPr>
          <a:xfrm>
            <a:off x="5730967" y="1316082"/>
            <a:ext cx="2995918" cy="462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946737" y="1491779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072" y="1444895"/>
            <a:ext cx="410891" cy="374732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03873" y="5255291"/>
            <a:ext cx="392226" cy="34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r>
              <a:rPr lang="pt-BR" sz="1400" dirty="0"/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1192" y="1147258"/>
            <a:ext cx="535711" cy="296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rgbClr val="0070C0"/>
                </a:solidFill>
              </a:rPr>
              <a:t>PÉS REG.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0271" y="1131850"/>
            <a:ext cx="592461" cy="38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MUDAS PROD.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91430" y="1113554"/>
            <a:ext cx="333861" cy="29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rgbClr val="0070C0"/>
                </a:solidFill>
              </a:rPr>
              <a:t>LV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5335" y="1113196"/>
            <a:ext cx="553535" cy="27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MIL PÉS PLANT.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56336" y="1126457"/>
            <a:ext cx="628985" cy="347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CONTRATO (Kg)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18053" y="1484082"/>
            <a:ext cx="380832" cy="37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1533" y="1518140"/>
            <a:ext cx="739002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2405" y="1516497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67562" y="1117762"/>
            <a:ext cx="628985" cy="347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CANTEIRO (Kg)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146252" y="1135906"/>
            <a:ext cx="628985" cy="347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PLANTIO (Kg)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14848" y="1503854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76538" y="1522349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746401" y="1018792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146252" y="1089198"/>
            <a:ext cx="4614" cy="485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41678" y="1074710"/>
            <a:ext cx="17904" cy="476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97774" y="1074709"/>
            <a:ext cx="0" cy="476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675075" y="1089198"/>
            <a:ext cx="20347" cy="485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94551" y="1074710"/>
            <a:ext cx="0" cy="487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1285" y="1081954"/>
            <a:ext cx="0" cy="487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031400" y="1109067"/>
            <a:ext cx="4729991" cy="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014965" y="1442597"/>
            <a:ext cx="4760272" cy="1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030158" y="1870107"/>
            <a:ext cx="4677599" cy="1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llout: Line with Border and Accent Bar 71"/>
          <p:cNvSpPr/>
          <p:nvPr/>
        </p:nvSpPr>
        <p:spPr>
          <a:xfrm>
            <a:off x="9338120" y="1856380"/>
            <a:ext cx="3003599" cy="536877"/>
          </a:xfrm>
          <a:prstGeom prst="accentBorderCallout1">
            <a:avLst>
              <a:gd name="adj1" fmla="val 46784"/>
              <a:gd name="adj2" fmla="val -7286"/>
              <a:gd name="adj3" fmla="val -20442"/>
              <a:gd name="adj4" fmla="val -253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Essas estimativas devem ser carregadas das suas respectivas fases.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Callout: Line with Border and Accent Bar 73"/>
          <p:cNvSpPr/>
          <p:nvPr/>
        </p:nvSpPr>
        <p:spPr>
          <a:xfrm>
            <a:off x="662174" y="1454893"/>
            <a:ext cx="3245078" cy="536877"/>
          </a:xfrm>
          <a:prstGeom prst="accentBorderCallout1">
            <a:avLst>
              <a:gd name="adj1" fmla="val 55748"/>
              <a:gd name="adj2" fmla="val 101348"/>
              <a:gd name="adj3" fmla="val -27165"/>
              <a:gd name="adj4" fmla="val 166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Mil pés registrados – tentar colocar por extenso se der.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Callout: Line with Border and Accent Bar 74"/>
          <p:cNvSpPr/>
          <p:nvPr/>
        </p:nvSpPr>
        <p:spPr>
          <a:xfrm>
            <a:off x="586878" y="2286526"/>
            <a:ext cx="3245078" cy="536877"/>
          </a:xfrm>
          <a:prstGeom prst="accentBorderCallout1">
            <a:avLst>
              <a:gd name="adj1" fmla="val 55748"/>
              <a:gd name="adj2" fmla="val 101348"/>
              <a:gd name="adj3" fmla="val -168350"/>
              <a:gd name="adj4" fmla="val 1808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Mil mudas produzidas– tentar colocar por extenso se der.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Callout: Line with Border and Accent Bar 76"/>
          <p:cNvSpPr/>
          <p:nvPr/>
        </p:nvSpPr>
        <p:spPr>
          <a:xfrm>
            <a:off x="593562" y="3050119"/>
            <a:ext cx="3245078" cy="536877"/>
          </a:xfrm>
          <a:prstGeom prst="accentBorderCallout1">
            <a:avLst>
              <a:gd name="adj1" fmla="val 55748"/>
              <a:gd name="adj2" fmla="val 101348"/>
              <a:gd name="adj3" fmla="val -322981"/>
              <a:gd name="adj4" fmla="val 1919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Mil pés plantados– tentar colocar por extenso se der.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363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90388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746340D-B61B-41AA-8E8B-A85E3210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65" y="321392"/>
            <a:ext cx="3776126" cy="60674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25CEB3B-A1A8-4382-924A-D6C0209BEFD8}"/>
              </a:ext>
            </a:extLst>
          </p:cNvPr>
          <p:cNvSpPr/>
          <p:nvPr/>
        </p:nvSpPr>
        <p:spPr>
          <a:xfrm>
            <a:off x="5082763" y="747783"/>
            <a:ext cx="2228264" cy="1793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2E274E-F0E1-4FFF-9DC1-726A642E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973" y="681819"/>
            <a:ext cx="389687" cy="25009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0664777-D741-4A23-AF21-7F1E96B99991}"/>
              </a:ext>
            </a:extLst>
          </p:cNvPr>
          <p:cNvSpPr/>
          <p:nvPr/>
        </p:nvSpPr>
        <p:spPr>
          <a:xfrm rot="10800000">
            <a:off x="4122770" y="693691"/>
            <a:ext cx="290510" cy="269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3693E5-47B9-4C02-BD83-5528BEF68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400" y="1316082"/>
            <a:ext cx="1376459" cy="462204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510321-D9F4-40A7-891D-936931452236}"/>
              </a:ext>
            </a:extLst>
          </p:cNvPr>
          <p:cNvSpPr/>
          <p:nvPr/>
        </p:nvSpPr>
        <p:spPr>
          <a:xfrm>
            <a:off x="5380743" y="1316081"/>
            <a:ext cx="2500492" cy="4651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255" y="1297162"/>
            <a:ext cx="410891" cy="39392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340184" y="1101247"/>
            <a:ext cx="342268" cy="30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rgbClr val="0070C0"/>
                </a:solidFill>
              </a:rPr>
              <a:t>LV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74403" y="1127567"/>
            <a:ext cx="612716" cy="28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Contrato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80371" y="1371264"/>
            <a:ext cx="571875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07218" y="1104056"/>
            <a:ext cx="641041" cy="31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Plantio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35008" y="1115621"/>
            <a:ext cx="646227" cy="25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Capação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12784" y="1349735"/>
            <a:ext cx="571875" cy="370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33455" y="1415758"/>
            <a:ext cx="657635" cy="22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39819" y="1110335"/>
            <a:ext cx="609808" cy="28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Canteiro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77460" y="1395471"/>
            <a:ext cx="657635" cy="22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11.000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69748" y="1066908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87119" y="1089536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49627" y="1077504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214246" y="1077504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31400" y="1895061"/>
            <a:ext cx="3759690" cy="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31399" y="2430379"/>
            <a:ext cx="3759691" cy="1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14964" y="1339742"/>
            <a:ext cx="3776126" cy="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16">
            <a:extLst/>
          </p:cNvPr>
          <p:cNvSpPr txBox="1"/>
          <p:nvPr/>
        </p:nvSpPr>
        <p:spPr>
          <a:xfrm>
            <a:off x="4394826" y="590646"/>
            <a:ext cx="28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DashBoard – Fase Capação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7791090" y="962704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470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90388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pic>
        <p:nvPicPr>
          <p:cNvPr id="7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746340D-B61B-41AA-8E8B-A85E3210B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64" y="321392"/>
            <a:ext cx="4906035" cy="60674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25CEB3B-A1A8-4382-924A-D6C0209BEFD8}"/>
              </a:ext>
            </a:extLst>
          </p:cNvPr>
          <p:cNvSpPr/>
          <p:nvPr/>
        </p:nvSpPr>
        <p:spPr>
          <a:xfrm>
            <a:off x="5082763" y="747783"/>
            <a:ext cx="2228264" cy="1793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2E274E-F0E1-4FFF-9DC1-726A642E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5803" y="680845"/>
            <a:ext cx="389687" cy="25009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0664777-D741-4A23-AF21-7F1E96B99991}"/>
              </a:ext>
            </a:extLst>
          </p:cNvPr>
          <p:cNvSpPr/>
          <p:nvPr/>
        </p:nvSpPr>
        <p:spPr>
          <a:xfrm rot="10800000">
            <a:off x="4122770" y="693691"/>
            <a:ext cx="290510" cy="269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13693E5-47B9-4C02-BD83-5528BEF68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400" y="1316082"/>
            <a:ext cx="1376459" cy="462204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510321-D9F4-40A7-891D-936931452236}"/>
              </a:ext>
            </a:extLst>
          </p:cNvPr>
          <p:cNvSpPr/>
          <p:nvPr/>
        </p:nvSpPr>
        <p:spPr>
          <a:xfrm>
            <a:off x="5380743" y="1316081"/>
            <a:ext cx="3540256" cy="4651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255" y="1297162"/>
            <a:ext cx="410891" cy="39392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340184" y="1101247"/>
            <a:ext cx="342268" cy="30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rgbClr val="0070C0"/>
                </a:solidFill>
              </a:rPr>
              <a:t>LV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74403" y="1127567"/>
            <a:ext cx="612716" cy="28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Contrato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80371" y="1371264"/>
            <a:ext cx="571875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45944" y="1354919"/>
            <a:ext cx="718473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11.500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83150" y="1116088"/>
            <a:ext cx="641041" cy="318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Plantio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10940" y="1091055"/>
            <a:ext cx="646227" cy="29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Capação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68346" y="1089536"/>
            <a:ext cx="552654" cy="343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Final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88716" y="1361767"/>
            <a:ext cx="571875" cy="370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9387" y="1427790"/>
            <a:ext cx="657635" cy="22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70770" y="1361767"/>
            <a:ext cx="571875" cy="36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35270" y="1066908"/>
            <a:ext cx="797596" cy="400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Produtor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15751" y="1122367"/>
            <a:ext cx="609808" cy="28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0070C0"/>
                </a:solidFill>
              </a:rPr>
              <a:t>Canteiro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53392" y="1407503"/>
            <a:ext cx="657635" cy="22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11.000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69748" y="1066908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87119" y="1089536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25559" y="1089536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90178" y="1089536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10269" y="1066908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68346" y="1038602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907345" y="1038602"/>
            <a:ext cx="0" cy="492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31400" y="1895061"/>
            <a:ext cx="486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31399" y="2444089"/>
            <a:ext cx="488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14964" y="1339742"/>
            <a:ext cx="486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16">
            <a:extLst/>
          </p:cNvPr>
          <p:cNvSpPr txBox="1"/>
          <p:nvPr/>
        </p:nvSpPr>
        <p:spPr>
          <a:xfrm>
            <a:off x="4521086" y="578828"/>
            <a:ext cx="310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DashBoard – Fase Final</a:t>
            </a:r>
          </a:p>
        </p:txBody>
      </p:sp>
    </p:spTree>
    <p:extLst>
      <p:ext uri="{BB962C8B-B14F-4D97-AF65-F5344CB8AC3E}">
        <p14:creationId xmlns:p14="http://schemas.microsoft.com/office/powerpoint/2010/main" val="121137461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1" y="8006"/>
            <a:ext cx="769019" cy="863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" y="90388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23079" y="356824"/>
            <a:ext cx="4106340" cy="6067425"/>
            <a:chOff x="3577207" y="318252"/>
            <a:chExt cx="4106340" cy="6067425"/>
          </a:xfrm>
        </p:grpSpPr>
        <p:grpSp>
          <p:nvGrpSpPr>
            <p:cNvPr id="2" name="Group 1"/>
            <p:cNvGrpSpPr/>
            <p:nvPr/>
          </p:nvGrpSpPr>
          <p:grpSpPr>
            <a:xfrm>
              <a:off x="3577207" y="318252"/>
              <a:ext cx="4106340" cy="6067425"/>
              <a:chOff x="4004453" y="292784"/>
              <a:chExt cx="4106340" cy="6067425"/>
            </a:xfrm>
          </p:grpSpPr>
          <p:pic>
            <p:nvPicPr>
              <p:cNvPr id="7" name="Imagem 6" descr="Uma imagem contendo captura de tela&#10;&#10;Descrição gerada com muito alta confiança">
                <a:extLst>
                  <a:ext uri="{FF2B5EF4-FFF2-40B4-BE49-F238E27FC236}">
                    <a16:creationId xmlns:a16="http://schemas.microsoft.com/office/drawing/2014/main" id="{B746340D-B61B-41AA-8E8B-A85E3210B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4453" y="292784"/>
                <a:ext cx="4106340" cy="6067425"/>
              </a:xfrm>
              <a:prstGeom prst="rect">
                <a:avLst/>
              </a:prstGeom>
            </p:spPr>
          </p:pic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25CEB3B-A1A8-4382-924A-D6C0209BEFD8}"/>
                  </a:ext>
                </a:extLst>
              </p:cNvPr>
              <p:cNvSpPr/>
              <p:nvPr/>
            </p:nvSpPr>
            <p:spPr>
              <a:xfrm>
                <a:off x="5082764" y="747784"/>
                <a:ext cx="1720992" cy="196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3631F66-D77B-49D6-A594-595A389688FB}"/>
                  </a:ext>
                </a:extLst>
              </p:cNvPr>
              <p:cNvSpPr txBox="1"/>
              <p:nvPr/>
            </p:nvSpPr>
            <p:spPr>
              <a:xfrm>
                <a:off x="4514007" y="618682"/>
                <a:ext cx="3108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</a:rPr>
                  <a:t>RESUMO DA ÁREA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212E274E-F0E1-4FFF-9DC1-726A642EF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0982" y="693691"/>
                <a:ext cx="389687" cy="250093"/>
              </a:xfrm>
              <a:prstGeom prst="rect">
                <a:avLst/>
              </a:prstGeom>
            </p:spPr>
          </p:pic>
          <p:sp>
            <p:nvSpPr>
              <p:cNvPr id="12" name="Seta: para a Direita 11">
                <a:extLst>
                  <a:ext uri="{FF2B5EF4-FFF2-40B4-BE49-F238E27FC236}">
                    <a16:creationId xmlns:a16="http://schemas.microsoft.com/office/drawing/2014/main" id="{90664777-D741-4A23-AF21-7F1E96B99991}"/>
                  </a:ext>
                </a:extLst>
              </p:cNvPr>
              <p:cNvSpPr/>
              <p:nvPr/>
            </p:nvSpPr>
            <p:spPr>
              <a:xfrm rot="10800000">
                <a:off x="4122770" y="693691"/>
                <a:ext cx="290510" cy="269012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D3510321-D9F4-40A7-891D-936931452236}"/>
                  </a:ext>
                </a:extLst>
              </p:cNvPr>
              <p:cNvSpPr/>
              <p:nvPr/>
            </p:nvSpPr>
            <p:spPr>
              <a:xfrm>
                <a:off x="4028218" y="1055409"/>
                <a:ext cx="4058810" cy="4882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41472" y="1640960"/>
                <a:ext cx="1033521" cy="30805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Contrato 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386379" y="1640959"/>
                <a:ext cx="81475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1.150.000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43208" y="2187661"/>
                <a:ext cx="1041292" cy="309600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prstClr val="white"/>
                    </a:solidFill>
                    <a:latin typeface="Calibri" panose="020F0502020204030204"/>
                  </a:rPr>
                  <a:t>Canteiro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0119" y="1123015"/>
                <a:ext cx="741012" cy="3650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/>
                  </a:rPr>
                  <a:t>%</a:t>
                </a:r>
              </a:p>
              <a:p>
                <a:pPr algn="ctr"/>
                <a:r>
                  <a:rPr lang="pt-B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/>
                  </a:rPr>
                  <a:t>Variação 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101378" y="1111497"/>
                <a:ext cx="1253088" cy="361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/>
                  </a:rPr>
                  <a:t>Estimativa - Kg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400375" y="2807331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80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371277" y="2189316"/>
                <a:ext cx="825731" cy="30675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prstClr val="white"/>
                    </a:solidFill>
                    <a:latin typeface="Calibri" panose="020F0502020204030204"/>
                  </a:rPr>
                  <a:t>1.250.000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86132" y="2184747"/>
                <a:ext cx="614538" cy="31047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prstClr val="white"/>
                    </a:solidFill>
                    <a:latin typeface="Calibri" panose="020F0502020204030204"/>
                  </a:rPr>
                  <a:t>100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58962" y="2777352"/>
                <a:ext cx="1033521" cy="30805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rPr>
                  <a:t>Plantio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060698" y="3329411"/>
                <a:ext cx="1041292" cy="309600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Capação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88767" y="3331066"/>
                <a:ext cx="825731" cy="30675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noProof="0" dirty="0">
                    <a:solidFill>
                      <a:prstClr val="white"/>
                    </a:solidFill>
                    <a:latin typeface="Calibri" panose="020F0502020204030204"/>
                  </a:rPr>
                  <a:t>249.300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403622" y="3326497"/>
                <a:ext cx="614538" cy="31047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noProof="0" dirty="0">
                    <a:solidFill>
                      <a:prstClr val="white"/>
                    </a:solidFill>
                    <a:latin typeface="Calibri" panose="020F0502020204030204"/>
                  </a:rPr>
                  <a:t>25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400375" y="2777351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80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375966" y="2777351"/>
                <a:ext cx="81475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950.000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76452" y="3889114"/>
                <a:ext cx="1033521" cy="30805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rPr>
                  <a:t>Produtor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417865" y="3889113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10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393456" y="3889113"/>
                <a:ext cx="81475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100.000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3198" y="4909564"/>
                <a:ext cx="1041292" cy="309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Última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391267" y="4911219"/>
                <a:ext cx="825731" cy="3067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rgbClr val="002060"/>
                    </a:solidFill>
                    <a:latin typeface="Calibri" panose="020F0502020204030204"/>
                  </a:rPr>
                  <a:t>1.250.000</a:t>
                </a:r>
                <a:endParaRPr lang="en-US" sz="12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328354" y="1163575"/>
                <a:ext cx="483900" cy="3650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/>
                  </a:rPr>
                  <a:t>Fase</a:t>
                </a:r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470120" y="2161671"/>
                <a:ext cx="557002" cy="333551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</a:rPr>
                  <a:t>10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440231" y="2775748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00B050"/>
                    </a:solidFill>
                    <a:latin typeface="Calibri" panose="020F0502020204030204"/>
                  </a:rPr>
                  <a:t>6</a:t>
                </a:r>
                <a:endParaRPr lang="en-US" sz="1400" b="1" dirty="0">
                  <a:solidFill>
                    <a:srgbClr val="00B050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463778" y="3326497"/>
                <a:ext cx="563343" cy="310476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noProof="0" dirty="0">
                    <a:solidFill>
                      <a:srgbClr val="FF0000"/>
                    </a:solidFill>
                    <a:latin typeface="Calibri" panose="020F0502020204030204"/>
                  </a:rPr>
                  <a:t>-2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63778" y="3879662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rgbClr val="00B050"/>
                    </a:solidFill>
                    <a:latin typeface="Calibri" panose="020F0502020204030204"/>
                  </a:rPr>
                  <a:t>3,5</a:t>
                </a:r>
                <a:endParaRPr lang="en-US" sz="1200" b="1" dirty="0">
                  <a:solidFill>
                    <a:srgbClr val="00B050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80578" y="4409464"/>
                <a:ext cx="1041292" cy="309600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prstClr val="white"/>
                    </a:solidFill>
                    <a:latin typeface="Calibri" panose="020F0502020204030204"/>
                  </a:rPr>
                  <a:t>Final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08647" y="4411119"/>
                <a:ext cx="825731" cy="30675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noProof="0" dirty="0">
                    <a:solidFill>
                      <a:prstClr val="white"/>
                    </a:solidFill>
                    <a:latin typeface="Calibri" panose="020F0502020204030204"/>
                  </a:rPr>
                  <a:t>1.250.000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23502" y="4406550"/>
                <a:ext cx="614538" cy="310475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noProof="0" dirty="0">
                    <a:solidFill>
                      <a:prstClr val="white"/>
                    </a:solidFill>
                    <a:latin typeface="Calibri" panose="020F0502020204030204"/>
                  </a:rPr>
                  <a:t>25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483658" y="4406550"/>
                <a:ext cx="563343" cy="310476"/>
              </a:xfrm>
              <a:prstGeom prst="rect">
                <a:avLst/>
              </a:prstGeom>
              <a:solidFill>
                <a:srgbClr val="0033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400" b="1" noProof="0" dirty="0">
                    <a:solidFill>
                      <a:srgbClr val="00B050"/>
                    </a:solidFill>
                    <a:latin typeface="Calibri" panose="020F0502020204030204"/>
                  </a:rPr>
                  <a:t>1,1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510311" y="4886866"/>
                <a:ext cx="586890" cy="3080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00B050"/>
                    </a:solidFill>
                    <a:latin typeface="Calibri" panose="020F0502020204030204"/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807295" y="1178629"/>
              <a:ext cx="829077" cy="302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/>
                </a:rPr>
                <a:t>% concluído </a:t>
              </a:r>
            </a:p>
          </p:txBody>
        </p:sp>
      </p:grpSp>
      <p:sp>
        <p:nvSpPr>
          <p:cNvPr id="83" name="Callout: Line with Border and Accent Bar 82"/>
          <p:cNvSpPr/>
          <p:nvPr/>
        </p:nvSpPr>
        <p:spPr>
          <a:xfrm>
            <a:off x="8359681" y="1018792"/>
            <a:ext cx="3832319" cy="1038608"/>
          </a:xfrm>
          <a:prstGeom prst="accentBorderCallout1">
            <a:avLst>
              <a:gd name="adj1" fmla="val 48985"/>
              <a:gd name="adj2" fmla="val -3735"/>
              <a:gd name="adj3" fmla="val 118711"/>
              <a:gd name="adj4" fmla="val -479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Este campo deve apresentar a variação da estimativa dos produtores que já lançaram informação x sua estimativa de contrato. Se positivo apresentar na cor verde e se negativo apresentar na cor vermelha e com o sinal de (-).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Callout: Line with Border and Accent Bar 55"/>
          <p:cNvSpPr/>
          <p:nvPr/>
        </p:nvSpPr>
        <p:spPr>
          <a:xfrm>
            <a:off x="8359681" y="2261924"/>
            <a:ext cx="3729642" cy="1141750"/>
          </a:xfrm>
          <a:prstGeom prst="accentBorderCallout1">
            <a:avLst>
              <a:gd name="adj1" fmla="val 49518"/>
              <a:gd name="adj2" fmla="val -3269"/>
              <a:gd name="adj3" fmla="val 60631"/>
              <a:gd name="adj4" fmla="val -22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Este campo deve apresentar o percentual de produtores que já possuem estimativa coletada e cujo número está somado.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Callout: Line with Border and Accent Bar 83"/>
          <p:cNvSpPr/>
          <p:nvPr/>
        </p:nvSpPr>
        <p:spPr>
          <a:xfrm>
            <a:off x="7992431" y="4632158"/>
            <a:ext cx="4199569" cy="1753519"/>
          </a:xfrm>
          <a:prstGeom prst="accentBorderCallout1">
            <a:avLst>
              <a:gd name="adj1" fmla="val 46784"/>
              <a:gd name="adj2" fmla="val -3449"/>
              <a:gd name="adj3" fmla="val 36150"/>
              <a:gd name="adj4" fmla="val -52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Esta estimativa deve refletir a soma da última estimativa lançada do produtor e os que não possuir nenhuma ( exemplo não coletou canteiro ainda), deve refletir a estimativa de contrato. Mas esse número deve sempre refletir a soma de todos os produtores.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Produtor que possui por final lançada, pega esse número, caso contrário, pega  a estimativa do produtor.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39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58" y="533242"/>
            <a:ext cx="3224891" cy="5733141"/>
          </a:xfrm>
        </p:spPr>
      </p:pic>
      <p:grpSp>
        <p:nvGrpSpPr>
          <p:cNvPr id="11" name="Group 10"/>
          <p:cNvGrpSpPr/>
          <p:nvPr/>
        </p:nvGrpSpPr>
        <p:grpSpPr>
          <a:xfrm>
            <a:off x="4230459" y="4890050"/>
            <a:ext cx="3224890" cy="914404"/>
            <a:chOff x="3750366" y="5062329"/>
            <a:chExt cx="3224890" cy="914404"/>
          </a:xfrm>
        </p:grpSpPr>
        <p:sp>
          <p:nvSpPr>
            <p:cNvPr id="5" name="Rectangle 4"/>
            <p:cNvSpPr/>
            <p:nvPr/>
          </p:nvSpPr>
          <p:spPr>
            <a:xfrm>
              <a:off x="3750366" y="5062329"/>
              <a:ext cx="66261" cy="914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362810" y="4364287"/>
              <a:ext cx="66262" cy="31586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994" y="5062329"/>
              <a:ext cx="66261" cy="914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llout: Line with Border and Accent Bar 8"/>
          <p:cNvSpPr/>
          <p:nvPr/>
        </p:nvSpPr>
        <p:spPr>
          <a:xfrm>
            <a:off x="8656864" y="4398776"/>
            <a:ext cx="2432956" cy="1402520"/>
          </a:xfrm>
          <a:prstGeom prst="accentBorderCallout1">
            <a:avLst>
              <a:gd name="adj1" fmla="val 63058"/>
              <a:gd name="adj2" fmla="val -7957"/>
              <a:gd name="adj3" fmla="val 38273"/>
              <a:gd name="adj4" fmla="val -51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Incluir bordas no ícone Dashboard, conforme exemplo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4" y="533242"/>
            <a:ext cx="3224891" cy="5733141"/>
          </a:xfrm>
          <a:prstGeom prst="rect">
            <a:avLst/>
          </a:prstGeom>
        </p:spPr>
      </p:pic>
      <p:sp>
        <p:nvSpPr>
          <p:cNvPr id="12" name="Callout: Line with Border and Accent Bar 11"/>
          <p:cNvSpPr/>
          <p:nvPr/>
        </p:nvSpPr>
        <p:spPr>
          <a:xfrm>
            <a:off x="8749629" y="3167269"/>
            <a:ext cx="2432956" cy="985391"/>
          </a:xfrm>
          <a:prstGeom prst="accentBorderCallout1">
            <a:avLst>
              <a:gd name="adj1" fmla="val 63058"/>
              <a:gd name="adj2" fmla="val -7957"/>
              <a:gd name="adj3" fmla="val 64533"/>
              <a:gd name="adj4" fmla="val -820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 figura deste ícone deve ser um check point.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allout: Line with Border and Accent Bar 12"/>
          <p:cNvSpPr/>
          <p:nvPr/>
        </p:nvSpPr>
        <p:spPr>
          <a:xfrm>
            <a:off x="8902029" y="533242"/>
            <a:ext cx="2432956" cy="985391"/>
          </a:xfrm>
          <a:prstGeom prst="accentBorderCallout1">
            <a:avLst>
              <a:gd name="adj1" fmla="val 63058"/>
              <a:gd name="adj2" fmla="val -7957"/>
              <a:gd name="adj3" fmla="val 47882"/>
              <a:gd name="adj4" fmla="val -744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Colocar a logomarca da BAT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0456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2C11BE6EB0445A38221B3839009A7" ma:contentTypeVersion="6" ma:contentTypeDescription="Create a new document." ma:contentTypeScope="" ma:versionID="cb3d10515da659969af608d1337f7d94">
  <xsd:schema xmlns:xsd="http://www.w3.org/2001/XMLSchema" xmlns:xs="http://www.w3.org/2001/XMLSchema" xmlns:p="http://schemas.microsoft.com/office/2006/metadata/properties" xmlns:ns2="ae76a494-b0ae-4203-9d25-cc5b6c84931c" xmlns:ns3="6d5d90a5-f016-40ee-827d-9a5a50116d65" targetNamespace="http://schemas.microsoft.com/office/2006/metadata/properties" ma:root="true" ma:fieldsID="1b41260a3f76210cb8eb3841c87afe37" ns2:_="" ns3:_="">
    <xsd:import namespace="ae76a494-b0ae-4203-9d25-cc5b6c84931c"/>
    <xsd:import namespace="6d5d90a5-f016-40ee-827d-9a5a50116d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6a494-b0ae-4203-9d25-cc5b6c849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d90a5-f016-40ee-827d-9a5a50116d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EA5DA2-16D9-4A84-9C67-CDDA67EE0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6a494-b0ae-4203-9d25-cc5b6c84931c"/>
    <ds:schemaRef ds:uri="6d5d90a5-f016-40ee-827d-9a5a50116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E3387-A2B3-4571-862D-4F08575DF9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7F2534-2335-45A6-9CE3-D3401EA4E3E7}">
  <ds:schemaRefs>
    <ds:schemaRef ds:uri="http://schemas.microsoft.com/office/2006/metadata/properties"/>
    <ds:schemaRef ds:uri="ae76a494-b0ae-4203-9d25-cc5b6c84931c"/>
    <ds:schemaRef ds:uri="http://purl.org/dc/dcmitype/"/>
    <ds:schemaRef ds:uri="6d5d90a5-f016-40ee-827d-9a5a50116d6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543</Words>
  <Application>Microsoft Office PowerPoint</Application>
  <PresentationFormat>Widescreen</PresentationFormat>
  <Paragraphs>135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Damir Nierotka</cp:lastModifiedBy>
  <cp:revision>205</cp:revision>
  <cp:lastPrinted>2017-08-14T11:53:51Z</cp:lastPrinted>
  <dcterms:created xsi:type="dcterms:W3CDTF">2017-06-16T16:17:31Z</dcterms:created>
  <dcterms:modified xsi:type="dcterms:W3CDTF">2017-09-13T02:49:33Z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0x010100CE42C11BE6EB0445A38221B3839009A7</vt:lpwstr>
  </property>
</Properties>
</file>