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7" r:id="rId3"/>
    <p:sldId id="270" r:id="rId4"/>
    <p:sldId id="272" r:id="rId5"/>
    <p:sldId id="273" r:id="rId6"/>
    <p:sldId id="274" r:id="rId7"/>
    <p:sldId id="275" r:id="rId8"/>
    <p:sldId id="276" r:id="rId9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3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7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5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34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tela da Fase Canteiro trás as informações de estimativa contratada da base. Podemos entrar com os dados de Canteiro, Bandejas por Canteiro. Dos tipos Isopor e Plástico. Não é obrigatório preencher todas as 4 informações. Mas se preencher o </a:t>
            </a:r>
            <a:r>
              <a:rPr lang="pt-BR" dirty="0" err="1"/>
              <a:t>Nr</a:t>
            </a:r>
            <a:r>
              <a:rPr lang="pt-BR" dirty="0"/>
              <a:t> de Canteiros tem que preencher o campo correspondente bandejas por canteiro abaixo. Ao clicar em Calcular, o </a:t>
            </a:r>
            <a:r>
              <a:rPr lang="pt-BR" dirty="0" err="1"/>
              <a:t>CropE</a:t>
            </a:r>
            <a:r>
              <a:rPr lang="pt-BR" dirty="0"/>
              <a:t> calcula as Mudas Úteis e a Estimativa da Fase Canteiro. Temos um quadro para marcarmos se o Produtor também tem mudas dos concorrentes (Misto) O botão Salvar, salva este cálculo e volta para a Lista de Produtores.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6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29/08/2017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8.xml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2709" y="3810000"/>
            <a:ext cx="609600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4332391"/>
          </a:xfrm>
          <a:prstGeom prst="rect">
            <a:avLst/>
          </a:prstGeom>
        </p:spPr>
      </p:pic>
      <p:sp>
        <p:nvSpPr>
          <p:cNvPr id="12" name="Arrow: Pentagon 11"/>
          <p:cNvSpPr/>
          <p:nvPr/>
        </p:nvSpPr>
        <p:spPr>
          <a:xfrm>
            <a:off x="243161" y="1332086"/>
            <a:ext cx="3489391" cy="89599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Alterar em todos as telas de </a:t>
            </a:r>
            <a:r>
              <a:rPr lang="pt-BR" b="1" u="sng" dirty="0">
                <a:solidFill>
                  <a:srgbClr val="000000"/>
                </a:solidFill>
              </a:rPr>
              <a:t>área registrada </a:t>
            </a:r>
            <a:r>
              <a:rPr lang="pt-BR" dirty="0">
                <a:solidFill>
                  <a:srgbClr val="000000"/>
                </a:solidFill>
              </a:rPr>
              <a:t>para Área.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Action Button: Go to End 9">
            <a:hlinkClick r:id="rId9" action="ppaction://hlinksldjump" highlightClick="1"/>
          </p:cNvPr>
          <p:cNvSpPr/>
          <p:nvPr/>
        </p:nvSpPr>
        <p:spPr>
          <a:xfrm>
            <a:off x="6982690" y="5088107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to End 15">
            <a:hlinkClick r:id="rId10" action="ppaction://hlinksldjump" highlightClick="1"/>
          </p:cNvPr>
          <p:cNvSpPr/>
          <p:nvPr/>
        </p:nvSpPr>
        <p:spPr>
          <a:xfrm>
            <a:off x="4275727" y="5053967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22690" y="2952400"/>
            <a:ext cx="4346620" cy="12950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Você plantou todas as mudas produzidas?</a:t>
            </a:r>
            <a:endParaRPr lang="en-US" sz="2000" dirty="0"/>
          </a:p>
        </p:txBody>
      </p:sp>
      <p:sp>
        <p:nvSpPr>
          <p:cNvPr id="5" name="Arrow: Left 4"/>
          <p:cNvSpPr/>
          <p:nvPr/>
        </p:nvSpPr>
        <p:spPr>
          <a:xfrm>
            <a:off x="7828647" y="900725"/>
            <a:ext cx="2775663" cy="1006896"/>
          </a:xfrm>
          <a:prstGeom prst="lef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u="sng" dirty="0">
                <a:solidFill>
                  <a:srgbClr val="000000"/>
                </a:solidFill>
              </a:rPr>
              <a:t>Mil mudas </a:t>
            </a:r>
            <a:r>
              <a:rPr lang="pt-BR" sz="1400" dirty="0">
                <a:solidFill>
                  <a:srgbClr val="000000"/>
                </a:solidFill>
              </a:rPr>
              <a:t>– vale para todos os slides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96F823-C2DE-4F70-9AF7-A0D1298BB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43E176-DD6B-4885-9B53-D251AD739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89" y="2431824"/>
            <a:ext cx="4346621" cy="4308945"/>
          </a:xfrm>
          <a:prstGeom prst="rect">
            <a:avLst/>
          </a:prstGeom>
        </p:spPr>
      </p:pic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6964712" y="6385677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sp>
        <p:nvSpPr>
          <p:cNvPr id="13" name="Arrow: Pentagon 12"/>
          <p:cNvSpPr/>
          <p:nvPr/>
        </p:nvSpPr>
        <p:spPr>
          <a:xfrm>
            <a:off x="679686" y="5505194"/>
            <a:ext cx="3243003" cy="61773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Plástico – colocar acento em todas as vezes que repete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2688" y="2431824"/>
            <a:ext cx="4346620" cy="12950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Informe abaixo quantas bandejas </a:t>
            </a:r>
            <a:r>
              <a:rPr lang="pt-BR" sz="2000" dirty="0">
                <a:solidFill>
                  <a:srgbClr val="FF0000"/>
                </a:solidFill>
              </a:rPr>
              <a:t>não foram  plantadas (perdidas/vendidas)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1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4"/>
            <a:ext cx="4346620" cy="4203437"/>
          </a:xfrm>
          <a:prstGeom prst="rect">
            <a:avLst/>
          </a:prstGeom>
        </p:spPr>
      </p:pic>
      <p:sp>
        <p:nvSpPr>
          <p:cNvPr id="8" name="Arrow: Pentagon 7"/>
          <p:cNvSpPr/>
          <p:nvPr/>
        </p:nvSpPr>
        <p:spPr>
          <a:xfrm>
            <a:off x="1268878" y="2981004"/>
            <a:ext cx="3087974" cy="89599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Você adquiriu mais mudas?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ction Button: Go to End 17">
            <a:hlinkClick r:id="rId10" action="ppaction://hlinksldjump" highlightClick="1"/>
          </p:cNvPr>
          <p:cNvSpPr/>
          <p:nvPr/>
        </p:nvSpPr>
        <p:spPr>
          <a:xfrm>
            <a:off x="7093526" y="5053967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Go to End 20">
            <a:hlinkClick r:id="rId11" action="ppaction://hlinksldjump" highlightClick="1"/>
          </p:cNvPr>
          <p:cNvSpPr/>
          <p:nvPr/>
        </p:nvSpPr>
        <p:spPr>
          <a:xfrm>
            <a:off x="4374492" y="5053967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Home 12">
            <a:hlinkClick r:id="" action="ppaction://hlinkshowjump?jump=firstslide" highlightClick="1"/>
          </p:cNvPr>
          <p:cNvSpPr/>
          <p:nvPr/>
        </p:nvSpPr>
        <p:spPr>
          <a:xfrm>
            <a:off x="7898156" y="52381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3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431825"/>
            <a:ext cx="4346620" cy="23382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1D5C1D-B776-4B31-9354-4BEED513B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89" y="2431823"/>
            <a:ext cx="4346621" cy="4285500"/>
          </a:xfrm>
          <a:prstGeom prst="rect">
            <a:avLst/>
          </a:prstGeom>
        </p:spPr>
      </p:pic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6942794" y="6233664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sp>
        <p:nvSpPr>
          <p:cNvPr id="12" name="Arrow: Pentagon 11"/>
          <p:cNvSpPr/>
          <p:nvPr/>
        </p:nvSpPr>
        <p:spPr>
          <a:xfrm>
            <a:off x="1244941" y="2981004"/>
            <a:ext cx="3087974" cy="89599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Informe quantas bandejas foram adquiridas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Action Button: Go Home 12">
            <a:hlinkClick r:id="" action="ppaction://hlinkshowjump?jump=firstslide" highlightClick="1"/>
          </p:cNvPr>
          <p:cNvSpPr/>
          <p:nvPr/>
        </p:nvSpPr>
        <p:spPr>
          <a:xfrm>
            <a:off x="7898156" y="86426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0"/>
            <a:ext cx="43466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7FEC8B-11A0-4494-B3F7-1889AB562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0" y="2431824"/>
            <a:ext cx="43466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91" y="2520461"/>
            <a:ext cx="4346620" cy="43375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E72E98-827B-41C4-AA65-22C4E4BD52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07" y="2438401"/>
            <a:ext cx="4047831" cy="4196861"/>
          </a:xfrm>
          <a:prstGeom prst="rect">
            <a:avLst/>
          </a:prstGeom>
        </p:spPr>
      </p:pic>
      <p:sp>
        <p:nvSpPr>
          <p:cNvPr id="13" name="Arrow: Pentagon 12"/>
          <p:cNvSpPr/>
          <p:nvPr/>
        </p:nvSpPr>
        <p:spPr>
          <a:xfrm>
            <a:off x="1164328" y="3751769"/>
            <a:ext cx="3335692" cy="39382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Alterar texto para Mil mudas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Action Button: Go to End 16">
            <a:hlinkClick r:id="rId11" action="ppaction://hlinksldjump" highlightClick="1"/>
          </p:cNvPr>
          <p:cNvSpPr/>
          <p:nvPr/>
        </p:nvSpPr>
        <p:spPr>
          <a:xfrm>
            <a:off x="7072351" y="5619552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Go to End 17">
            <a:hlinkClick r:id="rId12" action="ppaction://hlinksldjump" highlightClick="1"/>
          </p:cNvPr>
          <p:cNvSpPr/>
          <p:nvPr/>
        </p:nvSpPr>
        <p:spPr>
          <a:xfrm>
            <a:off x="4266310" y="5619552"/>
            <a:ext cx="706582" cy="485901"/>
          </a:xfrm>
          <a:prstGeom prst="actionButtonEn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Home 1">
            <a:hlinkClick r:id="" action="ppaction://hlinkshowjump?jump=firstslide" highlightClick="1"/>
          </p:cNvPr>
          <p:cNvSpPr/>
          <p:nvPr/>
        </p:nvSpPr>
        <p:spPr>
          <a:xfrm>
            <a:off x="7862477" y="69601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8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85" y="17957"/>
            <a:ext cx="3966320" cy="6858000"/>
          </a:xfrm>
          <a:prstGeom prst="rect">
            <a:avLst/>
          </a:prstGeom>
        </p:spPr>
      </p:pic>
      <p:pic>
        <p:nvPicPr>
          <p:cNvPr id="38" name="Imagem 6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31" y="2328178"/>
            <a:ext cx="3693674" cy="23382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95484" y="2328178"/>
            <a:ext cx="3803000" cy="42824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02069" y="2941358"/>
            <a:ext cx="1101831" cy="35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5484" y="2871460"/>
            <a:ext cx="250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Informe os mil pés  plantados 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48" name="TextBox 47">
            <a:hlinkClick r:id="rId5" action="ppaction://hlinksldjump"/>
          </p:cNvPr>
          <p:cNvSpPr txBox="1"/>
          <p:nvPr/>
        </p:nvSpPr>
        <p:spPr>
          <a:xfrm>
            <a:off x="6542681" y="3783086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sp>
        <p:nvSpPr>
          <p:cNvPr id="8" name="Action Button: Go Home 7">
            <a:hlinkClick r:id="" action="ppaction://hlinkshowjump?jump=firstslide" highlightClick="1"/>
          </p:cNvPr>
          <p:cNvSpPr/>
          <p:nvPr/>
        </p:nvSpPr>
        <p:spPr>
          <a:xfrm>
            <a:off x="7579952" y="184893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47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7765C-F082-45B8-A5F3-9EF17533C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52381"/>
            <a:ext cx="396632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C73BC8-3B9C-435A-8850-A98762A8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34" y="2407237"/>
            <a:ext cx="3966320" cy="23382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151D5-AFE1-4765-A303-76753D176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39" y="2891209"/>
            <a:ext cx="3966320" cy="2338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075D9D-969E-4F6E-947B-4829E010B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62" y="2785860"/>
            <a:ext cx="3437386" cy="17384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DCF54B-9B34-435D-8FDC-AACC30EFD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29" y="4319899"/>
            <a:ext cx="3966320" cy="255605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723468" y="4232724"/>
            <a:ext cx="3949686" cy="29714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24480" y="5413262"/>
            <a:ext cx="62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SIM</a:t>
            </a:r>
            <a:endParaRPr lang="en-US" dirty="0"/>
          </a:p>
        </p:txBody>
      </p:sp>
      <p:sp>
        <p:nvSpPr>
          <p:cNvPr id="49" name="TextBox 48">
            <a:hlinkClick r:id="rId9" action="ppaction://hlinksldjump"/>
          </p:cNvPr>
          <p:cNvSpPr txBox="1"/>
          <p:nvPr/>
        </p:nvSpPr>
        <p:spPr>
          <a:xfrm>
            <a:off x="6536991" y="4445041"/>
            <a:ext cx="11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Próximo &gt;</a:t>
            </a:r>
            <a:endParaRPr lang="en-US" dirty="0"/>
          </a:p>
        </p:txBody>
      </p:sp>
      <p:sp>
        <p:nvSpPr>
          <p:cNvPr id="14" name="Action Button: Go Home 13">
            <a:hlinkClick r:id="" action="ppaction://hlinkshowjump?jump=firstslide" highlightClick="1"/>
          </p:cNvPr>
          <p:cNvSpPr/>
          <p:nvPr/>
        </p:nvSpPr>
        <p:spPr>
          <a:xfrm>
            <a:off x="7288694" y="130640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00064" y="2507193"/>
            <a:ext cx="2569419" cy="471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Diferença entre mudas </a:t>
            </a:r>
            <a:r>
              <a:rPr lang="pt-BR" sz="1400" dirty="0">
                <a:solidFill>
                  <a:srgbClr val="FF0000"/>
                </a:solidFill>
              </a:rPr>
              <a:t>disponíveis</a:t>
            </a:r>
            <a:r>
              <a:rPr lang="pt-BR" sz="1400" dirty="0"/>
              <a:t> e plantio informado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276253" y="2505097"/>
            <a:ext cx="930629" cy="4656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llout: Line with Border and Accent Bar 16"/>
          <p:cNvSpPr/>
          <p:nvPr/>
        </p:nvSpPr>
        <p:spPr>
          <a:xfrm>
            <a:off x="8991481" y="861392"/>
            <a:ext cx="3200519" cy="3884140"/>
          </a:xfrm>
          <a:prstGeom prst="accentBorderCallout1">
            <a:avLst>
              <a:gd name="adj1" fmla="val 40280"/>
              <a:gd name="adj2" fmla="val -6363"/>
              <a:gd name="adj3" fmla="val 48320"/>
              <a:gd name="adj4" fmla="val -58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Deve informar a diferença entre as mudas </a:t>
            </a:r>
            <a:r>
              <a:rPr lang="pt-BR" dirty="0">
                <a:solidFill>
                  <a:srgbClr val="FF0000"/>
                </a:solidFill>
              </a:rPr>
              <a:t>que foram apresentadas na mensagem “Então você plantou XX mil mudas” e o </a:t>
            </a:r>
            <a:r>
              <a:rPr lang="pt-BR" dirty="0">
                <a:solidFill>
                  <a:srgbClr val="002060"/>
                </a:solidFill>
              </a:rPr>
              <a:t>número de mil pés informados como plantio na tela anterior (digitada pelo orientador). Deve estar em cor diferente, pois é automaticamente calculado após tela anterior.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Arrow: Curved Up 2">
            <a:hlinkClick r:id="rId10" action="ppaction://hlinksldjump"/>
          </p:cNvPr>
          <p:cNvSpPr/>
          <p:nvPr/>
        </p:nvSpPr>
        <p:spPr>
          <a:xfrm rot="16200000">
            <a:off x="3856299" y="207510"/>
            <a:ext cx="370669" cy="3155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allout: Line with Border and Accent Bar 17"/>
          <p:cNvSpPr/>
          <p:nvPr/>
        </p:nvSpPr>
        <p:spPr>
          <a:xfrm>
            <a:off x="172278" y="2637183"/>
            <a:ext cx="3273287" cy="3748493"/>
          </a:xfrm>
          <a:prstGeom prst="accentBorderCallout1">
            <a:avLst>
              <a:gd name="adj1" fmla="val 33478"/>
              <a:gd name="adj2" fmla="val 104486"/>
              <a:gd name="adj3" fmla="val 24314"/>
              <a:gd name="adj4" fmla="val 1340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O número apresentado no campo “Diferença entre mudas </a:t>
            </a:r>
            <a:r>
              <a:rPr lang="pt-BR" dirty="0">
                <a:solidFill>
                  <a:srgbClr val="FF0000"/>
                </a:solidFill>
              </a:rPr>
              <a:t>disponíveis</a:t>
            </a:r>
            <a:r>
              <a:rPr lang="pt-BR" dirty="0">
                <a:solidFill>
                  <a:srgbClr val="002060"/>
                </a:solidFill>
              </a:rPr>
              <a:t> e plantio informado” deve obrigatoriamente ser distribuído nos campos “Plantio por conta” e “Plantio Concorrência”. </a:t>
            </a:r>
            <a:r>
              <a:rPr lang="pt-BR" dirty="0">
                <a:solidFill>
                  <a:srgbClr val="FF0000"/>
                </a:solidFill>
              </a:rPr>
              <a:t>Caso contrário deve emitir a mensagem “Há uma diferença entre as mudas disponíveis e plantadas. Favor destinar a diferença”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5137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58" y="52381"/>
            <a:ext cx="954180" cy="107089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27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9" y="6385677"/>
            <a:ext cx="1748500" cy="472323"/>
          </a:xfrm>
          <a:prstGeom prst="rect">
            <a:avLst/>
          </a:prstGeom>
        </p:spPr>
      </p:pic>
      <p:pic>
        <p:nvPicPr>
          <p:cNvPr id="16" name="Imagem 3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49" y="0"/>
            <a:ext cx="4346620" cy="6858000"/>
          </a:xfrm>
          <a:prstGeom prst="rect">
            <a:avLst/>
          </a:prstGeom>
        </p:spPr>
      </p:pic>
      <p:pic>
        <p:nvPicPr>
          <p:cNvPr id="24" name="Imagem 12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49" y="2464719"/>
            <a:ext cx="4346620" cy="4314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535" y="1579041"/>
            <a:ext cx="809468" cy="429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429" y="1605505"/>
            <a:ext cx="1180046" cy="429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6862" y="3061252"/>
            <a:ext cx="1117260" cy="1351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549" y="3061252"/>
            <a:ext cx="1887110" cy="2037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984" y="2562961"/>
            <a:ext cx="1694474" cy="7046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83212" y="2395307"/>
            <a:ext cx="1630295" cy="766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70549" y="2562961"/>
            <a:ext cx="1243573" cy="49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30390" y="3130663"/>
            <a:ext cx="4152703" cy="3450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8445" y="3186847"/>
            <a:ext cx="1996460" cy="38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i="1" dirty="0">
                <a:solidFill>
                  <a:schemeClr val="tx1"/>
                </a:solidFill>
              </a:rPr>
              <a:t>Mil pés plantados: 20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8445" y="3733220"/>
            <a:ext cx="2005299" cy="3800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i="1" dirty="0" err="1">
                <a:solidFill>
                  <a:schemeClr val="tx1"/>
                </a:solidFill>
              </a:rPr>
              <a:t>Has</a:t>
            </a:r>
            <a:r>
              <a:rPr lang="pt-BR" sz="1600" b="1" i="1" dirty="0">
                <a:solidFill>
                  <a:schemeClr val="tx1"/>
                </a:solidFill>
              </a:rPr>
              <a:t>: 1,20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8445" y="4278012"/>
            <a:ext cx="2141834" cy="38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i="1" dirty="0">
                <a:solidFill>
                  <a:schemeClr val="tx1"/>
                </a:solidFill>
              </a:rPr>
              <a:t>Estimativa: 3.000 Kg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48445" y="5370759"/>
            <a:ext cx="2404205" cy="38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i="1" dirty="0">
                <a:solidFill>
                  <a:schemeClr val="tx1"/>
                </a:solidFill>
              </a:rPr>
              <a:t>Mil pés concorrência: 15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48445" y="4824385"/>
            <a:ext cx="1996460" cy="38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i="1" dirty="0">
                <a:solidFill>
                  <a:schemeClr val="tx1"/>
                </a:solidFill>
              </a:rPr>
              <a:t>Mil pés por conta: 0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4172" y="3297579"/>
            <a:ext cx="68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Misto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782547" y="3102587"/>
            <a:ext cx="501435" cy="527916"/>
            <a:chOff x="4251755" y="2167608"/>
            <a:chExt cx="501435" cy="527916"/>
          </a:xfrm>
        </p:grpSpPr>
        <p:sp>
          <p:nvSpPr>
            <p:cNvPr id="29" name="Rectangle 28"/>
            <p:cNvSpPr/>
            <p:nvPr/>
          </p:nvSpPr>
          <p:spPr>
            <a:xfrm>
              <a:off x="4251755" y="2362600"/>
              <a:ext cx="387927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6473" y="2167608"/>
              <a:ext cx="416717" cy="527916"/>
            </a:xfrm>
            <a:prstGeom prst="rect">
              <a:avLst/>
            </a:prstGeom>
          </p:spPr>
        </p:pic>
      </p:grpSp>
      <p:sp>
        <p:nvSpPr>
          <p:cNvPr id="31" name="Callout: Line with Border and Accent Bar 30"/>
          <p:cNvSpPr/>
          <p:nvPr/>
        </p:nvSpPr>
        <p:spPr>
          <a:xfrm>
            <a:off x="9410644" y="509712"/>
            <a:ext cx="2626681" cy="3223508"/>
          </a:xfrm>
          <a:prstGeom prst="accentBorderCallout1">
            <a:avLst>
              <a:gd name="adj1" fmla="val 68327"/>
              <a:gd name="adj2" fmla="val -4511"/>
              <a:gd name="adj3" fmla="val 91820"/>
              <a:gd name="adj4" fmla="val -515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Este </a:t>
            </a:r>
            <a:r>
              <a:rPr lang="pt-BR" dirty="0" err="1">
                <a:solidFill>
                  <a:srgbClr val="002060"/>
                </a:solidFill>
              </a:rPr>
              <a:t>check</a:t>
            </a:r>
            <a:r>
              <a:rPr lang="pt-BR" dirty="0">
                <a:solidFill>
                  <a:srgbClr val="002060"/>
                </a:solidFill>
              </a:rPr>
              <a:t> point deve ser trazido da fase canteiro, se foi </a:t>
            </a:r>
            <a:r>
              <a:rPr lang="pt-BR" dirty="0" err="1">
                <a:solidFill>
                  <a:srgbClr val="002060"/>
                </a:solidFill>
              </a:rPr>
              <a:t>flegado</a:t>
            </a:r>
            <a:r>
              <a:rPr lang="pt-BR" dirty="0">
                <a:solidFill>
                  <a:srgbClr val="002060"/>
                </a:solidFill>
              </a:rPr>
              <a:t>, e caso contrário, adicionar após a digitação do plantio para a concorrência da fase anterior. Deve permitir ser informado caso ainda não esteja.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Star: 7 Points 31"/>
          <p:cNvSpPr/>
          <p:nvPr/>
        </p:nvSpPr>
        <p:spPr>
          <a:xfrm>
            <a:off x="6293634" y="3605356"/>
            <a:ext cx="2788776" cy="2248000"/>
          </a:xfrm>
          <a:prstGeom prst="star7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0000"/>
                </a:solidFill>
              </a:rPr>
              <a:t>Produtor plantou </a:t>
            </a:r>
            <a:r>
              <a:rPr lang="pt-BR" sz="1600" b="1" u="sng" dirty="0">
                <a:solidFill>
                  <a:srgbClr val="0070C0"/>
                </a:solidFill>
              </a:rPr>
              <a:t>5 mil pés a mais </a:t>
            </a:r>
            <a:r>
              <a:rPr lang="pt-BR" sz="1400" dirty="0">
                <a:solidFill>
                  <a:srgbClr val="000000"/>
                </a:solidFill>
              </a:rPr>
              <a:t>do que o contrato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Callout: Line with Border and Accent Bar 32"/>
          <p:cNvSpPr/>
          <p:nvPr/>
        </p:nvSpPr>
        <p:spPr>
          <a:xfrm>
            <a:off x="9760902" y="4069832"/>
            <a:ext cx="2147445" cy="2551540"/>
          </a:xfrm>
          <a:prstGeom prst="accentBorderCallout1">
            <a:avLst>
              <a:gd name="adj1" fmla="val 40280"/>
              <a:gd name="adj2" fmla="val -6363"/>
              <a:gd name="adj3" fmla="val 31948"/>
              <a:gd name="adj4" fmla="val -55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Deve informar a variação do resultado dos mil pés  plantados em relação aos mil pés contratados. Deve apresentar a diferença para mais ou para menos.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1557" y="6068899"/>
            <a:ext cx="4161536" cy="528200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SALVAR</a:t>
            </a:r>
            <a:endParaRPr lang="en-US" sz="2000" b="1" dirty="0"/>
          </a:p>
        </p:txBody>
      </p:sp>
      <p:sp>
        <p:nvSpPr>
          <p:cNvPr id="34" name="Action Button: Go Home 33">
            <a:hlinkClick r:id="" action="ppaction://hlinkshowjump?jump=firstslide" highlightClick="1"/>
          </p:cNvPr>
          <p:cNvSpPr/>
          <p:nvPr/>
        </p:nvSpPr>
        <p:spPr>
          <a:xfrm>
            <a:off x="7953250" y="42769"/>
            <a:ext cx="371154" cy="39819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354" y="1576727"/>
            <a:ext cx="501700" cy="36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0400" y="1545299"/>
            <a:ext cx="604603" cy="3696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393" y="1510803"/>
            <a:ext cx="615271" cy="358496"/>
          </a:xfrm>
          <a:prstGeom prst="rect">
            <a:avLst/>
          </a:prstGeom>
        </p:spPr>
      </p:pic>
      <p:sp>
        <p:nvSpPr>
          <p:cNvPr id="38" name="Callout: Line with Border and Accent Bar 37"/>
          <p:cNvSpPr/>
          <p:nvPr/>
        </p:nvSpPr>
        <p:spPr>
          <a:xfrm>
            <a:off x="430540" y="3619202"/>
            <a:ext cx="2147445" cy="2551540"/>
          </a:xfrm>
          <a:prstGeom prst="accentBorderCallout1">
            <a:avLst>
              <a:gd name="adj1" fmla="val 47768"/>
              <a:gd name="adj2" fmla="val 104220"/>
              <a:gd name="adj3" fmla="val 33553"/>
              <a:gd name="adj4" fmla="val 1706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Este cálculo deve ser feito utilizando a produtividade contratada x </a:t>
            </a:r>
            <a:r>
              <a:rPr lang="pt-BR" dirty="0" err="1">
                <a:solidFill>
                  <a:srgbClr val="002060"/>
                </a:solidFill>
              </a:rPr>
              <a:t>has</a:t>
            </a:r>
            <a:r>
              <a:rPr lang="pt-BR" dirty="0">
                <a:solidFill>
                  <a:srgbClr val="002060"/>
                </a:solidFill>
              </a:rPr>
              <a:t> resultado do número  desta tela.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Callout: Line with Border and Accent Bar 38"/>
          <p:cNvSpPr/>
          <p:nvPr/>
        </p:nvSpPr>
        <p:spPr>
          <a:xfrm>
            <a:off x="255586" y="329735"/>
            <a:ext cx="2147445" cy="2551540"/>
          </a:xfrm>
          <a:prstGeom prst="accentBorderCallout1">
            <a:avLst>
              <a:gd name="adj1" fmla="val 47768"/>
              <a:gd name="adj2" fmla="val 104220"/>
              <a:gd name="adj3" fmla="val 69987"/>
              <a:gd name="adj4" fmla="val 14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Não deve permitir sair desta tela sem salvar. Se sair sem salvar, deve emitir a mensagem “Deseja salvar?” Sim/Não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211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1202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Damir Nierotka</cp:lastModifiedBy>
  <cp:revision>151</cp:revision>
  <cp:lastPrinted>2017-08-14T11:53:51Z</cp:lastPrinted>
  <dcterms:created xsi:type="dcterms:W3CDTF">2017-06-16T16:17:31Z</dcterms:created>
  <dcterms:modified xsi:type="dcterms:W3CDTF">2017-08-29T12:56:11Z</dcterms:modified>
</cp:coreProperties>
</file>