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Raleway"/>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bold.fntdata"/><Relationship Id="rId14" Type="http://schemas.openxmlformats.org/officeDocument/2006/relationships/font" Target="fonts/Raleway-regular.fntdata"/><Relationship Id="rId17" Type="http://schemas.openxmlformats.org/officeDocument/2006/relationships/font" Target="fonts/Raleway-boldItalic.fntdata"/><Relationship Id="rId16" Type="http://schemas.openxmlformats.org/officeDocument/2006/relationships/font" Target="fonts/Raleway-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fca4b186fb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fca4b186fb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fca4b186f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fca4b186f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fca4b186fb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2fca4b186fb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fca4b186f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fca4b186fb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ca4b186fb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ca4b186fb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fca4b186fb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fca4b186fb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ca4b186fb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ca4b186fb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building &amp; Evaluation</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DO HOANG HUONG LIEN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5445725" y="580100"/>
            <a:ext cx="3698700" cy="4086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Arial"/>
                <a:ea typeface="Arial"/>
                <a:cs typeface="Arial"/>
                <a:sym typeface="Arial"/>
              </a:rPr>
              <a:t>The displays a correlation heatmap of various metrics related to website visits, user interactions, and marketing activities. Here are some key observations:</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High Positive Correlations:</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a:t>
            </a:r>
            <a:r>
              <a:rPr lang="en" sz="1400">
                <a:latin typeface="Arial"/>
                <a:ea typeface="Arial"/>
                <a:cs typeface="Arial"/>
                <a:sym typeface="Arial"/>
              </a:rPr>
              <a:t>TotalVisits`</a:t>
            </a:r>
            <a:r>
              <a:rPr lang="en" sz="1400">
                <a:latin typeface="Arial"/>
                <a:ea typeface="Arial"/>
                <a:cs typeface="Arial"/>
                <a:sym typeface="Arial"/>
              </a:rPr>
              <a:t> and `total_time_on_website` have a strong positive correlation (0.38).</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Page Views Per Visit shows a strong correlation with TotalVisits (0.76).</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Negative Correlations:</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rPr lang="en" sz="1400">
                <a:latin typeface="Arial"/>
                <a:ea typeface="Arial"/>
                <a:cs typeface="Arial"/>
                <a:sym typeface="Arial"/>
              </a:rPr>
              <a:t>Do Not Email appears to have negative correlations with several variables, notably with Converted (-0.38).</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p:txBody>
      </p:sp>
      <p:pic>
        <p:nvPicPr>
          <p:cNvPr id="93" name="Google Shape;93;p14"/>
          <p:cNvPicPr preferRelativeResize="0"/>
          <p:nvPr/>
        </p:nvPicPr>
        <p:blipFill>
          <a:blip r:embed="rId3">
            <a:alphaModFix/>
          </a:blip>
          <a:stretch>
            <a:fillRect/>
          </a:stretch>
        </p:blipFill>
        <p:spPr>
          <a:xfrm>
            <a:off x="-92575" y="580100"/>
            <a:ext cx="5625475" cy="4387762"/>
          </a:xfrm>
          <a:prstGeom prst="rect">
            <a:avLst/>
          </a:prstGeom>
          <a:noFill/>
          <a:ln>
            <a:noFill/>
          </a:ln>
        </p:spPr>
      </p:pic>
      <p:sp>
        <p:nvSpPr>
          <p:cNvPr id="94" name="Google Shape;94;p14"/>
          <p:cNvSpPr/>
          <p:nvPr/>
        </p:nvSpPr>
        <p:spPr>
          <a:xfrm>
            <a:off x="215050" y="-5800"/>
            <a:ext cx="6555900" cy="48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Test-train split and scaling</a:t>
            </a:r>
            <a:endParaRPr b="1" sz="3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pic>
        <p:nvPicPr>
          <p:cNvPr id="99" name="Google Shape;99;p15"/>
          <p:cNvPicPr preferRelativeResize="0"/>
          <p:nvPr/>
        </p:nvPicPr>
        <p:blipFill>
          <a:blip r:embed="rId3">
            <a:alphaModFix/>
          </a:blip>
          <a:stretch>
            <a:fillRect/>
          </a:stretch>
        </p:blipFill>
        <p:spPr>
          <a:xfrm>
            <a:off x="3893950" y="1452250"/>
            <a:ext cx="5250050" cy="3691249"/>
          </a:xfrm>
          <a:prstGeom prst="rect">
            <a:avLst/>
          </a:prstGeom>
          <a:noFill/>
          <a:ln>
            <a:noFill/>
          </a:ln>
        </p:spPr>
      </p:pic>
      <p:pic>
        <p:nvPicPr>
          <p:cNvPr id="100" name="Google Shape;100;p15"/>
          <p:cNvPicPr preferRelativeResize="0"/>
          <p:nvPr/>
        </p:nvPicPr>
        <p:blipFill>
          <a:blip r:embed="rId4">
            <a:alphaModFix/>
          </a:blip>
          <a:stretch>
            <a:fillRect/>
          </a:stretch>
        </p:blipFill>
        <p:spPr>
          <a:xfrm>
            <a:off x="0" y="0"/>
            <a:ext cx="5062124" cy="2799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Arial"/>
              <a:buAutoNum type="arabicPeriod"/>
            </a:pPr>
            <a:r>
              <a:rPr lang="en" sz="1800">
                <a:latin typeface="Arial"/>
                <a:ea typeface="Arial"/>
                <a:cs typeface="Arial"/>
                <a:sym typeface="Arial"/>
              </a:rPr>
              <a:t>Model Information:</a:t>
            </a:r>
            <a:endParaRPr sz="1800">
              <a:latin typeface="Arial"/>
              <a:ea typeface="Arial"/>
              <a:cs typeface="Arial"/>
              <a:sym typeface="Arial"/>
            </a:endParaRPr>
          </a:p>
          <a:p>
            <a:pPr indent="0" lvl="0" marL="0" rtl="0" algn="just">
              <a:spcBef>
                <a:spcPts val="0"/>
              </a:spcBef>
              <a:spcAft>
                <a:spcPts val="0"/>
              </a:spcAft>
              <a:buNone/>
            </a:pPr>
            <a:r>
              <a:t/>
            </a:r>
            <a:endParaRPr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Family: </a:t>
            </a:r>
            <a:r>
              <a:rPr b="0" lang="en" sz="1800">
                <a:latin typeface="Arial"/>
                <a:ea typeface="Arial"/>
                <a:cs typeface="Arial"/>
                <a:sym typeface="Arial"/>
              </a:rPr>
              <a:t>Binomial, indicating logistic regression for binary outcomes.</a:t>
            </a:r>
            <a:endParaRPr b="0"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Link Function:</a:t>
            </a:r>
            <a:r>
              <a:rPr b="0" lang="en" sz="1800">
                <a:latin typeface="Arial"/>
                <a:ea typeface="Arial"/>
                <a:cs typeface="Arial"/>
                <a:sym typeface="Arial"/>
              </a:rPr>
              <a:t> Logit, suitable for binary response variables.</a:t>
            </a:r>
            <a:endParaRPr b="0" sz="1800">
              <a:latin typeface="Arial"/>
              <a:ea typeface="Arial"/>
              <a:cs typeface="Arial"/>
              <a:sym typeface="Arial"/>
            </a:endParaRPr>
          </a:p>
          <a:p>
            <a:pPr indent="-342900" lvl="0" marL="457200" rtl="0" algn="just">
              <a:spcBef>
                <a:spcPts val="0"/>
              </a:spcBef>
              <a:spcAft>
                <a:spcPts val="0"/>
              </a:spcAft>
              <a:buSzPts val="1800"/>
              <a:buFont typeface="Arial"/>
              <a:buAutoNum type="arabicPeriod"/>
            </a:pPr>
            <a:r>
              <a:rPr lang="en" sz="1800">
                <a:latin typeface="Arial"/>
                <a:ea typeface="Arial"/>
                <a:cs typeface="Arial"/>
                <a:sym typeface="Arial"/>
              </a:rPr>
              <a:t>Coefficients:</a:t>
            </a:r>
            <a:endParaRPr sz="1800">
              <a:latin typeface="Arial"/>
              <a:ea typeface="Arial"/>
              <a:cs typeface="Arial"/>
              <a:sym typeface="Arial"/>
            </a:endParaRPr>
          </a:p>
          <a:p>
            <a:pPr indent="0" lvl="0" marL="0" rtl="0" algn="just">
              <a:spcBef>
                <a:spcPts val="0"/>
              </a:spcBef>
              <a:spcAft>
                <a:spcPts val="0"/>
              </a:spcAft>
              <a:buNone/>
            </a:pPr>
            <a:r>
              <a:t/>
            </a:r>
            <a:endParaRPr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Do Not Email: </a:t>
            </a:r>
            <a:r>
              <a:rPr b="0" lang="en" sz="1800">
                <a:latin typeface="Arial"/>
                <a:ea typeface="Arial"/>
                <a:cs typeface="Arial"/>
                <a:sym typeface="Arial"/>
              </a:rPr>
              <a:t>Significant negative effect on conversion (coefficient: -0.4979, p &lt; 0.05).</a:t>
            </a:r>
            <a:endParaRPr b="0"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total_time_on_website: </a:t>
            </a:r>
            <a:r>
              <a:rPr b="0" lang="en" sz="1800">
                <a:latin typeface="Arial"/>
                <a:ea typeface="Arial"/>
                <a:cs typeface="Arial"/>
                <a:sym typeface="Arial"/>
              </a:rPr>
              <a:t>Positive and significant effect (coefficient: 0.5521, p &lt; 0.05).</a:t>
            </a:r>
            <a:endParaRPr b="0"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Lead Source_olark Chat: </a:t>
            </a:r>
            <a:r>
              <a:rPr b="0" lang="en" sz="1800">
                <a:latin typeface="Arial"/>
                <a:ea typeface="Arial"/>
                <a:cs typeface="Arial"/>
                <a:sym typeface="Arial"/>
              </a:rPr>
              <a:t>Positive and significant effect (coefficient: 1.2406, p &lt; 0.05).</a:t>
            </a:r>
            <a:endParaRPr b="0" sz="1800">
              <a:latin typeface="Arial"/>
              <a:ea typeface="Arial"/>
              <a:cs typeface="Arial"/>
              <a:sym typeface="Arial"/>
            </a:endParaRPr>
          </a:p>
          <a:p>
            <a:pPr indent="0" lvl="0" marL="0" rtl="0" algn="just">
              <a:spcBef>
                <a:spcPts val="0"/>
              </a:spcBef>
              <a:spcAft>
                <a:spcPts val="0"/>
              </a:spcAft>
              <a:buNone/>
            </a:pPr>
            <a:r>
              <a:t/>
            </a:r>
            <a:endParaRPr sz="1800">
              <a:latin typeface="Arial"/>
              <a:ea typeface="Arial"/>
              <a:cs typeface="Arial"/>
              <a:sym typeface="Arial"/>
            </a:endParaRPr>
          </a:p>
        </p:txBody>
      </p:sp>
      <p:sp>
        <p:nvSpPr>
          <p:cNvPr id="106" name="Google Shape;106;p16"/>
          <p:cNvSpPr/>
          <p:nvPr/>
        </p:nvSpPr>
        <p:spPr>
          <a:xfrm>
            <a:off x="215050" y="-5800"/>
            <a:ext cx="6555900" cy="48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Model building</a:t>
            </a:r>
            <a:endParaRPr b="1" sz="3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7800" y="1266375"/>
            <a:ext cx="7688400" cy="34179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800">
                <a:latin typeface="Arial"/>
                <a:ea typeface="Arial"/>
                <a:cs typeface="Arial"/>
                <a:sym typeface="Arial"/>
              </a:rPr>
              <a:t>3. P-Values:</a:t>
            </a:r>
            <a:endParaRPr sz="1800">
              <a:latin typeface="Arial"/>
              <a:ea typeface="Arial"/>
              <a:cs typeface="Arial"/>
              <a:sym typeface="Arial"/>
            </a:endParaRPr>
          </a:p>
          <a:p>
            <a:pPr indent="0" lvl="0" marL="0" rtl="0" algn="just">
              <a:spcBef>
                <a:spcPts val="0"/>
              </a:spcBef>
              <a:spcAft>
                <a:spcPts val="0"/>
              </a:spcAft>
              <a:buNone/>
            </a:pPr>
            <a:r>
              <a:rPr b="0" lang="en" sz="1800">
                <a:latin typeface="Arial"/>
                <a:ea typeface="Arial"/>
                <a:cs typeface="Arial"/>
                <a:sym typeface="Arial"/>
              </a:rPr>
              <a:t>Indicates significance of coefficients. For instance, total_time_on_website and Lead Source_olark Chat have significant p-values, suggesting these factors significantly impact conversion rate.</a:t>
            </a:r>
            <a:endParaRPr b="0" sz="1800">
              <a:latin typeface="Arial"/>
              <a:ea typeface="Arial"/>
              <a:cs typeface="Arial"/>
              <a:sym typeface="Arial"/>
            </a:endParaRPr>
          </a:p>
          <a:p>
            <a:pPr indent="0" lvl="0" marL="0" rtl="0" algn="just">
              <a:spcBef>
                <a:spcPts val="0"/>
              </a:spcBef>
              <a:spcAft>
                <a:spcPts val="0"/>
              </a:spcAft>
              <a:buNone/>
            </a:pPr>
            <a:r>
              <a:t/>
            </a:r>
            <a:endParaRPr b="0"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4. Model Quality:</a:t>
            </a:r>
            <a:endParaRPr sz="1800">
              <a:latin typeface="Arial"/>
              <a:ea typeface="Arial"/>
              <a:cs typeface="Arial"/>
              <a:sym typeface="Arial"/>
            </a:endParaRPr>
          </a:p>
          <a:p>
            <a:pPr indent="0" lvl="0" marL="0" rtl="0" algn="just">
              <a:spcBef>
                <a:spcPts val="0"/>
              </a:spcBef>
              <a:spcAft>
                <a:spcPts val="0"/>
              </a:spcAft>
              <a:buNone/>
            </a:pPr>
            <a:r>
              <a:rPr b="0" lang="en" sz="1800">
                <a:latin typeface="Arial"/>
                <a:ea typeface="Arial"/>
                <a:cs typeface="Arial"/>
                <a:sym typeface="Arial"/>
              </a:rPr>
              <a:t>Pseudo R-squared (Cox &amp; Snell): 0.5487, indicating a moderate level of explained variance by the model.</a:t>
            </a:r>
            <a:endParaRPr b="0" sz="1800">
              <a:latin typeface="Arial"/>
              <a:ea typeface="Arial"/>
              <a:cs typeface="Arial"/>
              <a:sym typeface="Arial"/>
            </a:endParaRPr>
          </a:p>
          <a:p>
            <a:pPr indent="0" lvl="0" marL="0" rtl="0" algn="just">
              <a:spcBef>
                <a:spcPts val="0"/>
              </a:spcBef>
              <a:spcAft>
                <a:spcPts val="0"/>
              </a:spcAft>
              <a:buNone/>
            </a:pPr>
            <a:r>
              <a:t/>
            </a:r>
            <a:endParaRPr b="0" sz="1800">
              <a:latin typeface="Arial"/>
              <a:ea typeface="Arial"/>
              <a:cs typeface="Arial"/>
              <a:sym typeface="Arial"/>
            </a:endParaRPr>
          </a:p>
          <a:p>
            <a:pPr indent="0" lvl="0" marL="0" rtl="0" algn="just">
              <a:spcBef>
                <a:spcPts val="0"/>
              </a:spcBef>
              <a:spcAft>
                <a:spcPts val="0"/>
              </a:spcAft>
              <a:buNone/>
            </a:pPr>
            <a:r>
              <a:rPr lang="en" sz="1800">
                <a:latin typeface="Arial"/>
                <a:ea typeface="Arial"/>
                <a:cs typeface="Arial"/>
                <a:sym typeface="Arial"/>
              </a:rPr>
              <a:t>5. Interpretation:</a:t>
            </a:r>
            <a:endParaRPr sz="1800">
              <a:latin typeface="Arial"/>
              <a:ea typeface="Arial"/>
              <a:cs typeface="Arial"/>
              <a:sym typeface="Arial"/>
            </a:endParaRPr>
          </a:p>
          <a:p>
            <a:pPr indent="0" lvl="0" marL="0" rtl="0" algn="just">
              <a:spcBef>
                <a:spcPts val="0"/>
              </a:spcBef>
              <a:spcAft>
                <a:spcPts val="0"/>
              </a:spcAft>
              <a:buNone/>
            </a:pPr>
            <a:r>
              <a:rPr b="0" lang="en" sz="1800">
                <a:latin typeface="Arial"/>
                <a:ea typeface="Arial"/>
                <a:cs typeface="Arial"/>
                <a:sym typeface="Arial"/>
              </a:rPr>
              <a:t>Variables such as email preferences, time spent on the website, and certain lead sources play a significant role in conversion probabilities.</a:t>
            </a:r>
            <a:endParaRPr b="0" sz="1800">
              <a:latin typeface="Arial"/>
              <a:ea typeface="Arial"/>
              <a:cs typeface="Arial"/>
              <a:sym typeface="Arial"/>
            </a:endParaRPr>
          </a:p>
          <a:p>
            <a:pPr indent="0" lvl="0" marL="0" rtl="0" algn="just">
              <a:spcBef>
                <a:spcPts val="0"/>
              </a:spcBef>
              <a:spcAft>
                <a:spcPts val="0"/>
              </a:spcAft>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1160750" y="482300"/>
            <a:ext cx="6822500" cy="3086175"/>
          </a:xfrm>
          <a:prstGeom prst="rect">
            <a:avLst/>
          </a:prstGeom>
          <a:noFill/>
          <a:ln>
            <a:noFill/>
          </a:ln>
        </p:spPr>
      </p:pic>
      <p:sp>
        <p:nvSpPr>
          <p:cNvPr id="117" name="Google Shape;117;p18"/>
          <p:cNvSpPr txBox="1"/>
          <p:nvPr>
            <p:ph type="title"/>
          </p:nvPr>
        </p:nvSpPr>
        <p:spPr>
          <a:xfrm>
            <a:off x="417300" y="3447874"/>
            <a:ext cx="8309400" cy="1762500"/>
          </a:xfrm>
          <a:prstGeom prst="rect">
            <a:avLst/>
          </a:prstGeom>
          <a:noFill/>
        </p:spPr>
        <p:txBody>
          <a:bodyPr anchorCtr="0" anchor="t" bIns="91425" lIns="91425" spcFirstLastPara="1" rIns="91425" wrap="square" tIns="91425">
            <a:noAutofit/>
          </a:bodyPr>
          <a:lstStyle/>
          <a:p>
            <a:pPr indent="0" lvl="0" marL="0" rtl="0" algn="just">
              <a:spcBef>
                <a:spcPts val="0"/>
              </a:spcBef>
              <a:spcAft>
                <a:spcPts val="0"/>
              </a:spcAft>
              <a:buNone/>
            </a:pPr>
            <a:r>
              <a:rPr lang="en" sz="1400">
                <a:latin typeface="Arial"/>
                <a:ea typeface="Arial"/>
                <a:cs typeface="Arial"/>
                <a:sym typeface="Arial"/>
              </a:rPr>
              <a:t>The the variation in model performance metrics—accuracy, sensitivity (sensi), and specificity (speci)—across different probability thresholds.</a:t>
            </a:r>
            <a:endParaRPr sz="1400">
              <a:latin typeface="Arial"/>
              <a:ea typeface="Arial"/>
              <a:cs typeface="Arial"/>
              <a:sym typeface="Arial"/>
            </a:endParaRPr>
          </a:p>
          <a:p>
            <a:pPr indent="457200" lvl="0" marL="0" rtl="0" algn="l">
              <a:lnSpc>
                <a:spcPct val="135714"/>
              </a:lnSpc>
              <a:spcBef>
                <a:spcPts val="0"/>
              </a:spcBef>
              <a:spcAft>
                <a:spcPts val="0"/>
              </a:spcAft>
              <a:buNone/>
            </a:pPr>
            <a:r>
              <a:rPr b="0" lang="en" sz="1400">
                <a:solidFill>
                  <a:srgbClr val="0451A5"/>
                </a:solidFill>
                <a:highlight>
                  <a:srgbClr val="FFFFFF"/>
                </a:highlight>
                <a:latin typeface="Arial"/>
                <a:ea typeface="Arial"/>
                <a:cs typeface="Arial"/>
                <a:sym typeface="Arial"/>
              </a:rPr>
              <a:t>-</a:t>
            </a:r>
            <a:r>
              <a:rPr b="0" lang="en" sz="1400">
                <a:solidFill>
                  <a:srgbClr val="000000"/>
                </a:solidFill>
                <a:highlight>
                  <a:srgbClr val="FFFFFF"/>
                </a:highlight>
                <a:latin typeface="Arial"/>
                <a:ea typeface="Arial"/>
                <a:cs typeface="Arial"/>
                <a:sym typeface="Arial"/>
              </a:rPr>
              <a:t> Model variable: lrm2</a:t>
            </a:r>
            <a:endParaRPr b="0"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b="0" lang="en" sz="1400">
                <a:solidFill>
                  <a:srgbClr val="000000"/>
                </a:solidFill>
                <a:highlight>
                  <a:srgbClr val="FFFFFF"/>
                </a:highlight>
                <a:latin typeface="Arial"/>
                <a:ea typeface="Arial"/>
                <a:cs typeface="Arial"/>
                <a:sym typeface="Arial"/>
              </a:rPr>
              <a:t>   	</a:t>
            </a:r>
            <a:r>
              <a:rPr b="0" lang="en" sz="1400">
                <a:solidFill>
                  <a:srgbClr val="0451A5"/>
                </a:solidFill>
                <a:highlight>
                  <a:srgbClr val="FFFFFF"/>
                </a:highlight>
                <a:latin typeface="Arial"/>
                <a:ea typeface="Arial"/>
                <a:cs typeface="Arial"/>
                <a:sym typeface="Arial"/>
              </a:rPr>
              <a:t>-</a:t>
            </a:r>
            <a:r>
              <a:rPr b="0" lang="en" sz="1400">
                <a:solidFill>
                  <a:srgbClr val="000000"/>
                </a:solidFill>
                <a:highlight>
                  <a:srgbClr val="FFFFFF"/>
                </a:highlight>
                <a:latin typeface="Arial"/>
                <a:ea typeface="Arial"/>
                <a:cs typeface="Arial"/>
                <a:sym typeface="Arial"/>
              </a:rPr>
              <a:t> Cutoff point: 0.28</a:t>
            </a:r>
            <a:endParaRPr b="0"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b="0" lang="en" sz="1400">
                <a:solidFill>
                  <a:srgbClr val="000000"/>
                </a:solidFill>
                <a:highlight>
                  <a:srgbClr val="FFFFFF"/>
                </a:highlight>
                <a:latin typeface="Arial"/>
                <a:ea typeface="Arial"/>
                <a:cs typeface="Arial"/>
                <a:sym typeface="Arial"/>
              </a:rPr>
              <a:t>    	</a:t>
            </a:r>
            <a:r>
              <a:rPr b="0" lang="en" sz="1400">
                <a:solidFill>
                  <a:srgbClr val="0451A5"/>
                </a:solidFill>
                <a:highlight>
                  <a:srgbClr val="FFFFFF"/>
                </a:highlight>
                <a:latin typeface="Arial"/>
                <a:ea typeface="Arial"/>
                <a:cs typeface="Arial"/>
                <a:sym typeface="Arial"/>
              </a:rPr>
              <a:t>-</a:t>
            </a:r>
            <a:r>
              <a:rPr b="0" lang="en" sz="1400">
                <a:solidFill>
                  <a:srgbClr val="000000"/>
                </a:solidFill>
                <a:highlight>
                  <a:srgbClr val="FFFFFF"/>
                </a:highlight>
                <a:latin typeface="Arial"/>
                <a:ea typeface="Arial"/>
                <a:cs typeface="Arial"/>
                <a:sym typeface="Arial"/>
              </a:rPr>
              <a:t> Accuracy: 0.88</a:t>
            </a:r>
            <a:endParaRPr b="0" sz="1400">
              <a:solidFill>
                <a:srgbClr val="000000"/>
              </a:solidFill>
              <a:highlight>
                <a:srgbClr val="FFFFFF"/>
              </a:highlight>
              <a:latin typeface="Arial"/>
              <a:ea typeface="Arial"/>
              <a:cs typeface="Arial"/>
              <a:sym typeface="Arial"/>
            </a:endParaRPr>
          </a:p>
          <a:p>
            <a:pPr indent="0" lvl="0" marL="0" rtl="0" algn="l">
              <a:lnSpc>
                <a:spcPct val="135714"/>
              </a:lnSpc>
              <a:spcBef>
                <a:spcPts val="0"/>
              </a:spcBef>
              <a:spcAft>
                <a:spcPts val="0"/>
              </a:spcAft>
              <a:buNone/>
            </a:pPr>
            <a:r>
              <a:rPr b="0" lang="en" sz="1400">
                <a:solidFill>
                  <a:srgbClr val="000000"/>
                </a:solidFill>
                <a:highlight>
                  <a:srgbClr val="FFFFFF"/>
                </a:highlight>
                <a:latin typeface="Arial"/>
                <a:ea typeface="Arial"/>
                <a:cs typeface="Arial"/>
                <a:sym typeface="Arial"/>
              </a:rPr>
              <a:t>    	</a:t>
            </a:r>
            <a:r>
              <a:rPr b="0" lang="en" sz="1400">
                <a:solidFill>
                  <a:srgbClr val="0451A5"/>
                </a:solidFill>
                <a:highlight>
                  <a:srgbClr val="FFFFFF"/>
                </a:highlight>
                <a:latin typeface="Arial"/>
                <a:ea typeface="Arial"/>
                <a:cs typeface="Arial"/>
                <a:sym typeface="Arial"/>
              </a:rPr>
              <a:t>-</a:t>
            </a:r>
            <a:r>
              <a:rPr b="0" lang="en" sz="1400">
                <a:solidFill>
                  <a:srgbClr val="000000"/>
                </a:solidFill>
                <a:highlight>
                  <a:srgbClr val="FFFFFF"/>
                </a:highlight>
                <a:latin typeface="Arial"/>
                <a:ea typeface="Arial"/>
                <a:cs typeface="Arial"/>
                <a:sym typeface="Arial"/>
              </a:rPr>
              <a:t> Sensitivity: 0.88</a:t>
            </a:r>
            <a:endParaRPr b="0" sz="1400">
              <a:solidFill>
                <a:srgbClr val="000000"/>
              </a:solidFill>
              <a:highlight>
                <a:srgbClr val="FFFFFF"/>
              </a:highlight>
              <a:latin typeface="Arial"/>
              <a:ea typeface="Arial"/>
              <a:cs typeface="Arial"/>
              <a:sym typeface="Arial"/>
            </a:endParaRPr>
          </a:p>
          <a:p>
            <a:pPr indent="0" lvl="0" marL="0" rtl="0" algn="just">
              <a:spcBef>
                <a:spcPts val="0"/>
              </a:spcBef>
              <a:spcAft>
                <a:spcPts val="0"/>
              </a:spcAft>
              <a:buNone/>
            </a:pPr>
            <a:r>
              <a:t/>
            </a:r>
            <a:endParaRPr sz="1400">
              <a:latin typeface="Arial"/>
              <a:ea typeface="Arial"/>
              <a:cs typeface="Arial"/>
              <a:sym typeface="Arial"/>
            </a:endParaRPr>
          </a:p>
        </p:txBody>
      </p:sp>
      <p:sp>
        <p:nvSpPr>
          <p:cNvPr id="118" name="Google Shape;118;p18"/>
          <p:cNvSpPr/>
          <p:nvPr/>
        </p:nvSpPr>
        <p:spPr>
          <a:xfrm>
            <a:off x="215050" y="-5800"/>
            <a:ext cx="6555900" cy="48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Model evaluation</a:t>
            </a:r>
            <a:endParaRPr b="1" sz="3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143400" y="1127500"/>
            <a:ext cx="8857200" cy="3801000"/>
          </a:xfrm>
          <a:prstGeom prst="rect">
            <a:avLst/>
          </a:prstGeom>
        </p:spPr>
        <p:txBody>
          <a:bodyPr anchorCtr="0" anchor="t" bIns="91425" lIns="91425" spcFirstLastPara="1" rIns="91425" wrap="square" tIns="91425">
            <a:noAutofit/>
          </a:bodyPr>
          <a:lstStyle/>
          <a:p>
            <a:pPr indent="-330200" lvl="0" marL="457200" rtl="0" algn="just">
              <a:spcBef>
                <a:spcPts val="0"/>
              </a:spcBef>
              <a:spcAft>
                <a:spcPts val="0"/>
              </a:spcAft>
              <a:buSzPts val="1600"/>
              <a:buFont typeface="Arial"/>
              <a:buAutoNum type="arabicPeriod"/>
            </a:pPr>
            <a:r>
              <a:rPr lang="en" sz="1600">
                <a:latin typeface="Arial"/>
                <a:ea typeface="Arial"/>
                <a:cs typeface="Arial"/>
                <a:sym typeface="Arial"/>
              </a:rPr>
              <a:t>Accuracy: </a:t>
            </a:r>
            <a:r>
              <a:rPr b="0" lang="en" sz="1600">
                <a:latin typeface="Arial"/>
                <a:ea typeface="Arial"/>
                <a:cs typeface="Arial"/>
                <a:sym typeface="Arial"/>
              </a:rPr>
              <a:t>The blue line represents the overall accuracy of the model, showing how well the model predicts conversions at different probability thresholds. It peaks around the 0.3 threshold.</a:t>
            </a:r>
            <a:endParaRPr b="0"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AutoNum type="arabicPeriod"/>
            </a:pPr>
            <a:r>
              <a:rPr lang="en" sz="1600">
                <a:latin typeface="Arial"/>
                <a:ea typeface="Arial"/>
                <a:cs typeface="Arial"/>
                <a:sym typeface="Arial"/>
              </a:rPr>
              <a:t>Sensitivity (Sensi): </a:t>
            </a:r>
            <a:r>
              <a:rPr b="0" lang="en" sz="1600">
                <a:latin typeface="Arial"/>
                <a:ea typeface="Arial"/>
                <a:cs typeface="Arial"/>
                <a:sym typeface="Arial"/>
              </a:rPr>
              <a:t>The orange line indicates sensitivity, or the true positive rate. It's highest at lower thresholds, meaning the model is better at identifying actual conversions when it allows more predictions to be positive.</a:t>
            </a:r>
            <a:endParaRPr b="0"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AutoNum type="arabicPeriod"/>
            </a:pPr>
            <a:r>
              <a:rPr lang="en" sz="1600">
                <a:latin typeface="Arial"/>
                <a:ea typeface="Arial"/>
                <a:cs typeface="Arial"/>
                <a:sym typeface="Arial"/>
              </a:rPr>
              <a:t>Specificity (Speci): </a:t>
            </a:r>
            <a:r>
              <a:rPr b="0" lang="en" sz="1600">
                <a:latin typeface="Arial"/>
                <a:ea typeface="Arial"/>
                <a:cs typeface="Arial"/>
                <a:sym typeface="Arial"/>
              </a:rPr>
              <a:t>The green line shows specificity, or the true negative rate. It's highest at higher probability thresholds, indicating that the model is better at correctly identifying non-conversions when it requires stronger evidence to predict conversion.</a:t>
            </a:r>
            <a:endParaRPr b="0"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a:p>
            <a:pPr indent="-330200" lvl="0" marL="457200" rtl="0" algn="just">
              <a:spcBef>
                <a:spcPts val="0"/>
              </a:spcBef>
              <a:spcAft>
                <a:spcPts val="0"/>
              </a:spcAft>
              <a:buSzPts val="1600"/>
              <a:buFont typeface="Arial"/>
              <a:buAutoNum type="arabicPeriod"/>
            </a:pPr>
            <a:r>
              <a:rPr lang="en" sz="1600">
                <a:latin typeface="Arial"/>
                <a:ea typeface="Arial"/>
                <a:cs typeface="Arial"/>
                <a:sym typeface="Arial"/>
              </a:rPr>
              <a:t>Optimal Threshold: </a:t>
            </a:r>
            <a:r>
              <a:rPr b="0" lang="en" sz="1600">
                <a:latin typeface="Arial"/>
                <a:ea typeface="Arial"/>
                <a:cs typeface="Arial"/>
                <a:sym typeface="Arial"/>
              </a:rPr>
              <a:t>The intersection points and relative heights can help determine an optimal threshold where the model maintains a balance between sensitivity and specificity, often aligned with high accuracy.</a:t>
            </a:r>
            <a:endParaRPr b="0" sz="1600">
              <a:latin typeface="Arial"/>
              <a:ea typeface="Arial"/>
              <a:cs typeface="Arial"/>
              <a:sym typeface="Arial"/>
            </a:endParaRPr>
          </a:p>
          <a:p>
            <a:pPr indent="0" lvl="0" marL="0" rtl="0" algn="just">
              <a:spcBef>
                <a:spcPts val="0"/>
              </a:spcBef>
              <a:spcAft>
                <a:spcPts val="0"/>
              </a:spcAft>
              <a:buNone/>
            </a:pPr>
            <a:r>
              <a:t/>
            </a:r>
            <a:endParaRPr sz="16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143400" y="1354150"/>
            <a:ext cx="8857200" cy="10809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Arial"/>
              <a:buChar char="●"/>
            </a:pPr>
            <a:r>
              <a:rPr lang="en" sz="1800">
                <a:latin typeface="Arial"/>
                <a:ea typeface="Arial"/>
                <a:cs typeface="Arial"/>
                <a:sym typeface="Arial"/>
              </a:rPr>
              <a:t>S</a:t>
            </a:r>
            <a:r>
              <a:rPr lang="en" sz="1800">
                <a:latin typeface="Arial"/>
                <a:ea typeface="Arial"/>
                <a:cs typeface="Arial"/>
                <a:sym typeface="Arial"/>
              </a:rPr>
              <a:t>o we end up with a model with 0.88 accuracy &amp; sensitivity &amp; specificity on the train test, and 0.87 accuracy &amp; sensitivity on the test set.</a:t>
            </a:r>
            <a:endParaRPr sz="1800">
              <a:latin typeface="Arial"/>
              <a:ea typeface="Arial"/>
              <a:cs typeface="Arial"/>
              <a:sym typeface="Arial"/>
            </a:endParaRPr>
          </a:p>
          <a:p>
            <a:pPr indent="-342900" lvl="0" marL="457200" rtl="0" algn="just">
              <a:spcBef>
                <a:spcPts val="0"/>
              </a:spcBef>
              <a:spcAft>
                <a:spcPts val="0"/>
              </a:spcAft>
              <a:buSzPts val="1800"/>
              <a:buFont typeface="Arial"/>
              <a:buChar char="●"/>
            </a:pPr>
            <a:r>
              <a:rPr lang="en" sz="1800">
                <a:latin typeface="Arial"/>
                <a:ea typeface="Arial"/>
                <a:cs typeface="Arial"/>
                <a:sym typeface="Arial"/>
              </a:rPr>
              <a:t>A drop of only 0.01 indicate a reliable model had been build!</a:t>
            </a:r>
            <a:endParaRPr sz="1800">
              <a:latin typeface="Arial"/>
              <a:ea typeface="Arial"/>
              <a:cs typeface="Arial"/>
              <a:sym typeface="Arial"/>
            </a:endParaRPr>
          </a:p>
          <a:p>
            <a:pPr indent="0" lvl="0" marL="0" rtl="0" algn="just">
              <a:spcBef>
                <a:spcPts val="0"/>
              </a:spcBef>
              <a:spcAft>
                <a:spcPts val="0"/>
              </a:spcAft>
              <a:buNone/>
            </a:pPr>
            <a:r>
              <a:t/>
            </a:r>
            <a:endParaRPr sz="1800">
              <a:latin typeface="Arial"/>
              <a:ea typeface="Arial"/>
              <a:cs typeface="Arial"/>
              <a:sym typeface="Arial"/>
            </a:endParaRPr>
          </a:p>
        </p:txBody>
      </p:sp>
      <p:sp>
        <p:nvSpPr>
          <p:cNvPr id="129" name="Google Shape;129;p20"/>
          <p:cNvSpPr/>
          <p:nvPr/>
        </p:nvSpPr>
        <p:spPr>
          <a:xfrm>
            <a:off x="215050" y="-5800"/>
            <a:ext cx="6555900" cy="488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3000"/>
              <a:t>E</a:t>
            </a:r>
            <a:r>
              <a:rPr b="1" lang="en" sz="3000"/>
              <a:t>valuation test-set</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