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67" r:id="rId2"/>
    <p:sldId id="268" r:id="rId3"/>
    <p:sldId id="266" r:id="rId4"/>
    <p:sldId id="256" r:id="rId5"/>
    <p:sldId id="265" r:id="rId6"/>
    <p:sldId id="269" r:id="rId7"/>
    <p:sldId id="270" r:id="rId8"/>
    <p:sldId id="271" r:id="rId9"/>
    <p:sldId id="264" r:id="rId10"/>
    <p:sldId id="257" r:id="rId11"/>
    <p:sldId id="259" r:id="rId12"/>
    <p:sldId id="258" r:id="rId13"/>
    <p:sldId id="261" r:id="rId14"/>
    <p:sldId id="262" r:id="rId15"/>
    <p:sldId id="263" r:id="rId16"/>
    <p:sldId id="272" r:id="rId17"/>
  </p:sldIdLst>
  <p:sldSz cx="9144000" cy="5143500" type="screen16x9"/>
  <p:notesSz cx="6858000" cy="9144000"/>
  <p:embeddedFontLst>
    <p:embeddedFont>
      <p:font typeface="Consolas" panose="020B0609020204030204" pitchFamily="49" charset="0"/>
      <p:regular r:id="rId19"/>
      <p:bold r:id="rId20"/>
      <p:italic r:id="rId21"/>
      <p:boldItalic r:id="rId22"/>
    </p:embeddedFont>
    <p:embeddedFont>
      <p:font typeface="Lato" panose="020F0502020204030203" pitchFamily="34" charset="0"/>
      <p:regular r:id="rId23"/>
      <p:bold r:id="rId24"/>
      <p:italic r:id="rId25"/>
      <p:boldItalic r:id="rId26"/>
    </p:embeddedFont>
    <p:embeddedFont>
      <p:font typeface="Raleway"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a:extLst>
            <a:ext uri="{FF2B5EF4-FFF2-40B4-BE49-F238E27FC236}">
              <a16:creationId xmlns:a16="http://schemas.microsoft.com/office/drawing/2014/main" id="{611100B9-0DDF-B781-2343-04D5376A4EC7}"/>
            </a:ext>
          </a:extLst>
        </p:cNvPr>
        <p:cNvGrpSpPr/>
        <p:nvPr/>
      </p:nvGrpSpPr>
      <p:grpSpPr>
        <a:xfrm>
          <a:off x="0" y="0"/>
          <a:ext cx="0" cy="0"/>
          <a:chOff x="0" y="0"/>
          <a:chExt cx="0" cy="0"/>
        </a:xfrm>
      </p:grpSpPr>
      <p:sp>
        <p:nvSpPr>
          <p:cNvPr id="83" name="Google Shape;83;p:notes">
            <a:extLst>
              <a:ext uri="{FF2B5EF4-FFF2-40B4-BE49-F238E27FC236}">
                <a16:creationId xmlns:a16="http://schemas.microsoft.com/office/drawing/2014/main" id="{A776ED1E-846C-0FC1-FCE0-4636CA23BD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a:extLst>
              <a:ext uri="{FF2B5EF4-FFF2-40B4-BE49-F238E27FC236}">
                <a16:creationId xmlns:a16="http://schemas.microsoft.com/office/drawing/2014/main" id="{255A6BA4-0DA6-EBF0-5F49-59B10A4419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236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fca4b186fb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ca4b186fb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fca4b186fb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fca4b186fb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fca4b186fb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fca4b186fb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fca4b186fb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fca4b186fb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fca4b186fb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fca4b186f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fca4b186fb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fca4b186fb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a:extLst>
            <a:ext uri="{FF2B5EF4-FFF2-40B4-BE49-F238E27FC236}">
              <a16:creationId xmlns:a16="http://schemas.microsoft.com/office/drawing/2014/main" id="{CB0690FC-84FB-CBA0-E692-348D7C069647}"/>
            </a:ext>
          </a:extLst>
        </p:cNvPr>
        <p:cNvGrpSpPr/>
        <p:nvPr/>
      </p:nvGrpSpPr>
      <p:grpSpPr>
        <a:xfrm>
          <a:off x="0" y="0"/>
          <a:ext cx="0" cy="0"/>
          <a:chOff x="0" y="0"/>
          <a:chExt cx="0" cy="0"/>
        </a:xfrm>
      </p:grpSpPr>
      <p:sp>
        <p:nvSpPr>
          <p:cNvPr id="83" name="Google Shape;83;p:notes">
            <a:extLst>
              <a:ext uri="{FF2B5EF4-FFF2-40B4-BE49-F238E27FC236}">
                <a16:creationId xmlns:a16="http://schemas.microsoft.com/office/drawing/2014/main" id="{F4F9F0AE-1E9F-C266-082B-D2D9643834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a:extLst>
              <a:ext uri="{FF2B5EF4-FFF2-40B4-BE49-F238E27FC236}">
                <a16:creationId xmlns:a16="http://schemas.microsoft.com/office/drawing/2014/main" id="{F21EF227-3864-9AA5-F65C-9F1FA90F37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3712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5E95DC89-FAEE-AEB3-A733-02DDC64707EA}"/>
            </a:ext>
          </a:extLst>
        </p:cNvPr>
        <p:cNvGrpSpPr/>
        <p:nvPr/>
      </p:nvGrpSpPr>
      <p:grpSpPr>
        <a:xfrm>
          <a:off x="0" y="0"/>
          <a:ext cx="0" cy="0"/>
          <a:chOff x="0" y="0"/>
          <a:chExt cx="0" cy="0"/>
        </a:xfrm>
      </p:grpSpPr>
      <p:sp>
        <p:nvSpPr>
          <p:cNvPr id="89" name="Google Shape;89;g2fca4b186fb_0_203:notes">
            <a:extLst>
              <a:ext uri="{FF2B5EF4-FFF2-40B4-BE49-F238E27FC236}">
                <a16:creationId xmlns:a16="http://schemas.microsoft.com/office/drawing/2014/main" id="{BCF81C74-3530-AC38-8945-257B4D5D97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ca4b186fb_0_203:notes">
            <a:extLst>
              <a:ext uri="{FF2B5EF4-FFF2-40B4-BE49-F238E27FC236}">
                <a16:creationId xmlns:a16="http://schemas.microsoft.com/office/drawing/2014/main" id="{FD76B927-7FE4-280A-0440-DEC41BD903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327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82623239-AD42-BAF5-4467-8733313D8258}"/>
            </a:ext>
          </a:extLst>
        </p:cNvPr>
        <p:cNvGrpSpPr/>
        <p:nvPr/>
      </p:nvGrpSpPr>
      <p:grpSpPr>
        <a:xfrm>
          <a:off x="0" y="0"/>
          <a:ext cx="0" cy="0"/>
          <a:chOff x="0" y="0"/>
          <a:chExt cx="0" cy="0"/>
        </a:xfrm>
      </p:grpSpPr>
      <p:sp>
        <p:nvSpPr>
          <p:cNvPr id="89" name="Google Shape;89;g2fca4b186fb_0_203:notes">
            <a:extLst>
              <a:ext uri="{FF2B5EF4-FFF2-40B4-BE49-F238E27FC236}">
                <a16:creationId xmlns:a16="http://schemas.microsoft.com/office/drawing/2014/main" id="{19247688-8B3E-65EE-0244-912AB4B954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ca4b186fb_0_203:notes">
            <a:extLst>
              <a:ext uri="{FF2B5EF4-FFF2-40B4-BE49-F238E27FC236}">
                <a16:creationId xmlns:a16="http://schemas.microsoft.com/office/drawing/2014/main" id="{B9B47062-315D-835B-0EC4-A75B58B281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3841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A0FECBC9-B104-67AF-132F-1230BE269A33}"/>
            </a:ext>
          </a:extLst>
        </p:cNvPr>
        <p:cNvGrpSpPr/>
        <p:nvPr/>
      </p:nvGrpSpPr>
      <p:grpSpPr>
        <a:xfrm>
          <a:off x="0" y="0"/>
          <a:ext cx="0" cy="0"/>
          <a:chOff x="0" y="0"/>
          <a:chExt cx="0" cy="0"/>
        </a:xfrm>
      </p:grpSpPr>
      <p:sp>
        <p:nvSpPr>
          <p:cNvPr id="89" name="Google Shape;89;g2fca4b186fb_0_203:notes">
            <a:extLst>
              <a:ext uri="{FF2B5EF4-FFF2-40B4-BE49-F238E27FC236}">
                <a16:creationId xmlns:a16="http://schemas.microsoft.com/office/drawing/2014/main" id="{FEB68FBF-A88A-309B-163A-CC7A70E6B7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ca4b186fb_0_203:notes">
            <a:extLst>
              <a:ext uri="{FF2B5EF4-FFF2-40B4-BE49-F238E27FC236}">
                <a16:creationId xmlns:a16="http://schemas.microsoft.com/office/drawing/2014/main" id="{5F28CC53-06E1-C93A-BE8F-E4F2C4EF1A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7862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6C28B5E7-6A2E-8C66-E595-CEB6EC2AB88E}"/>
            </a:ext>
          </a:extLst>
        </p:cNvPr>
        <p:cNvGrpSpPr/>
        <p:nvPr/>
      </p:nvGrpSpPr>
      <p:grpSpPr>
        <a:xfrm>
          <a:off x="0" y="0"/>
          <a:ext cx="0" cy="0"/>
          <a:chOff x="0" y="0"/>
          <a:chExt cx="0" cy="0"/>
        </a:xfrm>
      </p:grpSpPr>
      <p:sp>
        <p:nvSpPr>
          <p:cNvPr id="89" name="Google Shape;89;g2fca4b186fb_0_203:notes">
            <a:extLst>
              <a:ext uri="{FF2B5EF4-FFF2-40B4-BE49-F238E27FC236}">
                <a16:creationId xmlns:a16="http://schemas.microsoft.com/office/drawing/2014/main" id="{DCA7D878-27FC-14FE-F7F4-0E6C7AD2CB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ca4b186fb_0_203:notes">
            <a:extLst>
              <a:ext uri="{FF2B5EF4-FFF2-40B4-BE49-F238E27FC236}">
                <a16:creationId xmlns:a16="http://schemas.microsoft.com/office/drawing/2014/main" id="{4C5E1906-ADE8-42FD-F2CF-E833674BF1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476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D0B4E51A-BA20-FB22-DB50-C527FB218F00}"/>
            </a:ext>
          </a:extLst>
        </p:cNvPr>
        <p:cNvGrpSpPr/>
        <p:nvPr/>
      </p:nvGrpSpPr>
      <p:grpSpPr>
        <a:xfrm>
          <a:off x="0" y="0"/>
          <a:ext cx="0" cy="0"/>
          <a:chOff x="0" y="0"/>
          <a:chExt cx="0" cy="0"/>
        </a:xfrm>
      </p:grpSpPr>
      <p:sp>
        <p:nvSpPr>
          <p:cNvPr id="89" name="Google Shape;89;g2fca4b186fb_0_203:notes">
            <a:extLst>
              <a:ext uri="{FF2B5EF4-FFF2-40B4-BE49-F238E27FC236}">
                <a16:creationId xmlns:a16="http://schemas.microsoft.com/office/drawing/2014/main" id="{7D6ECCD6-F0F8-A77D-6D25-3AFE3DB7A0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ca4b186fb_0_203:notes">
            <a:extLst>
              <a:ext uri="{FF2B5EF4-FFF2-40B4-BE49-F238E27FC236}">
                <a16:creationId xmlns:a16="http://schemas.microsoft.com/office/drawing/2014/main" id="{6731F13E-4B4A-784C-2B46-8CA5D4B7C6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415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AAFE9E39-C86B-26A7-3CB3-E454A5328393}"/>
            </a:ext>
          </a:extLst>
        </p:cNvPr>
        <p:cNvGrpSpPr/>
        <p:nvPr/>
      </p:nvGrpSpPr>
      <p:grpSpPr>
        <a:xfrm>
          <a:off x="0" y="0"/>
          <a:ext cx="0" cy="0"/>
          <a:chOff x="0" y="0"/>
          <a:chExt cx="0" cy="0"/>
        </a:xfrm>
      </p:grpSpPr>
      <p:sp>
        <p:nvSpPr>
          <p:cNvPr id="89" name="Google Shape;89;g2fca4b186fb_0_203:notes">
            <a:extLst>
              <a:ext uri="{FF2B5EF4-FFF2-40B4-BE49-F238E27FC236}">
                <a16:creationId xmlns:a16="http://schemas.microsoft.com/office/drawing/2014/main" id="{53BA0E6B-3828-F822-84EA-ADF8148668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ca4b186fb_0_203:notes">
            <a:extLst>
              <a:ext uri="{FF2B5EF4-FFF2-40B4-BE49-F238E27FC236}">
                <a16:creationId xmlns:a16="http://schemas.microsoft.com/office/drawing/2014/main" id="{5E3F048D-675D-62C5-A541-DE29115F29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854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a:extLst>
            <a:ext uri="{FF2B5EF4-FFF2-40B4-BE49-F238E27FC236}">
              <a16:creationId xmlns:a16="http://schemas.microsoft.com/office/drawing/2014/main" id="{51ECA13D-0334-12C8-CD80-6A4E54092F42}"/>
            </a:ext>
          </a:extLst>
        </p:cNvPr>
        <p:cNvGrpSpPr/>
        <p:nvPr/>
      </p:nvGrpSpPr>
      <p:grpSpPr>
        <a:xfrm>
          <a:off x="0" y="0"/>
          <a:ext cx="0" cy="0"/>
          <a:chOff x="0" y="0"/>
          <a:chExt cx="0" cy="0"/>
        </a:xfrm>
      </p:grpSpPr>
      <p:sp>
        <p:nvSpPr>
          <p:cNvPr id="83" name="Google Shape;83;p:notes">
            <a:extLst>
              <a:ext uri="{FF2B5EF4-FFF2-40B4-BE49-F238E27FC236}">
                <a16:creationId xmlns:a16="http://schemas.microsoft.com/office/drawing/2014/main" id="{C8331CF9-14C2-AA39-B5F3-636D439938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a:extLst>
              <a:ext uri="{FF2B5EF4-FFF2-40B4-BE49-F238E27FC236}">
                <a16:creationId xmlns:a16="http://schemas.microsoft.com/office/drawing/2014/main" id="{A0C70BD5-F860-3F47-DE6C-5F895E3DB7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432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a:extLst>
            <a:ext uri="{FF2B5EF4-FFF2-40B4-BE49-F238E27FC236}">
              <a16:creationId xmlns:a16="http://schemas.microsoft.com/office/drawing/2014/main" id="{1AFB8350-922F-7B60-992A-8C671A9618E0}"/>
            </a:ext>
          </a:extLst>
        </p:cNvPr>
        <p:cNvGrpSpPr/>
        <p:nvPr/>
      </p:nvGrpSpPr>
      <p:grpSpPr>
        <a:xfrm>
          <a:off x="0" y="0"/>
          <a:ext cx="0" cy="0"/>
          <a:chOff x="0" y="0"/>
          <a:chExt cx="0" cy="0"/>
        </a:xfrm>
      </p:grpSpPr>
      <p:sp>
        <p:nvSpPr>
          <p:cNvPr id="86" name="Google Shape;86;p13">
            <a:extLst>
              <a:ext uri="{FF2B5EF4-FFF2-40B4-BE49-F238E27FC236}">
                <a16:creationId xmlns:a16="http://schemas.microsoft.com/office/drawing/2014/main" id="{490B7782-9306-D432-7AD3-D4A913CB2010}"/>
              </a:ext>
            </a:extLst>
          </p:cNvPr>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Problem Statements &amp; Assignment Planing</a:t>
            </a:r>
            <a:endParaRPr dirty="0"/>
          </a:p>
        </p:txBody>
      </p:sp>
      <p:sp>
        <p:nvSpPr>
          <p:cNvPr id="87" name="Google Shape;87;p13">
            <a:extLst>
              <a:ext uri="{FF2B5EF4-FFF2-40B4-BE49-F238E27FC236}">
                <a16:creationId xmlns:a16="http://schemas.microsoft.com/office/drawing/2014/main" id="{DAD8DD24-5207-ABE2-4C5F-794B4F551D35}"/>
              </a:ext>
            </a:extLst>
          </p:cNvPr>
          <p:cNvSpPr txBox="1">
            <a:spLocks noGrp="1"/>
          </p:cNvSpPr>
          <p:nvPr>
            <p:ph type="subTitle" idx="1"/>
          </p:nvPr>
        </p:nvSpPr>
        <p:spPr>
          <a:xfrm>
            <a:off x="729627" y="3172900"/>
            <a:ext cx="7688100" cy="17445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DO HOANG HUONG LIEN</a:t>
            </a:r>
          </a:p>
          <a:p>
            <a:pPr marL="0" lvl="0" indent="0" algn="l" rtl="0">
              <a:spcBef>
                <a:spcPts val="0"/>
              </a:spcBef>
              <a:spcAft>
                <a:spcPts val="0"/>
              </a:spcAft>
              <a:buNone/>
            </a:pPr>
            <a:r>
              <a:rPr lang="en" dirty="0"/>
              <a:t>NGUYEN HUU LIEM</a:t>
            </a:r>
            <a:endParaRPr dirty="0"/>
          </a:p>
        </p:txBody>
      </p:sp>
    </p:spTree>
    <p:extLst>
      <p:ext uri="{BB962C8B-B14F-4D97-AF65-F5344CB8AC3E}">
        <p14:creationId xmlns:p14="http://schemas.microsoft.com/office/powerpoint/2010/main" val="2950731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5663350" y="719408"/>
            <a:ext cx="3282530" cy="427384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 sz="1400" i="1" dirty="0">
                <a:latin typeface="Arial"/>
                <a:ea typeface="Arial"/>
                <a:cs typeface="Arial"/>
                <a:sym typeface="Arial"/>
              </a:rPr>
              <a:t>Some key observations:</a:t>
            </a:r>
            <a:endParaRPr sz="1400" i="1" dirty="0">
              <a:latin typeface="Arial"/>
              <a:ea typeface="Arial"/>
              <a:cs typeface="Arial"/>
              <a:sym typeface="Arial"/>
            </a:endParaRPr>
          </a:p>
          <a:p>
            <a:pPr marL="0" lvl="0" indent="0" rtl="0">
              <a:lnSpc>
                <a:spcPct val="150000"/>
              </a:lnSpc>
              <a:spcBef>
                <a:spcPts val="0"/>
              </a:spcBef>
              <a:spcAft>
                <a:spcPts val="0"/>
              </a:spcAft>
              <a:buNone/>
            </a:pPr>
            <a:r>
              <a:rPr lang="en" sz="1200" b="0" dirty="0">
                <a:latin typeface="Arial"/>
                <a:ea typeface="Arial"/>
                <a:cs typeface="Arial"/>
                <a:sym typeface="Arial"/>
              </a:rPr>
              <a:t>- ‘TotalVisits’ and ‘total_time_on_website’ have a strong positive correlation (0.38).</a:t>
            </a:r>
            <a:br>
              <a:rPr lang="en" sz="1200" b="0" dirty="0">
                <a:latin typeface="Arial"/>
                <a:ea typeface="Arial"/>
                <a:cs typeface="Arial"/>
                <a:sym typeface="Arial"/>
              </a:rPr>
            </a:br>
            <a:endParaRPr sz="1200" b="0" dirty="0">
              <a:latin typeface="Arial"/>
              <a:ea typeface="Arial"/>
              <a:cs typeface="Arial"/>
              <a:sym typeface="Arial"/>
            </a:endParaRPr>
          </a:p>
          <a:p>
            <a:pPr marL="0" lvl="0" indent="0" rtl="0">
              <a:lnSpc>
                <a:spcPct val="150000"/>
              </a:lnSpc>
              <a:spcBef>
                <a:spcPts val="0"/>
              </a:spcBef>
              <a:spcAft>
                <a:spcPts val="0"/>
              </a:spcAft>
              <a:buNone/>
            </a:pPr>
            <a:r>
              <a:rPr lang="en" sz="1200" b="0" dirty="0">
                <a:latin typeface="Arial"/>
                <a:ea typeface="Arial"/>
                <a:cs typeface="Arial"/>
                <a:sym typeface="Arial"/>
              </a:rPr>
              <a:t>- ‘Page Views Per Visit’ shows a strong correlation with ‘TotalVisits’ (0.76).</a:t>
            </a:r>
            <a:br>
              <a:rPr lang="en" sz="1200" b="0" dirty="0">
                <a:latin typeface="Arial"/>
                <a:ea typeface="Arial"/>
                <a:cs typeface="Arial"/>
                <a:sym typeface="Arial"/>
              </a:rPr>
            </a:br>
            <a:br>
              <a:rPr lang="en-US" sz="1200" b="0" dirty="0">
                <a:latin typeface="Arial"/>
                <a:ea typeface="Arial"/>
                <a:cs typeface="Arial"/>
                <a:sym typeface="Arial"/>
              </a:rPr>
            </a:br>
            <a:r>
              <a:rPr lang="en-US" sz="1200" b="0" dirty="0">
                <a:latin typeface="Arial"/>
                <a:ea typeface="Arial"/>
                <a:cs typeface="Arial"/>
                <a:sym typeface="Arial"/>
              </a:rPr>
              <a:t>- The ‘Profile Index’ and ‘Activity Index’ dummy variables have high correlation with the ‘</a:t>
            </a:r>
            <a:r>
              <a:rPr lang="en-US" sz="1200" b="0" dirty="0" err="1">
                <a:latin typeface="Arial"/>
                <a:ea typeface="Arial"/>
                <a:cs typeface="Arial"/>
                <a:sym typeface="Arial"/>
              </a:rPr>
              <a:t>Asymmetrique</a:t>
            </a:r>
            <a:r>
              <a:rPr lang="en-US" sz="1200" b="0" dirty="0">
                <a:latin typeface="Arial"/>
                <a:ea typeface="Arial"/>
                <a:cs typeface="Arial"/>
                <a:sym typeface="Arial"/>
              </a:rPr>
              <a:t> Score’ dummy variables. We should drop those dummy columns to avoid collinearity.</a:t>
            </a:r>
          </a:p>
          <a:p>
            <a:pPr marL="0" lvl="0" indent="0" rtl="0">
              <a:lnSpc>
                <a:spcPct val="150000"/>
              </a:lnSpc>
              <a:spcBef>
                <a:spcPts val="0"/>
              </a:spcBef>
              <a:spcAft>
                <a:spcPts val="0"/>
              </a:spcAft>
              <a:buNone/>
            </a:pPr>
            <a:endParaRPr sz="1200" b="0" dirty="0">
              <a:latin typeface="Arial"/>
              <a:ea typeface="Arial"/>
              <a:cs typeface="Arial"/>
              <a:sym typeface="Arial"/>
            </a:endParaRPr>
          </a:p>
          <a:p>
            <a:pPr marL="0" lvl="0" indent="0" rtl="0">
              <a:lnSpc>
                <a:spcPct val="150000"/>
              </a:lnSpc>
              <a:spcBef>
                <a:spcPts val="0"/>
              </a:spcBef>
              <a:spcAft>
                <a:spcPts val="0"/>
              </a:spcAft>
              <a:buNone/>
            </a:pPr>
            <a:endParaRPr sz="1200" b="0" dirty="0">
              <a:latin typeface="Arial"/>
              <a:ea typeface="Arial"/>
              <a:cs typeface="Arial"/>
              <a:sym typeface="Arial"/>
            </a:endParaRPr>
          </a:p>
        </p:txBody>
      </p:sp>
      <p:pic>
        <p:nvPicPr>
          <p:cNvPr id="93" name="Google Shape;93;p14"/>
          <p:cNvPicPr preferRelativeResize="0"/>
          <p:nvPr/>
        </p:nvPicPr>
        <p:blipFill>
          <a:blip r:embed="rId3">
            <a:alphaModFix/>
          </a:blip>
          <a:stretch>
            <a:fillRect/>
          </a:stretch>
        </p:blipFill>
        <p:spPr>
          <a:xfrm>
            <a:off x="144780" y="833175"/>
            <a:ext cx="5295900" cy="4074106"/>
          </a:xfrm>
          <a:prstGeom prst="rect">
            <a:avLst/>
          </a:prstGeom>
          <a:noFill/>
          <a:ln>
            <a:solidFill>
              <a:schemeClr val="bg2"/>
            </a:solidFill>
          </a:ln>
        </p:spPr>
      </p:pic>
      <p:sp>
        <p:nvSpPr>
          <p:cNvPr id="94" name="Google Shape;94;p14"/>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t>Test-train split and scaling</a:t>
            </a:r>
            <a:endParaRPr sz="30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215050" y="846016"/>
            <a:ext cx="3888270" cy="3695310"/>
          </a:xfrm>
          <a:prstGeom prst="rect">
            <a:avLst/>
          </a:prstGeom>
        </p:spPr>
        <p:txBody>
          <a:bodyPr spcFirstLastPara="1" wrap="square" lIns="91425" tIns="91425" rIns="91425" bIns="91425" anchor="t" anchorCtr="0">
            <a:noAutofit/>
          </a:bodyPr>
          <a:lstStyle/>
          <a:p>
            <a:pPr marL="114300" lvl="0" rtl="0">
              <a:spcBef>
                <a:spcPts val="0"/>
              </a:spcBef>
              <a:spcAft>
                <a:spcPts val="0"/>
              </a:spcAft>
              <a:buSzPts val="1800"/>
            </a:pPr>
            <a:r>
              <a:rPr lang="en-US" sz="1600" dirty="0">
                <a:latin typeface="Arial"/>
                <a:ea typeface="Arial"/>
                <a:cs typeface="Arial"/>
                <a:sym typeface="Arial"/>
              </a:rPr>
              <a:t>Pseudo R-squared (CS) of 0.5487</a:t>
            </a:r>
            <a:br>
              <a:rPr lang="en-US" sz="1400" dirty="0">
                <a:latin typeface="Arial"/>
                <a:ea typeface="Arial"/>
                <a:cs typeface="Arial"/>
                <a:sym typeface="Arial"/>
              </a:rPr>
            </a:br>
            <a:br>
              <a:rPr lang="en-US" sz="1400" dirty="0">
                <a:latin typeface="Arial"/>
                <a:ea typeface="Arial"/>
                <a:cs typeface="Arial"/>
                <a:sym typeface="Arial"/>
              </a:rPr>
            </a:br>
            <a:r>
              <a:rPr lang="en-US" sz="1400" dirty="0">
                <a:latin typeface="Arial"/>
                <a:ea typeface="Arial"/>
                <a:cs typeface="Arial"/>
                <a:sym typeface="Arial"/>
              </a:rPr>
              <a:t>- </a:t>
            </a:r>
            <a:r>
              <a:rPr lang="en-US" sz="1400" b="0" dirty="0">
                <a:latin typeface="Arial"/>
                <a:ea typeface="Arial"/>
                <a:cs typeface="Arial"/>
                <a:sym typeface="Arial"/>
              </a:rPr>
              <a:t>This is a measure of how well the model fits the data. In logistic regression, Pseudo R-squared values can vary between 0 and 1, with higher values indicating better fit. </a:t>
            </a:r>
            <a:br>
              <a:rPr lang="en-US" sz="1400" b="0" dirty="0">
                <a:latin typeface="Arial"/>
                <a:ea typeface="Arial"/>
                <a:cs typeface="Arial"/>
                <a:sym typeface="Arial"/>
              </a:rPr>
            </a:br>
            <a:br>
              <a:rPr lang="en-US" sz="1400" b="0" dirty="0">
                <a:latin typeface="Arial"/>
                <a:ea typeface="Arial"/>
                <a:cs typeface="Arial"/>
                <a:sym typeface="Arial"/>
              </a:rPr>
            </a:br>
            <a:r>
              <a:rPr lang="en-US" sz="1400" b="0" dirty="0">
                <a:latin typeface="Arial"/>
                <a:ea typeface="Arial"/>
                <a:cs typeface="Arial"/>
                <a:sym typeface="Arial"/>
              </a:rPr>
              <a:t>- A value of 0.5487 suggests a reasonably good fit, meaning the model explains about 54.87% of the variance in the dependent variable ‘Converted’</a:t>
            </a:r>
            <a:endParaRPr sz="1400" b="0" dirty="0">
              <a:latin typeface="Arial"/>
              <a:ea typeface="Arial"/>
              <a:cs typeface="Arial"/>
              <a:sym typeface="Arial"/>
            </a:endParaRPr>
          </a:p>
        </p:txBody>
      </p:sp>
      <p:sp>
        <p:nvSpPr>
          <p:cNvPr id="106" name="Google Shape;106;p16"/>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Model building</a:t>
            </a:r>
            <a:endParaRPr sz="3000" b="1" dirty="0"/>
          </a:p>
        </p:txBody>
      </p:sp>
      <p:pic>
        <p:nvPicPr>
          <p:cNvPr id="100" name="Google Shape;100;p15"/>
          <p:cNvPicPr preferRelativeResize="0"/>
          <p:nvPr/>
        </p:nvPicPr>
        <p:blipFill>
          <a:blip r:embed="rId3">
            <a:alphaModFix/>
          </a:blip>
          <a:stretch>
            <a:fillRect/>
          </a:stretch>
        </p:blipFill>
        <p:spPr>
          <a:xfrm>
            <a:off x="4614376" y="1501141"/>
            <a:ext cx="4313147" cy="23850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15"/>
          <p:cNvPicPr preferRelativeResize="0"/>
          <p:nvPr/>
        </p:nvPicPr>
        <p:blipFill>
          <a:blip r:embed="rId3">
            <a:alphaModFix/>
          </a:blip>
          <a:stretch>
            <a:fillRect/>
          </a:stretch>
        </p:blipFill>
        <p:spPr>
          <a:xfrm>
            <a:off x="4690162" y="1562100"/>
            <a:ext cx="4366260" cy="3032760"/>
          </a:xfrm>
          <a:prstGeom prst="rect">
            <a:avLst/>
          </a:prstGeom>
          <a:noFill/>
          <a:ln>
            <a:noFill/>
          </a:ln>
        </p:spPr>
      </p:pic>
      <p:sp>
        <p:nvSpPr>
          <p:cNvPr id="2" name="Google Shape;106;p16">
            <a:extLst>
              <a:ext uri="{FF2B5EF4-FFF2-40B4-BE49-F238E27FC236}">
                <a16:creationId xmlns:a16="http://schemas.microsoft.com/office/drawing/2014/main" id="{2281B9F4-2280-AB5B-7A70-E0140BF6C004}"/>
              </a:ext>
            </a:extLst>
          </p:cNvPr>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Model building</a:t>
            </a:r>
            <a:endParaRPr sz="3000" b="1" dirty="0"/>
          </a:p>
        </p:txBody>
      </p:sp>
      <p:sp>
        <p:nvSpPr>
          <p:cNvPr id="4" name="Google Shape;105;p16">
            <a:extLst>
              <a:ext uri="{FF2B5EF4-FFF2-40B4-BE49-F238E27FC236}">
                <a16:creationId xmlns:a16="http://schemas.microsoft.com/office/drawing/2014/main" id="{97A1B1B9-BBDF-9617-CEAF-A51814C0CB7E}"/>
              </a:ext>
            </a:extLst>
          </p:cNvPr>
          <p:cNvSpPr txBox="1">
            <a:spLocks noGrp="1"/>
          </p:cNvSpPr>
          <p:nvPr>
            <p:ph type="title"/>
          </p:nvPr>
        </p:nvSpPr>
        <p:spPr>
          <a:xfrm>
            <a:off x="127471" y="743340"/>
            <a:ext cx="4734090" cy="1828410"/>
          </a:xfrm>
          <a:prstGeom prst="rect">
            <a:avLst/>
          </a:prstGeom>
        </p:spPr>
        <p:txBody>
          <a:bodyPr spcFirstLastPara="1" wrap="square" lIns="91425" tIns="91425" rIns="91425" bIns="91425" anchor="t" anchorCtr="0">
            <a:noAutofit/>
          </a:bodyPr>
          <a:lstStyle/>
          <a:p>
            <a:pPr marL="114300" lvl="0" rtl="0">
              <a:lnSpc>
                <a:spcPct val="150000"/>
              </a:lnSpc>
              <a:spcBef>
                <a:spcPts val="0"/>
              </a:spcBef>
              <a:spcAft>
                <a:spcPts val="0"/>
              </a:spcAft>
              <a:buSzPts val="1800"/>
            </a:pPr>
            <a:r>
              <a:rPr lang="en-US" sz="1600" dirty="0">
                <a:latin typeface="Arial"/>
                <a:ea typeface="Arial"/>
                <a:cs typeface="Arial"/>
                <a:sym typeface="Arial"/>
              </a:rPr>
              <a:t>Significance of Variables</a:t>
            </a:r>
            <a:br>
              <a:rPr lang="en-US" sz="1400" dirty="0">
                <a:latin typeface="Arial"/>
                <a:ea typeface="Arial"/>
                <a:cs typeface="Arial"/>
                <a:sym typeface="Arial"/>
              </a:rPr>
            </a:br>
            <a:br>
              <a:rPr lang="en-US" sz="1400" dirty="0">
                <a:latin typeface="Arial"/>
                <a:ea typeface="Arial"/>
                <a:cs typeface="Arial"/>
                <a:sym typeface="Arial"/>
              </a:rPr>
            </a:br>
            <a:r>
              <a:rPr lang="en-US" sz="1400" b="0" dirty="0">
                <a:latin typeface="Arial"/>
                <a:ea typeface="Arial"/>
                <a:cs typeface="Arial"/>
                <a:sym typeface="Arial"/>
              </a:rPr>
              <a:t>Almost all the variables have p-values close to 0, which indicates that they are statistically significant in predicting the probability of conversion. The most significant features include:</a:t>
            </a:r>
            <a:endParaRPr sz="1400" b="0" dirty="0">
              <a:latin typeface="Arial"/>
              <a:ea typeface="Arial"/>
              <a:cs typeface="Arial"/>
              <a:sym typeface="Arial"/>
            </a:endParaRPr>
          </a:p>
        </p:txBody>
      </p:sp>
      <p:sp>
        <p:nvSpPr>
          <p:cNvPr id="5" name="Google Shape;105;p16">
            <a:extLst>
              <a:ext uri="{FF2B5EF4-FFF2-40B4-BE49-F238E27FC236}">
                <a16:creationId xmlns:a16="http://schemas.microsoft.com/office/drawing/2014/main" id="{6C4795B6-9AD8-0A46-8AC4-4D5E14EA151B}"/>
              </a:ext>
            </a:extLst>
          </p:cNvPr>
          <p:cNvSpPr txBox="1">
            <a:spLocks/>
          </p:cNvSpPr>
          <p:nvPr/>
        </p:nvSpPr>
        <p:spPr>
          <a:xfrm>
            <a:off x="215050" y="2832790"/>
            <a:ext cx="4238790" cy="36953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marL="400050" indent="-285750">
              <a:buSzPts val="1800"/>
              <a:buFont typeface="Arial" panose="020B0604020202020204" pitchFamily="34" charset="0"/>
              <a:buChar char="•"/>
            </a:pPr>
            <a:r>
              <a:rPr lang="en-US" sz="1600" b="0" i="0" dirty="0">
                <a:solidFill>
                  <a:srgbClr val="1A1A1A"/>
                </a:solidFill>
                <a:effectLst/>
                <a:latin typeface="Consolas" panose="020B0609020204030204" pitchFamily="49" charset="0"/>
                <a:ea typeface="Arial" panose="020B0604020202020204" pitchFamily="34" charset="0"/>
                <a:cs typeface="Arial" panose="020B0604020202020204" pitchFamily="34" charset="0"/>
              </a:rPr>
              <a:t>Do Not Email</a:t>
            </a:r>
            <a:endParaRPr lang="en-US" sz="1600" b="0" dirty="0">
              <a:solidFill>
                <a:srgbClr val="1A1A1A"/>
              </a:solidFill>
              <a:latin typeface="Consolas" panose="020B0609020204030204" pitchFamily="49" charset="0"/>
              <a:ea typeface="Arial" panose="020B0604020202020204" pitchFamily="34" charset="0"/>
              <a:cs typeface="Arial" panose="020B0604020202020204" pitchFamily="34" charset="0"/>
            </a:endParaRPr>
          </a:p>
          <a:p>
            <a:pPr marL="400050" indent="-285750">
              <a:buSzPts val="1800"/>
              <a:buFont typeface="Arial" panose="020B0604020202020204" pitchFamily="34" charset="0"/>
              <a:buChar char="•"/>
            </a:pPr>
            <a:r>
              <a:rPr lang="en-US" sz="1600" b="0" i="0" dirty="0" err="1">
                <a:solidFill>
                  <a:srgbClr val="1A1A1A"/>
                </a:solidFill>
                <a:effectLst/>
                <a:latin typeface="Consolas" panose="020B0609020204030204" pitchFamily="49" charset="0"/>
                <a:ea typeface="Arial" panose="020B0604020202020204" pitchFamily="34" charset="0"/>
                <a:cs typeface="Arial" panose="020B0604020202020204" pitchFamily="34" charset="0"/>
              </a:rPr>
              <a:t>total_time_on_website</a:t>
            </a:r>
            <a:endParaRPr lang="en-US" sz="1600" b="0" dirty="0">
              <a:solidFill>
                <a:srgbClr val="1A1A1A"/>
              </a:solidFill>
              <a:latin typeface="Consolas" panose="020B0609020204030204" pitchFamily="49" charset="0"/>
              <a:ea typeface="Arial" panose="020B0604020202020204" pitchFamily="34" charset="0"/>
              <a:cs typeface="Arial" panose="020B0604020202020204" pitchFamily="34" charset="0"/>
            </a:endParaRPr>
          </a:p>
          <a:p>
            <a:pPr marL="400050" indent="-285750">
              <a:buSzPts val="1800"/>
              <a:buFont typeface="Arial" panose="020B0604020202020204" pitchFamily="34" charset="0"/>
              <a:buChar char="•"/>
            </a:pPr>
            <a:r>
              <a:rPr lang="en-US" sz="1600" b="0" i="0" dirty="0">
                <a:solidFill>
                  <a:srgbClr val="1A1A1A"/>
                </a:solidFill>
                <a:effectLst/>
                <a:latin typeface="Consolas" panose="020B0609020204030204" pitchFamily="49" charset="0"/>
                <a:ea typeface="Arial" panose="020B0604020202020204" pitchFamily="34" charset="0"/>
                <a:cs typeface="Arial" panose="020B0604020202020204" pitchFamily="34" charset="0"/>
              </a:rPr>
              <a:t>Lead </a:t>
            </a:r>
            <a:r>
              <a:rPr lang="en-US" sz="1600" b="0" i="0" dirty="0" err="1">
                <a:solidFill>
                  <a:srgbClr val="1A1A1A"/>
                </a:solidFill>
                <a:effectLst/>
                <a:latin typeface="Consolas" panose="020B0609020204030204" pitchFamily="49" charset="0"/>
                <a:ea typeface="Arial" panose="020B0604020202020204" pitchFamily="34" charset="0"/>
                <a:cs typeface="Arial" panose="020B0604020202020204" pitchFamily="34" charset="0"/>
              </a:rPr>
              <a:t>Origin_Lead</a:t>
            </a:r>
            <a:r>
              <a:rPr lang="en-US" sz="1600" b="0" i="0" dirty="0">
                <a:solidFill>
                  <a:srgbClr val="1A1A1A"/>
                </a:solidFill>
                <a:effectLst/>
                <a:latin typeface="Consolas" panose="020B0609020204030204" pitchFamily="49" charset="0"/>
                <a:ea typeface="Arial" panose="020B0604020202020204" pitchFamily="34" charset="0"/>
                <a:cs typeface="Arial" panose="020B0604020202020204" pitchFamily="34" charset="0"/>
              </a:rPr>
              <a:t> Add Form</a:t>
            </a:r>
          </a:p>
          <a:p>
            <a:pPr marL="400050" indent="-285750">
              <a:buSzPts val="1800"/>
              <a:buFont typeface="Arial" panose="020B0604020202020204" pitchFamily="34" charset="0"/>
              <a:buChar char="•"/>
            </a:pPr>
            <a:r>
              <a:rPr lang="en-US" sz="1600" b="0" i="0" dirty="0" err="1">
                <a:solidFill>
                  <a:srgbClr val="1A1A1A"/>
                </a:solidFill>
                <a:effectLst/>
                <a:latin typeface="Consolas" panose="020B0609020204030204" pitchFamily="49" charset="0"/>
                <a:ea typeface="Arial" panose="020B0604020202020204" pitchFamily="34" charset="0"/>
                <a:cs typeface="Arial" panose="020B0604020202020204" pitchFamily="34" charset="0"/>
              </a:rPr>
              <a:t>Tags_Will</a:t>
            </a:r>
            <a:r>
              <a:rPr lang="en-US" sz="1600" b="0" i="0" dirty="0">
                <a:solidFill>
                  <a:srgbClr val="1A1A1A"/>
                </a:solidFill>
                <a:effectLst/>
                <a:latin typeface="Consolas" panose="020B0609020204030204" pitchFamily="49" charset="0"/>
                <a:ea typeface="Arial" panose="020B0604020202020204" pitchFamily="34" charset="0"/>
                <a:cs typeface="Arial" panose="020B0604020202020204" pitchFamily="34" charset="0"/>
              </a:rPr>
              <a:t> revert after reading the email</a:t>
            </a:r>
          </a:p>
          <a:p>
            <a:pPr marL="400050" indent="-285750">
              <a:buSzPts val="1800"/>
              <a:buFont typeface="Arial" panose="020B0604020202020204" pitchFamily="34" charset="0"/>
              <a:buChar char="•"/>
            </a:pPr>
            <a:r>
              <a:rPr lang="en-US" sz="1600" b="0" i="0" dirty="0">
                <a:solidFill>
                  <a:srgbClr val="1A1A1A"/>
                </a:solidFill>
                <a:effectLst/>
                <a:latin typeface="Consolas" panose="020B0609020204030204" pitchFamily="49" charset="0"/>
                <a:ea typeface="Arial" panose="020B0604020202020204" pitchFamily="34" charset="0"/>
                <a:cs typeface="Arial" panose="020B0604020202020204" pitchFamily="34" charset="0"/>
              </a:rPr>
              <a:t>Last Notable </a:t>
            </a:r>
            <a:r>
              <a:rPr lang="en-US" sz="1600" b="0" i="0" dirty="0" err="1">
                <a:solidFill>
                  <a:srgbClr val="1A1A1A"/>
                </a:solidFill>
                <a:effectLst/>
                <a:latin typeface="Consolas" panose="020B0609020204030204" pitchFamily="49" charset="0"/>
                <a:ea typeface="Arial" panose="020B0604020202020204" pitchFamily="34" charset="0"/>
                <a:cs typeface="Arial" panose="020B0604020202020204" pitchFamily="34" charset="0"/>
              </a:rPr>
              <a:t>Activity_SMS</a:t>
            </a:r>
            <a:r>
              <a:rPr lang="en-US" sz="1600" b="0" i="0" dirty="0">
                <a:solidFill>
                  <a:srgbClr val="1A1A1A"/>
                </a:solidFill>
                <a:effectLst/>
                <a:latin typeface="Consolas" panose="020B0609020204030204" pitchFamily="49" charset="0"/>
                <a:ea typeface="Arial" panose="020B0604020202020204" pitchFamily="34" charset="0"/>
                <a:cs typeface="Arial" panose="020B0604020202020204" pitchFamily="34" charset="0"/>
              </a:rPr>
              <a:t> Sent</a:t>
            </a:r>
            <a:endParaRPr lang="en-US" sz="1400" b="0" dirty="0">
              <a:latin typeface="Consolas" panose="020B0609020204030204" pitchFamily="49" charset="0"/>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1160750" y="1101052"/>
            <a:ext cx="6822500" cy="3086175"/>
          </a:xfrm>
          <a:prstGeom prst="rect">
            <a:avLst/>
          </a:prstGeom>
          <a:noFill/>
          <a:ln>
            <a:noFill/>
          </a:ln>
        </p:spPr>
      </p:pic>
      <p:sp>
        <p:nvSpPr>
          <p:cNvPr id="117" name="Google Shape;117;p18"/>
          <p:cNvSpPr txBox="1">
            <a:spLocks noGrp="1"/>
          </p:cNvSpPr>
          <p:nvPr>
            <p:ph type="title"/>
          </p:nvPr>
        </p:nvSpPr>
        <p:spPr>
          <a:xfrm>
            <a:off x="1578595" y="660427"/>
            <a:ext cx="5986810" cy="881250"/>
          </a:xfrm>
          <a:prstGeom prst="rect">
            <a:avLst/>
          </a:prstGeom>
          <a:noFill/>
        </p:spPr>
        <p:txBody>
          <a:bodyPr spcFirstLastPara="1" wrap="square" lIns="91425" tIns="91425" rIns="91425" bIns="91425" anchor="t" anchorCtr="0">
            <a:noAutofit/>
          </a:bodyPr>
          <a:lstStyle/>
          <a:p>
            <a:pPr lvl="0" algn="ctr" rtl="0">
              <a:spcBef>
                <a:spcPts val="0"/>
              </a:spcBef>
              <a:spcAft>
                <a:spcPts val="0"/>
              </a:spcAft>
            </a:pPr>
            <a:r>
              <a:rPr lang="en" sz="1200" dirty="0">
                <a:latin typeface="Arial"/>
                <a:ea typeface="Arial"/>
                <a:cs typeface="Arial"/>
                <a:sym typeface="Arial"/>
              </a:rPr>
              <a:t>The the variation in model performance metrics—accuracy, sensitivity (sensi), and specificity (speci)—across different probability thresholds.</a:t>
            </a:r>
            <a:endParaRPr sz="1200" dirty="0">
              <a:latin typeface="Arial"/>
              <a:ea typeface="Arial"/>
              <a:cs typeface="Arial"/>
              <a:sym typeface="Arial"/>
            </a:endParaRPr>
          </a:p>
        </p:txBody>
      </p:sp>
      <p:sp>
        <p:nvSpPr>
          <p:cNvPr id="118" name="Google Shape;118;p18"/>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t>Model evaluation</a:t>
            </a:r>
            <a:endParaRPr sz="3000" b="1"/>
          </a:p>
        </p:txBody>
      </p:sp>
      <p:sp>
        <p:nvSpPr>
          <p:cNvPr id="2" name="Google Shape;117;p18">
            <a:extLst>
              <a:ext uri="{FF2B5EF4-FFF2-40B4-BE49-F238E27FC236}">
                <a16:creationId xmlns:a16="http://schemas.microsoft.com/office/drawing/2014/main" id="{2BA39046-505A-5F58-8175-C296CF2D624D}"/>
              </a:ext>
            </a:extLst>
          </p:cNvPr>
          <p:cNvSpPr txBox="1">
            <a:spLocks/>
          </p:cNvSpPr>
          <p:nvPr/>
        </p:nvSpPr>
        <p:spPr>
          <a:xfrm>
            <a:off x="1297055" y="4187227"/>
            <a:ext cx="6549890" cy="8812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gn="just"/>
            <a:r>
              <a:rPr lang="en-US" sz="1400" b="0" dirty="0">
                <a:latin typeface="Arial"/>
                <a:ea typeface="Arial"/>
                <a:cs typeface="Arial"/>
                <a:sym typeface="Arial"/>
              </a:rPr>
              <a:t>- For the best performance in both statistics side and business side, we pick the Cutoff point of 0.28, to achieve Accuracy &amp; Sensitivity &amp; Specificity of 0.88. This will allow lead conversion rate to be around 80%.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143400" y="1127500"/>
            <a:ext cx="8857200" cy="38010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Font typeface="Arial"/>
              <a:buAutoNum type="arabicPeriod"/>
            </a:pPr>
            <a:r>
              <a:rPr lang="en" sz="1600">
                <a:latin typeface="Arial"/>
                <a:ea typeface="Arial"/>
                <a:cs typeface="Arial"/>
                <a:sym typeface="Arial"/>
              </a:rPr>
              <a:t>Accuracy: </a:t>
            </a:r>
            <a:r>
              <a:rPr lang="en" sz="1600" b="0">
                <a:latin typeface="Arial"/>
                <a:ea typeface="Arial"/>
                <a:cs typeface="Arial"/>
                <a:sym typeface="Arial"/>
              </a:rPr>
              <a:t>The blue line represents the overall accuracy of the model, showing how well the model predicts conversions at different probability thresholds. It peaks around the 0.3 threshold.</a:t>
            </a:r>
            <a:endParaRPr sz="1600" b="0">
              <a:latin typeface="Arial"/>
              <a:ea typeface="Arial"/>
              <a:cs typeface="Arial"/>
              <a:sym typeface="Arial"/>
            </a:endParaRPr>
          </a:p>
          <a:p>
            <a:pPr marL="0" lvl="0" indent="0" algn="just" rtl="0">
              <a:spcBef>
                <a:spcPts val="0"/>
              </a:spcBef>
              <a:spcAft>
                <a:spcPts val="0"/>
              </a:spcAft>
              <a:buNone/>
            </a:pPr>
            <a:endParaRPr sz="1600">
              <a:latin typeface="Arial"/>
              <a:ea typeface="Arial"/>
              <a:cs typeface="Arial"/>
              <a:sym typeface="Arial"/>
            </a:endParaRPr>
          </a:p>
          <a:p>
            <a:pPr marL="457200" lvl="0" indent="-330200" algn="just" rtl="0">
              <a:spcBef>
                <a:spcPts val="0"/>
              </a:spcBef>
              <a:spcAft>
                <a:spcPts val="0"/>
              </a:spcAft>
              <a:buSzPts val="1600"/>
              <a:buFont typeface="Arial"/>
              <a:buAutoNum type="arabicPeriod"/>
            </a:pPr>
            <a:r>
              <a:rPr lang="en" sz="1600">
                <a:latin typeface="Arial"/>
                <a:ea typeface="Arial"/>
                <a:cs typeface="Arial"/>
                <a:sym typeface="Arial"/>
              </a:rPr>
              <a:t>Sensitivity (Sensi): </a:t>
            </a:r>
            <a:r>
              <a:rPr lang="en" sz="1600" b="0">
                <a:latin typeface="Arial"/>
                <a:ea typeface="Arial"/>
                <a:cs typeface="Arial"/>
                <a:sym typeface="Arial"/>
              </a:rPr>
              <a:t>The orange line indicates sensitivity, or the true positive rate. It's highest at lower thresholds, meaning the model is better at identifying actual conversions when it allows more predictions to be positive.</a:t>
            </a:r>
            <a:endParaRPr sz="1600" b="0">
              <a:latin typeface="Arial"/>
              <a:ea typeface="Arial"/>
              <a:cs typeface="Arial"/>
              <a:sym typeface="Arial"/>
            </a:endParaRPr>
          </a:p>
          <a:p>
            <a:pPr marL="0" lvl="0" indent="0" algn="just" rtl="0">
              <a:spcBef>
                <a:spcPts val="0"/>
              </a:spcBef>
              <a:spcAft>
                <a:spcPts val="0"/>
              </a:spcAft>
              <a:buNone/>
            </a:pPr>
            <a:endParaRPr sz="1600">
              <a:latin typeface="Arial"/>
              <a:ea typeface="Arial"/>
              <a:cs typeface="Arial"/>
              <a:sym typeface="Arial"/>
            </a:endParaRPr>
          </a:p>
          <a:p>
            <a:pPr marL="457200" lvl="0" indent="-330200" algn="just" rtl="0">
              <a:spcBef>
                <a:spcPts val="0"/>
              </a:spcBef>
              <a:spcAft>
                <a:spcPts val="0"/>
              </a:spcAft>
              <a:buSzPts val="1600"/>
              <a:buFont typeface="Arial"/>
              <a:buAutoNum type="arabicPeriod"/>
            </a:pPr>
            <a:r>
              <a:rPr lang="en" sz="1600">
                <a:latin typeface="Arial"/>
                <a:ea typeface="Arial"/>
                <a:cs typeface="Arial"/>
                <a:sym typeface="Arial"/>
              </a:rPr>
              <a:t>Specificity (Speci): </a:t>
            </a:r>
            <a:r>
              <a:rPr lang="en" sz="1600" b="0">
                <a:latin typeface="Arial"/>
                <a:ea typeface="Arial"/>
                <a:cs typeface="Arial"/>
                <a:sym typeface="Arial"/>
              </a:rPr>
              <a:t>The green line shows specificity, or the true negative rate. It's highest at higher probability thresholds, indicating that the model is better at correctly identifying non-conversions when it requires stronger evidence to predict conversion.</a:t>
            </a:r>
            <a:endParaRPr sz="1600" b="0">
              <a:latin typeface="Arial"/>
              <a:ea typeface="Arial"/>
              <a:cs typeface="Arial"/>
              <a:sym typeface="Arial"/>
            </a:endParaRPr>
          </a:p>
          <a:p>
            <a:pPr marL="0" lvl="0" indent="0" algn="just" rtl="0">
              <a:spcBef>
                <a:spcPts val="0"/>
              </a:spcBef>
              <a:spcAft>
                <a:spcPts val="0"/>
              </a:spcAft>
              <a:buNone/>
            </a:pPr>
            <a:endParaRPr sz="1600">
              <a:latin typeface="Arial"/>
              <a:ea typeface="Arial"/>
              <a:cs typeface="Arial"/>
              <a:sym typeface="Arial"/>
            </a:endParaRPr>
          </a:p>
          <a:p>
            <a:pPr marL="457200" lvl="0" indent="-330200" algn="just" rtl="0">
              <a:spcBef>
                <a:spcPts val="0"/>
              </a:spcBef>
              <a:spcAft>
                <a:spcPts val="0"/>
              </a:spcAft>
              <a:buSzPts val="1600"/>
              <a:buFont typeface="Arial"/>
              <a:buAutoNum type="arabicPeriod"/>
            </a:pPr>
            <a:r>
              <a:rPr lang="en" sz="1600">
                <a:latin typeface="Arial"/>
                <a:ea typeface="Arial"/>
                <a:cs typeface="Arial"/>
                <a:sym typeface="Arial"/>
              </a:rPr>
              <a:t>Optimal Threshold: </a:t>
            </a:r>
            <a:r>
              <a:rPr lang="en" sz="1600" b="0">
                <a:latin typeface="Arial"/>
                <a:ea typeface="Arial"/>
                <a:cs typeface="Arial"/>
                <a:sym typeface="Arial"/>
              </a:rPr>
              <a:t>The intersection points and relative heights can help determine an optimal threshold where the model maintains a balance between sensitivity and specificity, often aligned with high accuracy.</a:t>
            </a:r>
            <a:endParaRPr sz="1600" b="0">
              <a:latin typeface="Arial"/>
              <a:ea typeface="Arial"/>
              <a:cs typeface="Arial"/>
              <a:sym typeface="Arial"/>
            </a:endParaRPr>
          </a:p>
          <a:p>
            <a:pPr marL="0" lvl="0" indent="0" algn="just" rtl="0">
              <a:spcBef>
                <a:spcPts val="0"/>
              </a:spcBef>
              <a:spcAft>
                <a:spcPts val="0"/>
              </a:spcAft>
              <a:buNone/>
            </a:pPr>
            <a:endParaRPr sz="16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92480" y="3571303"/>
            <a:ext cx="6911340" cy="1080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Font typeface="Wingdings" panose="05000000000000000000" pitchFamily="2" charset="2"/>
              <a:buChar char="Ø"/>
            </a:pPr>
            <a:r>
              <a:rPr lang="en" sz="1400" b="0" dirty="0">
                <a:latin typeface="Arial"/>
                <a:ea typeface="Arial"/>
                <a:cs typeface="Arial"/>
                <a:sym typeface="Arial"/>
              </a:rPr>
              <a:t>So we end up with a model with 0.88 accuracy &amp; sensitivity &amp; specificity on the train test, and 0.87 accuracy &amp; sensitivity on the test set.</a:t>
            </a:r>
            <a:endParaRPr sz="1400" b="0" dirty="0">
              <a:latin typeface="Arial"/>
              <a:ea typeface="Arial"/>
              <a:cs typeface="Arial"/>
              <a:sym typeface="Arial"/>
            </a:endParaRPr>
          </a:p>
          <a:p>
            <a:pPr marL="457200" lvl="0" indent="-342900" algn="just" rtl="0">
              <a:spcBef>
                <a:spcPts val="0"/>
              </a:spcBef>
              <a:spcAft>
                <a:spcPts val="0"/>
              </a:spcAft>
              <a:buSzPts val="1800"/>
              <a:buFont typeface="Wingdings" panose="05000000000000000000" pitchFamily="2" charset="2"/>
              <a:buChar char="Ø"/>
            </a:pPr>
            <a:r>
              <a:rPr lang="en" sz="1400" b="0" dirty="0">
                <a:latin typeface="Arial"/>
                <a:ea typeface="Arial"/>
                <a:cs typeface="Arial"/>
                <a:sym typeface="Arial"/>
              </a:rPr>
              <a:t>A drop of only 0.01 indicate a reliable model had been build!</a:t>
            </a:r>
            <a:endParaRPr sz="1400" b="0" dirty="0">
              <a:latin typeface="Arial"/>
              <a:ea typeface="Arial"/>
              <a:cs typeface="Arial"/>
              <a:sym typeface="Arial"/>
            </a:endParaRPr>
          </a:p>
          <a:p>
            <a:pPr marL="285750" lvl="0" indent="-285750" algn="just" rtl="0">
              <a:spcBef>
                <a:spcPts val="0"/>
              </a:spcBef>
              <a:spcAft>
                <a:spcPts val="0"/>
              </a:spcAft>
              <a:buFont typeface="Wingdings" panose="05000000000000000000" pitchFamily="2" charset="2"/>
              <a:buChar char="Ø"/>
            </a:pPr>
            <a:endParaRPr sz="1400" b="0" dirty="0">
              <a:latin typeface="Arial"/>
              <a:ea typeface="Arial"/>
              <a:cs typeface="Arial"/>
              <a:sym typeface="Arial"/>
            </a:endParaRPr>
          </a:p>
        </p:txBody>
      </p:sp>
      <p:sp>
        <p:nvSpPr>
          <p:cNvPr id="129" name="Google Shape;129;p20"/>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t>Evaluation test-set</a:t>
            </a:r>
            <a:endParaRPr sz="3000" b="1"/>
          </a:p>
        </p:txBody>
      </p:sp>
      <p:graphicFrame>
        <p:nvGraphicFramePr>
          <p:cNvPr id="2" name="Table 1">
            <a:extLst>
              <a:ext uri="{FF2B5EF4-FFF2-40B4-BE49-F238E27FC236}">
                <a16:creationId xmlns:a16="http://schemas.microsoft.com/office/drawing/2014/main" id="{1C63F72E-E852-C50C-98B8-BE98DF2084EB}"/>
              </a:ext>
            </a:extLst>
          </p:cNvPr>
          <p:cNvGraphicFramePr>
            <a:graphicFrameLocks noGrp="1"/>
          </p:cNvGraphicFramePr>
          <p:nvPr>
            <p:extLst>
              <p:ext uri="{D42A27DB-BD31-4B8C-83A1-F6EECF244321}">
                <p14:modId xmlns:p14="http://schemas.microsoft.com/office/powerpoint/2010/main" val="1364169808"/>
              </p:ext>
            </p:extLst>
          </p:nvPr>
        </p:nvGraphicFramePr>
        <p:xfrm>
          <a:off x="1242060" y="1299608"/>
          <a:ext cx="6012180" cy="1818103"/>
        </p:xfrm>
        <a:graphic>
          <a:graphicData uri="http://schemas.openxmlformats.org/drawingml/2006/table">
            <a:tbl>
              <a:tblPr firstRow="1" bandRow="1">
                <a:tableStyleId>{5C22544A-7EE6-4342-B048-85BDC9FD1C3A}</a:tableStyleId>
              </a:tblPr>
              <a:tblGrid>
                <a:gridCol w="2004060">
                  <a:extLst>
                    <a:ext uri="{9D8B030D-6E8A-4147-A177-3AD203B41FA5}">
                      <a16:colId xmlns:a16="http://schemas.microsoft.com/office/drawing/2014/main" val="1700335968"/>
                    </a:ext>
                  </a:extLst>
                </a:gridCol>
                <a:gridCol w="2004060">
                  <a:extLst>
                    <a:ext uri="{9D8B030D-6E8A-4147-A177-3AD203B41FA5}">
                      <a16:colId xmlns:a16="http://schemas.microsoft.com/office/drawing/2014/main" val="2583706226"/>
                    </a:ext>
                  </a:extLst>
                </a:gridCol>
                <a:gridCol w="2004060">
                  <a:extLst>
                    <a:ext uri="{9D8B030D-6E8A-4147-A177-3AD203B41FA5}">
                      <a16:colId xmlns:a16="http://schemas.microsoft.com/office/drawing/2014/main" val="1475585436"/>
                    </a:ext>
                  </a:extLst>
                </a:gridCol>
              </a:tblGrid>
              <a:tr h="659863">
                <a:tc>
                  <a:txBody>
                    <a:bodyPr/>
                    <a:lstStyle/>
                    <a:p>
                      <a:pPr algn="ctr"/>
                      <a:endParaRPr lang="en-GB" sz="1600" dirty="0"/>
                    </a:p>
                  </a:txBody>
                  <a:tcPr anchor="ctr"/>
                </a:tc>
                <a:tc>
                  <a:txBody>
                    <a:bodyPr/>
                    <a:lstStyle/>
                    <a:p>
                      <a:pPr algn="ctr"/>
                      <a:r>
                        <a:rPr lang="en-GB" sz="1600" dirty="0"/>
                        <a:t>Predicted Not Converted (0)</a:t>
                      </a:r>
                    </a:p>
                  </a:txBody>
                  <a:tcPr anchor="ctr"/>
                </a:tc>
                <a:tc>
                  <a:txBody>
                    <a:bodyPr/>
                    <a:lstStyle/>
                    <a:p>
                      <a:pPr algn="ctr"/>
                      <a:r>
                        <a:rPr lang="en-GB" sz="1600" dirty="0"/>
                        <a:t>Predicted Converted (1)</a:t>
                      </a:r>
                    </a:p>
                  </a:txBody>
                  <a:tcPr anchor="ctr"/>
                </a:tc>
                <a:extLst>
                  <a:ext uri="{0D108BD9-81ED-4DB2-BD59-A6C34878D82A}">
                    <a16:rowId xmlns:a16="http://schemas.microsoft.com/office/drawing/2014/main" val="548488078"/>
                  </a:ext>
                </a:extLst>
              </a:tr>
              <a:tr h="422544">
                <a:tc>
                  <a:txBody>
                    <a:bodyPr/>
                    <a:lstStyle/>
                    <a:p>
                      <a:pPr algn="ctr"/>
                      <a:r>
                        <a:rPr lang="en-GB" sz="1600" dirty="0"/>
                        <a:t>Actual Not Converted (0)</a:t>
                      </a:r>
                    </a:p>
                  </a:txBody>
                  <a:tcPr anchor="ctr"/>
                </a:tc>
                <a:tc>
                  <a:txBody>
                    <a:bodyPr/>
                    <a:lstStyle/>
                    <a:p>
                      <a:pPr algn="ctr"/>
                      <a:r>
                        <a:rPr lang="en-GB" sz="1600" dirty="0"/>
                        <a:t>1388</a:t>
                      </a:r>
                    </a:p>
                  </a:txBody>
                  <a:tcPr anchor="ctr"/>
                </a:tc>
                <a:tc>
                  <a:txBody>
                    <a:bodyPr/>
                    <a:lstStyle/>
                    <a:p>
                      <a:pPr algn="ctr"/>
                      <a:r>
                        <a:rPr lang="en-GB" sz="1600" dirty="0"/>
                        <a:t>204</a:t>
                      </a:r>
                    </a:p>
                  </a:txBody>
                  <a:tcPr anchor="ctr"/>
                </a:tc>
                <a:extLst>
                  <a:ext uri="{0D108BD9-81ED-4DB2-BD59-A6C34878D82A}">
                    <a16:rowId xmlns:a16="http://schemas.microsoft.com/office/drawing/2014/main" val="2763810612"/>
                  </a:ext>
                </a:extLst>
              </a:tr>
              <a:tr h="422544">
                <a:tc>
                  <a:txBody>
                    <a:bodyPr/>
                    <a:lstStyle/>
                    <a:p>
                      <a:pPr algn="ctr"/>
                      <a:r>
                        <a:rPr lang="en-GB" sz="1600" dirty="0"/>
                        <a:t>Actual Converted (1)</a:t>
                      </a:r>
                    </a:p>
                  </a:txBody>
                  <a:tcPr anchor="ctr"/>
                </a:tc>
                <a:tc>
                  <a:txBody>
                    <a:bodyPr/>
                    <a:lstStyle/>
                    <a:p>
                      <a:pPr algn="ctr"/>
                      <a:r>
                        <a:rPr lang="en-GB" sz="1600" dirty="0"/>
                        <a:t>128</a:t>
                      </a:r>
                    </a:p>
                  </a:txBody>
                  <a:tcPr anchor="ctr"/>
                </a:tc>
                <a:tc>
                  <a:txBody>
                    <a:bodyPr/>
                    <a:lstStyle/>
                    <a:p>
                      <a:pPr algn="ctr"/>
                      <a:r>
                        <a:rPr lang="en-GB" sz="1600" dirty="0"/>
                        <a:t>872</a:t>
                      </a:r>
                    </a:p>
                  </a:txBody>
                  <a:tcPr anchor="ctr"/>
                </a:tc>
                <a:extLst>
                  <a:ext uri="{0D108BD9-81ED-4DB2-BD59-A6C34878D82A}">
                    <a16:rowId xmlns:a16="http://schemas.microsoft.com/office/drawing/2014/main" val="4160724373"/>
                  </a:ext>
                </a:extLst>
              </a:tr>
            </a:tbl>
          </a:graphicData>
        </a:graphic>
      </p:graphicFrame>
      <p:sp>
        <p:nvSpPr>
          <p:cNvPr id="3" name="Google Shape;105;p16">
            <a:extLst>
              <a:ext uri="{FF2B5EF4-FFF2-40B4-BE49-F238E27FC236}">
                <a16:creationId xmlns:a16="http://schemas.microsoft.com/office/drawing/2014/main" id="{513FA4A1-4F11-997F-B94A-C1532B7D627F}"/>
              </a:ext>
            </a:extLst>
          </p:cNvPr>
          <p:cNvSpPr txBox="1">
            <a:spLocks/>
          </p:cNvSpPr>
          <p:nvPr/>
        </p:nvSpPr>
        <p:spPr>
          <a:xfrm>
            <a:off x="215050" y="846016"/>
            <a:ext cx="3888270" cy="36953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marL="114300">
              <a:buSzPts val="1800"/>
            </a:pPr>
            <a:r>
              <a:rPr lang="en-US" sz="1600" dirty="0">
                <a:latin typeface="Arial"/>
                <a:ea typeface="Arial"/>
                <a:cs typeface="Arial"/>
                <a:sym typeface="Arial"/>
              </a:rPr>
              <a:t>Confusion Matrix</a:t>
            </a:r>
            <a:endParaRPr lang="en-US" sz="1400" b="0" dirty="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a:extLst>
            <a:ext uri="{FF2B5EF4-FFF2-40B4-BE49-F238E27FC236}">
              <a16:creationId xmlns:a16="http://schemas.microsoft.com/office/drawing/2014/main" id="{F067CBC7-5D0F-10D7-F95E-6DB5BC862902}"/>
            </a:ext>
          </a:extLst>
        </p:cNvPr>
        <p:cNvGrpSpPr/>
        <p:nvPr/>
      </p:nvGrpSpPr>
      <p:grpSpPr>
        <a:xfrm>
          <a:off x="0" y="0"/>
          <a:ext cx="0" cy="0"/>
          <a:chOff x="0" y="0"/>
          <a:chExt cx="0" cy="0"/>
        </a:xfrm>
      </p:grpSpPr>
      <p:sp>
        <p:nvSpPr>
          <p:cNvPr id="86" name="Google Shape;86;p13">
            <a:extLst>
              <a:ext uri="{FF2B5EF4-FFF2-40B4-BE49-F238E27FC236}">
                <a16:creationId xmlns:a16="http://schemas.microsoft.com/office/drawing/2014/main" id="{C938B6E5-5CAF-A5F5-B33B-CA3533159D10}"/>
              </a:ext>
            </a:extLst>
          </p:cNvPr>
          <p:cNvSpPr txBox="1">
            <a:spLocks noGrp="1"/>
          </p:cNvSpPr>
          <p:nvPr>
            <p:ph type="ctrTitle"/>
          </p:nvPr>
        </p:nvSpPr>
        <p:spPr>
          <a:xfrm>
            <a:off x="727950" y="2139935"/>
            <a:ext cx="7688100" cy="166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600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sz="600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215676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9CE1D7DC-86DB-FE89-5A1C-E351C166F3EC}"/>
            </a:ext>
          </a:extLst>
        </p:cNvPr>
        <p:cNvGrpSpPr/>
        <p:nvPr/>
      </p:nvGrpSpPr>
      <p:grpSpPr>
        <a:xfrm>
          <a:off x="0" y="0"/>
          <a:ext cx="0" cy="0"/>
          <a:chOff x="0" y="0"/>
          <a:chExt cx="0" cy="0"/>
        </a:xfrm>
      </p:grpSpPr>
      <p:sp>
        <p:nvSpPr>
          <p:cNvPr id="92" name="Google Shape;92;p14">
            <a:extLst>
              <a:ext uri="{FF2B5EF4-FFF2-40B4-BE49-F238E27FC236}">
                <a16:creationId xmlns:a16="http://schemas.microsoft.com/office/drawing/2014/main" id="{C101233F-6C13-B2A1-DA1E-037AD070B396}"/>
              </a:ext>
            </a:extLst>
          </p:cNvPr>
          <p:cNvSpPr txBox="1">
            <a:spLocks noGrp="1"/>
          </p:cNvSpPr>
          <p:nvPr>
            <p:ph type="title" idx="4294967295"/>
          </p:nvPr>
        </p:nvSpPr>
        <p:spPr>
          <a:xfrm>
            <a:off x="384384" y="884556"/>
            <a:ext cx="4133429" cy="408781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latin typeface="Arial"/>
                <a:ea typeface="Arial"/>
                <a:cs typeface="Arial"/>
                <a:sym typeface="Arial"/>
              </a:rPr>
              <a:t>Stakeholders: </a:t>
            </a:r>
            <a:r>
              <a:rPr lang="en-US" sz="1400" b="0" dirty="0">
                <a:latin typeface="Arial"/>
                <a:ea typeface="Arial"/>
                <a:cs typeface="Arial"/>
                <a:sym typeface="Arial"/>
              </a:rPr>
              <a:t>An education company named X Education.</a:t>
            </a:r>
            <a:br>
              <a:rPr lang="en-US" sz="1400" dirty="0">
                <a:latin typeface="Arial"/>
                <a:ea typeface="Arial"/>
                <a:cs typeface="Arial"/>
                <a:sym typeface="Arial"/>
              </a:rPr>
            </a:br>
            <a:br>
              <a:rPr lang="en-US" sz="1400" dirty="0">
                <a:latin typeface="Arial"/>
                <a:ea typeface="Arial"/>
                <a:cs typeface="Arial"/>
                <a:sym typeface="Arial"/>
              </a:rPr>
            </a:br>
            <a:r>
              <a:rPr lang="en-US" sz="1400" dirty="0">
                <a:latin typeface="Arial"/>
                <a:ea typeface="Arial"/>
                <a:cs typeface="Arial"/>
                <a:sym typeface="Arial"/>
              </a:rPr>
              <a:t>Business Requirements: </a:t>
            </a:r>
            <a:r>
              <a:rPr lang="en-US" sz="1400" b="0" dirty="0">
                <a:latin typeface="Arial"/>
                <a:ea typeface="Arial"/>
                <a:cs typeface="Arial"/>
                <a:sym typeface="Arial"/>
              </a:rPr>
              <a:t>Identify the most potential leads, also known as ‘Hot Leads’.</a:t>
            </a:r>
            <a:br>
              <a:rPr lang="en-US" sz="1400" b="0" dirty="0">
                <a:latin typeface="Arial"/>
                <a:ea typeface="Arial"/>
                <a:cs typeface="Arial"/>
                <a:sym typeface="Arial"/>
              </a:rPr>
            </a:br>
            <a:br>
              <a:rPr lang="en-US" sz="1400" dirty="0">
                <a:latin typeface="Arial"/>
                <a:ea typeface="Arial"/>
                <a:cs typeface="Arial"/>
                <a:sym typeface="Arial"/>
              </a:rPr>
            </a:br>
            <a:r>
              <a:rPr lang="en-US" sz="1400" dirty="0">
                <a:latin typeface="Arial"/>
                <a:ea typeface="Arial"/>
                <a:cs typeface="Arial"/>
                <a:sym typeface="Arial"/>
              </a:rPr>
              <a:t>Data Analyst Requirements: </a:t>
            </a:r>
            <a:r>
              <a:rPr lang="en-US" sz="1400" b="0" dirty="0">
                <a:latin typeface="Arial"/>
                <a:ea typeface="Arial"/>
                <a:cs typeface="Arial"/>
                <a:sym typeface="Arial"/>
              </a:rPr>
              <a:t>Able to identify the leads that are most likely to convert into paying customers, with a target lead conversion rate to be around 80%.</a:t>
            </a:r>
            <a:br>
              <a:rPr lang="en-US" sz="1400" b="0" dirty="0">
                <a:latin typeface="Arial"/>
                <a:ea typeface="Arial"/>
                <a:cs typeface="Arial"/>
                <a:sym typeface="Arial"/>
              </a:rPr>
            </a:br>
            <a:br>
              <a:rPr lang="en-US" sz="1400" dirty="0">
                <a:latin typeface="Arial"/>
                <a:ea typeface="Arial"/>
                <a:cs typeface="Arial"/>
                <a:sym typeface="Arial"/>
              </a:rPr>
            </a:br>
            <a:r>
              <a:rPr lang="en-US" sz="1400" dirty="0">
                <a:latin typeface="Arial"/>
                <a:ea typeface="Arial"/>
                <a:cs typeface="Arial"/>
                <a:sym typeface="Arial"/>
              </a:rPr>
              <a:t>Model Requirements: </a:t>
            </a:r>
            <a:r>
              <a:rPr lang="en-US" sz="1400" b="0" dirty="0">
                <a:latin typeface="Arial"/>
                <a:ea typeface="Arial"/>
                <a:cs typeface="Arial"/>
                <a:sym typeface="Arial"/>
              </a:rPr>
              <a:t>A logistic regression model to assign a lead score between 0 and 100 to each of the leads which can be used by the company to target potential leads.</a:t>
            </a:r>
            <a:endParaRPr sz="1400" b="0" dirty="0">
              <a:latin typeface="Arial"/>
              <a:ea typeface="Arial"/>
              <a:cs typeface="Arial"/>
              <a:sym typeface="Arial"/>
            </a:endParaRPr>
          </a:p>
          <a:p>
            <a:pPr marL="0" lvl="0" indent="0" rtl="0">
              <a:spcBef>
                <a:spcPts val="0"/>
              </a:spcBef>
              <a:spcAft>
                <a:spcPts val="0"/>
              </a:spcAft>
              <a:buNone/>
            </a:pPr>
            <a:endParaRPr sz="1400" dirty="0">
              <a:latin typeface="Arial"/>
              <a:ea typeface="Arial"/>
              <a:cs typeface="Arial"/>
              <a:sym typeface="Arial"/>
            </a:endParaRPr>
          </a:p>
        </p:txBody>
      </p:sp>
      <p:sp>
        <p:nvSpPr>
          <p:cNvPr id="94" name="Google Shape;94;p14">
            <a:extLst>
              <a:ext uri="{FF2B5EF4-FFF2-40B4-BE49-F238E27FC236}">
                <a16:creationId xmlns:a16="http://schemas.microsoft.com/office/drawing/2014/main" id="{F00D1920-0534-2C55-8BBA-B8EC67BC432D}"/>
              </a:ext>
            </a:extLst>
          </p:cNvPr>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Problem Statement</a:t>
            </a:r>
            <a:endParaRPr sz="3000" b="1" dirty="0"/>
          </a:p>
        </p:txBody>
      </p:sp>
      <p:pic>
        <p:nvPicPr>
          <p:cNvPr id="1026" name="Picture 2" descr="Lead Conversion Process - Demonstrated as a funnel">
            <a:extLst>
              <a:ext uri="{FF2B5EF4-FFF2-40B4-BE49-F238E27FC236}">
                <a16:creationId xmlns:a16="http://schemas.microsoft.com/office/drawing/2014/main" id="{EB26301D-BD40-2BEA-F538-4BA7DDC527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2200" y="658813"/>
            <a:ext cx="285750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925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5D845D93-7082-D393-7126-D37464F9AD94}"/>
            </a:ext>
          </a:extLst>
        </p:cNvPr>
        <p:cNvGrpSpPr/>
        <p:nvPr/>
      </p:nvGrpSpPr>
      <p:grpSpPr>
        <a:xfrm>
          <a:off x="0" y="0"/>
          <a:ext cx="0" cy="0"/>
          <a:chOff x="0" y="0"/>
          <a:chExt cx="0" cy="0"/>
        </a:xfrm>
      </p:grpSpPr>
      <p:sp>
        <p:nvSpPr>
          <p:cNvPr id="94" name="Google Shape;94;p14">
            <a:extLst>
              <a:ext uri="{FF2B5EF4-FFF2-40B4-BE49-F238E27FC236}">
                <a16:creationId xmlns:a16="http://schemas.microsoft.com/office/drawing/2014/main" id="{D5C93F1C-8FA6-B4A5-5136-A378DC88F892}"/>
              </a:ext>
            </a:extLst>
          </p:cNvPr>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Assignment Planing</a:t>
            </a:r>
            <a:endParaRPr sz="3000" b="1" dirty="0"/>
          </a:p>
        </p:txBody>
      </p:sp>
      <p:pic>
        <p:nvPicPr>
          <p:cNvPr id="4" name="Picture 3" descr="A diagram of a research process&#10;&#10;Description automatically generated with medium confidence">
            <a:extLst>
              <a:ext uri="{FF2B5EF4-FFF2-40B4-BE49-F238E27FC236}">
                <a16:creationId xmlns:a16="http://schemas.microsoft.com/office/drawing/2014/main" id="{0A89AA2A-4032-3B1B-74F8-E79398554DA0}"/>
              </a:ext>
            </a:extLst>
          </p:cNvPr>
          <p:cNvPicPr>
            <a:picLocks noChangeAspect="1"/>
          </p:cNvPicPr>
          <p:nvPr/>
        </p:nvPicPr>
        <p:blipFill>
          <a:blip r:embed="rId3"/>
          <a:stretch>
            <a:fillRect/>
          </a:stretch>
        </p:blipFill>
        <p:spPr>
          <a:xfrm>
            <a:off x="156630" y="697443"/>
            <a:ext cx="4638890" cy="4295692"/>
          </a:xfrm>
          <a:prstGeom prst="rect">
            <a:avLst/>
          </a:prstGeom>
        </p:spPr>
      </p:pic>
      <p:sp>
        <p:nvSpPr>
          <p:cNvPr id="5" name="Google Shape;92;p14">
            <a:extLst>
              <a:ext uri="{FF2B5EF4-FFF2-40B4-BE49-F238E27FC236}">
                <a16:creationId xmlns:a16="http://schemas.microsoft.com/office/drawing/2014/main" id="{09E2A4F6-5ACC-9C59-30DE-FADCEDED8DA4}"/>
              </a:ext>
            </a:extLst>
          </p:cNvPr>
          <p:cNvSpPr txBox="1">
            <a:spLocks/>
          </p:cNvSpPr>
          <p:nvPr/>
        </p:nvSpPr>
        <p:spPr>
          <a:xfrm>
            <a:off x="5296747" y="857463"/>
            <a:ext cx="3738880" cy="33284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r>
              <a:rPr lang="en-US" sz="1600" dirty="0">
                <a:latin typeface="Arial"/>
                <a:ea typeface="Arial"/>
                <a:cs typeface="Arial"/>
                <a:sym typeface="Arial"/>
              </a:rPr>
              <a:t>Actual Contributions:</a:t>
            </a:r>
            <a:br>
              <a:rPr lang="en-US" sz="1400" dirty="0">
                <a:latin typeface="Arial"/>
                <a:ea typeface="Arial"/>
                <a:cs typeface="Arial"/>
                <a:sym typeface="Arial"/>
              </a:rPr>
            </a:br>
            <a:br>
              <a:rPr lang="en-US" sz="1400" dirty="0">
                <a:latin typeface="Arial"/>
                <a:ea typeface="Arial"/>
                <a:cs typeface="Arial"/>
                <a:sym typeface="Arial"/>
              </a:rPr>
            </a:br>
            <a:r>
              <a:rPr lang="en-US" sz="1400" dirty="0">
                <a:solidFill>
                  <a:srgbClr val="00B050"/>
                </a:solidFill>
                <a:latin typeface="Arial"/>
                <a:ea typeface="Arial"/>
                <a:cs typeface="Arial"/>
                <a:sym typeface="Arial"/>
              </a:rPr>
              <a:t>Huong Lien:</a:t>
            </a:r>
          </a:p>
          <a:p>
            <a:r>
              <a:rPr lang="en-US" sz="1400" b="0" dirty="0">
                <a:solidFill>
                  <a:srgbClr val="00B050"/>
                </a:solidFill>
                <a:latin typeface="Arial"/>
                <a:ea typeface="Arial"/>
                <a:cs typeface="Arial"/>
                <a:sym typeface="Arial"/>
              </a:rPr>
              <a:t>As planed, plus the Presentation</a:t>
            </a:r>
            <a:br>
              <a:rPr lang="en-US" sz="1400" b="0" dirty="0">
                <a:latin typeface="Arial"/>
                <a:ea typeface="Arial"/>
                <a:cs typeface="Arial"/>
                <a:sym typeface="Arial"/>
              </a:rPr>
            </a:br>
            <a:br>
              <a:rPr lang="en-US" sz="1400" dirty="0">
                <a:latin typeface="Arial"/>
                <a:ea typeface="Arial"/>
                <a:cs typeface="Arial"/>
                <a:sym typeface="Arial"/>
              </a:rPr>
            </a:br>
            <a:r>
              <a:rPr lang="en-US" sz="1400" dirty="0">
                <a:solidFill>
                  <a:srgbClr val="0070C0"/>
                </a:solidFill>
                <a:latin typeface="Arial"/>
                <a:ea typeface="Arial"/>
                <a:cs typeface="Arial"/>
                <a:sym typeface="Arial"/>
              </a:rPr>
              <a:t>Huu Liem:</a:t>
            </a:r>
          </a:p>
          <a:p>
            <a:r>
              <a:rPr lang="en-US" sz="1400" b="0" dirty="0">
                <a:solidFill>
                  <a:srgbClr val="0070C0"/>
                </a:solidFill>
                <a:latin typeface="Arial"/>
                <a:ea typeface="Arial"/>
                <a:cs typeface="Arial"/>
                <a:sym typeface="Arial"/>
              </a:rPr>
              <a:t>As planed, plus the Presentation &amp; Summary Report</a:t>
            </a:r>
            <a:br>
              <a:rPr lang="en-US" sz="1400" b="0" dirty="0">
                <a:latin typeface="Arial"/>
                <a:ea typeface="Arial"/>
                <a:cs typeface="Arial"/>
                <a:sym typeface="Arial"/>
              </a:rPr>
            </a:br>
            <a:br>
              <a:rPr lang="en-US" sz="1400" dirty="0">
                <a:latin typeface="Arial"/>
                <a:ea typeface="Arial"/>
                <a:cs typeface="Arial"/>
                <a:sym typeface="Arial"/>
              </a:rPr>
            </a:br>
            <a:r>
              <a:rPr lang="en-US" sz="1400" dirty="0">
                <a:solidFill>
                  <a:schemeClr val="accent3">
                    <a:lumMod val="75000"/>
                  </a:schemeClr>
                </a:solidFill>
                <a:latin typeface="Arial"/>
                <a:ea typeface="Arial"/>
                <a:cs typeface="Arial"/>
                <a:sym typeface="Arial"/>
              </a:rPr>
              <a:t>Mamta S. </a:t>
            </a:r>
            <a:r>
              <a:rPr lang="en-US" sz="1400" dirty="0" err="1">
                <a:solidFill>
                  <a:schemeClr val="accent3">
                    <a:lumMod val="75000"/>
                  </a:schemeClr>
                </a:solidFill>
                <a:latin typeface="Arial"/>
                <a:ea typeface="Arial"/>
                <a:cs typeface="Arial"/>
                <a:sym typeface="Arial"/>
              </a:rPr>
              <a:t>Kamadi</a:t>
            </a:r>
            <a:endParaRPr lang="en-US" sz="1400" dirty="0">
              <a:solidFill>
                <a:schemeClr val="accent3">
                  <a:lumMod val="75000"/>
                </a:schemeClr>
              </a:solidFill>
              <a:latin typeface="Arial"/>
              <a:ea typeface="Arial"/>
              <a:cs typeface="Arial"/>
              <a:sym typeface="Arial"/>
            </a:endParaRPr>
          </a:p>
          <a:p>
            <a:r>
              <a:rPr lang="en-US" sz="1400" b="0" dirty="0">
                <a:solidFill>
                  <a:schemeClr val="accent3">
                    <a:lumMod val="75000"/>
                  </a:schemeClr>
                </a:solidFill>
                <a:latin typeface="Arial"/>
                <a:ea typeface="Arial"/>
                <a:cs typeface="Arial"/>
                <a:sym typeface="Arial"/>
              </a:rPr>
              <a:t>Absolutely NONE. </a:t>
            </a:r>
          </a:p>
          <a:p>
            <a:r>
              <a:rPr lang="en-US" sz="1400" b="0" dirty="0">
                <a:solidFill>
                  <a:schemeClr val="accent3">
                    <a:lumMod val="75000"/>
                  </a:schemeClr>
                </a:solidFill>
                <a:latin typeface="Arial"/>
                <a:ea typeface="Arial"/>
                <a:cs typeface="Arial"/>
                <a:sym typeface="Arial"/>
              </a:rPr>
              <a:t>All her works has been detected as plagiarism.</a:t>
            </a:r>
            <a:endParaRPr lang="en-US" sz="1400" dirty="0">
              <a:solidFill>
                <a:schemeClr val="accent3">
                  <a:lumMod val="75000"/>
                </a:schemeClr>
              </a:solidFill>
              <a:latin typeface="Arial"/>
              <a:ea typeface="Arial"/>
              <a:cs typeface="Arial"/>
              <a:sym typeface="Arial"/>
            </a:endParaRPr>
          </a:p>
        </p:txBody>
      </p:sp>
      <p:cxnSp>
        <p:nvCxnSpPr>
          <p:cNvPr id="7" name="Straight Connector 6">
            <a:extLst>
              <a:ext uri="{FF2B5EF4-FFF2-40B4-BE49-F238E27FC236}">
                <a16:creationId xmlns:a16="http://schemas.microsoft.com/office/drawing/2014/main" id="{4FB79AC8-9BEE-1AE0-27F2-66FA3F824DF8}"/>
              </a:ext>
            </a:extLst>
          </p:cNvPr>
          <p:cNvCxnSpPr/>
          <p:nvPr/>
        </p:nvCxnSpPr>
        <p:spPr>
          <a:xfrm>
            <a:off x="5183293" y="857463"/>
            <a:ext cx="0" cy="3924510"/>
          </a:xfrm>
          <a:prstGeom prst="line">
            <a:avLst/>
          </a:prstGeom>
          <a:ln w="28575">
            <a:solidFill>
              <a:schemeClr val="bg2"/>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57783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Data Preparation and EDA</a:t>
            </a:r>
            <a:endParaRPr dirty="0"/>
          </a:p>
        </p:txBody>
      </p:sp>
      <p:sp>
        <p:nvSpPr>
          <p:cNvPr id="87" name="Google Shape;87;p13"/>
          <p:cNvSpPr txBox="1">
            <a:spLocks noGrp="1"/>
          </p:cNvSpPr>
          <p:nvPr>
            <p:ph type="subTitle" idx="1"/>
          </p:nvPr>
        </p:nvSpPr>
        <p:spPr>
          <a:xfrm>
            <a:off x="729627" y="3172899"/>
            <a:ext cx="7688100" cy="142619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DO HOANG HUONG LIEN</a:t>
            </a:r>
          </a:p>
          <a:p>
            <a:pPr marL="0" lvl="0" indent="0" algn="l" rtl="0">
              <a:spcBef>
                <a:spcPts val="0"/>
              </a:spcBef>
              <a:spcAft>
                <a:spcPts val="0"/>
              </a:spcAft>
              <a:buNone/>
            </a:pPr>
            <a:r>
              <a:rPr lang="en" dirty="0"/>
              <a:t>NGUYEN HUU LIEM</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92DCEC37-2E65-2F29-490F-5A0FC2395922}"/>
            </a:ext>
          </a:extLst>
        </p:cNvPr>
        <p:cNvGrpSpPr/>
        <p:nvPr/>
      </p:nvGrpSpPr>
      <p:grpSpPr>
        <a:xfrm>
          <a:off x="0" y="0"/>
          <a:ext cx="0" cy="0"/>
          <a:chOff x="0" y="0"/>
          <a:chExt cx="0" cy="0"/>
        </a:xfrm>
      </p:grpSpPr>
      <p:sp>
        <p:nvSpPr>
          <p:cNvPr id="92" name="Google Shape;92;p14">
            <a:extLst>
              <a:ext uri="{FF2B5EF4-FFF2-40B4-BE49-F238E27FC236}">
                <a16:creationId xmlns:a16="http://schemas.microsoft.com/office/drawing/2014/main" id="{E79EE8C7-24D3-1F4E-4B6C-3DE764074A44}"/>
              </a:ext>
            </a:extLst>
          </p:cNvPr>
          <p:cNvSpPr txBox="1">
            <a:spLocks noGrp="1"/>
          </p:cNvSpPr>
          <p:nvPr>
            <p:ph type="title" idx="4294967295"/>
          </p:nvPr>
        </p:nvSpPr>
        <p:spPr>
          <a:xfrm>
            <a:off x="1232748" y="1088388"/>
            <a:ext cx="6746240" cy="4127078"/>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US" sz="1400" b="0" dirty="0">
                <a:latin typeface="Arial"/>
                <a:ea typeface="Arial"/>
                <a:cs typeface="Arial"/>
                <a:sym typeface="Arial"/>
              </a:rPr>
              <a:t>- Rename some columns to a shorter and more straightforward name. </a:t>
            </a:r>
            <a:r>
              <a:rPr lang="en-US" sz="1400" b="0" dirty="0" err="1">
                <a:latin typeface="Arial"/>
                <a:ea typeface="Arial"/>
                <a:cs typeface="Arial"/>
                <a:sym typeface="Arial"/>
              </a:rPr>
              <a:t>E.x</a:t>
            </a:r>
            <a:r>
              <a:rPr lang="en-US" sz="1400" b="0" dirty="0">
                <a:latin typeface="Arial"/>
                <a:ea typeface="Arial"/>
                <a:cs typeface="Arial"/>
                <a:sym typeface="Arial"/>
              </a:rPr>
              <a:t>: “What is your current occupation” to “occupation”</a:t>
            </a:r>
            <a:br>
              <a:rPr lang="en-US" sz="1400" b="0" dirty="0">
                <a:latin typeface="Arial"/>
                <a:ea typeface="Arial"/>
                <a:cs typeface="Arial"/>
                <a:sym typeface="Arial"/>
              </a:rPr>
            </a:br>
            <a:r>
              <a:rPr lang="en-US" sz="1400" b="0" dirty="0">
                <a:latin typeface="Arial"/>
                <a:ea typeface="Arial"/>
                <a:cs typeface="Arial"/>
                <a:sym typeface="Arial"/>
              </a:rPr>
              <a:t>- Drop cols with just a single variable</a:t>
            </a:r>
            <a:br>
              <a:rPr lang="en-US" sz="1400" b="0" dirty="0">
                <a:latin typeface="Arial"/>
                <a:ea typeface="Arial"/>
                <a:cs typeface="Arial"/>
                <a:sym typeface="Arial"/>
              </a:rPr>
            </a:br>
            <a:r>
              <a:rPr lang="en-US" sz="1400" b="0" dirty="0">
                <a:latin typeface="Arial"/>
                <a:ea typeface="Arial"/>
                <a:cs typeface="Arial"/>
                <a:sym typeface="Arial"/>
              </a:rPr>
              <a:t>- Clean categorical variables using </a:t>
            </a:r>
            <a:r>
              <a:rPr lang="en-US" sz="1400" b="0" dirty="0" err="1">
                <a:latin typeface="Arial"/>
                <a:ea typeface="Arial"/>
                <a:cs typeface="Arial"/>
                <a:sym typeface="Arial"/>
              </a:rPr>
              <a:t>RegEx</a:t>
            </a:r>
            <a:r>
              <a:rPr lang="en-US" sz="1400" b="0" dirty="0">
                <a:latin typeface="Arial"/>
                <a:ea typeface="Arial"/>
                <a:cs typeface="Arial"/>
                <a:sym typeface="Arial"/>
              </a:rPr>
              <a:t>, deal with low quality variable (</a:t>
            </a:r>
            <a:r>
              <a:rPr lang="en-US" sz="1400" b="0" dirty="0" err="1">
                <a:latin typeface="Arial"/>
                <a:ea typeface="Arial"/>
                <a:cs typeface="Arial"/>
                <a:sym typeface="Arial"/>
              </a:rPr>
              <a:t>E.x</a:t>
            </a:r>
            <a:r>
              <a:rPr lang="en-US" sz="1400" b="0" dirty="0">
                <a:latin typeface="Arial"/>
                <a:ea typeface="Arial"/>
                <a:cs typeface="Arial"/>
                <a:sym typeface="Arial"/>
              </a:rPr>
              <a:t> some columns contain “Select”)</a:t>
            </a:r>
            <a:br>
              <a:rPr lang="en-US" sz="1400" b="0" dirty="0">
                <a:latin typeface="Arial"/>
                <a:ea typeface="Arial"/>
                <a:cs typeface="Arial"/>
                <a:sym typeface="Arial"/>
              </a:rPr>
            </a:br>
            <a:r>
              <a:rPr lang="en-US" sz="1400" b="0" dirty="0">
                <a:latin typeface="Arial"/>
                <a:ea typeface="Arial"/>
                <a:cs typeface="Arial"/>
                <a:sym typeface="Arial"/>
              </a:rPr>
              <a:t>- Impute missing value in numerical variables</a:t>
            </a:r>
            <a:br>
              <a:rPr lang="en-US" sz="1400" b="0" dirty="0">
                <a:latin typeface="Arial"/>
                <a:ea typeface="Arial"/>
                <a:cs typeface="Arial"/>
                <a:sym typeface="Arial"/>
              </a:rPr>
            </a:br>
            <a:r>
              <a:rPr lang="en-US" sz="1400" b="0" dirty="0">
                <a:latin typeface="Arial"/>
                <a:ea typeface="Arial"/>
                <a:cs typeface="Arial"/>
                <a:sym typeface="Arial"/>
              </a:rPr>
              <a:t>- Variable conversion (Yes/No to 1/0)</a:t>
            </a:r>
            <a:br>
              <a:rPr lang="en-US" sz="1400" b="0" dirty="0">
                <a:latin typeface="Arial"/>
                <a:ea typeface="Arial"/>
                <a:cs typeface="Arial"/>
                <a:sym typeface="Arial"/>
              </a:rPr>
            </a:br>
            <a:r>
              <a:rPr lang="en-US" sz="1400" b="0" dirty="0">
                <a:latin typeface="Arial"/>
                <a:ea typeface="Arial"/>
                <a:cs typeface="Arial"/>
                <a:sym typeface="Arial"/>
              </a:rPr>
              <a:t>- Identify and remove Outliers from “</a:t>
            </a:r>
            <a:r>
              <a:rPr lang="en-US" sz="1400" b="0" dirty="0" err="1">
                <a:latin typeface="Arial"/>
                <a:ea typeface="Arial"/>
                <a:cs typeface="Arial"/>
                <a:sym typeface="Arial"/>
              </a:rPr>
              <a:t>TotalVisits</a:t>
            </a:r>
            <a:r>
              <a:rPr lang="en-US" sz="1400" b="0" dirty="0">
                <a:latin typeface="Arial"/>
                <a:ea typeface="Arial"/>
                <a:cs typeface="Arial"/>
                <a:sym typeface="Arial"/>
              </a:rPr>
              <a:t>” and “Page Views Per Visit” using percentiles. Removing outliers will provide a better Scaler later on.</a:t>
            </a:r>
            <a:endParaRPr sz="1400" b="0" dirty="0">
              <a:latin typeface="Arial"/>
              <a:ea typeface="Arial"/>
              <a:cs typeface="Arial"/>
              <a:sym typeface="Arial"/>
            </a:endParaRPr>
          </a:p>
        </p:txBody>
      </p:sp>
      <p:sp>
        <p:nvSpPr>
          <p:cNvPr id="94" name="Google Shape;94;p14">
            <a:extLst>
              <a:ext uri="{FF2B5EF4-FFF2-40B4-BE49-F238E27FC236}">
                <a16:creationId xmlns:a16="http://schemas.microsoft.com/office/drawing/2014/main" id="{F2F69C01-C362-5913-59FD-47F6DE929ED8}"/>
              </a:ext>
            </a:extLst>
          </p:cNvPr>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Data Preparation</a:t>
            </a:r>
            <a:endParaRPr sz="3000" b="1" dirty="0"/>
          </a:p>
        </p:txBody>
      </p:sp>
    </p:spTree>
    <p:extLst>
      <p:ext uri="{BB962C8B-B14F-4D97-AF65-F5344CB8AC3E}">
        <p14:creationId xmlns:p14="http://schemas.microsoft.com/office/powerpoint/2010/main" val="112339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D49E6F9C-1EF6-4FD0-3B4E-D38C9661C985}"/>
            </a:ext>
          </a:extLst>
        </p:cNvPr>
        <p:cNvGrpSpPr/>
        <p:nvPr/>
      </p:nvGrpSpPr>
      <p:grpSpPr>
        <a:xfrm>
          <a:off x="0" y="0"/>
          <a:ext cx="0" cy="0"/>
          <a:chOff x="0" y="0"/>
          <a:chExt cx="0" cy="0"/>
        </a:xfrm>
      </p:grpSpPr>
      <p:sp>
        <p:nvSpPr>
          <p:cNvPr id="92" name="Google Shape;92;p14">
            <a:extLst>
              <a:ext uri="{FF2B5EF4-FFF2-40B4-BE49-F238E27FC236}">
                <a16:creationId xmlns:a16="http://schemas.microsoft.com/office/drawing/2014/main" id="{4D439F9F-EAC4-1ED7-5A8E-2CC810865F00}"/>
              </a:ext>
            </a:extLst>
          </p:cNvPr>
          <p:cNvSpPr txBox="1">
            <a:spLocks noGrp="1"/>
          </p:cNvSpPr>
          <p:nvPr>
            <p:ph type="title" idx="4294967295"/>
          </p:nvPr>
        </p:nvSpPr>
        <p:spPr>
          <a:xfrm>
            <a:off x="357291" y="741891"/>
            <a:ext cx="4519509" cy="1223433"/>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US" sz="1200" b="0" dirty="0">
                <a:latin typeface="Arial"/>
                <a:ea typeface="Arial"/>
                <a:cs typeface="Arial"/>
                <a:sym typeface="Arial"/>
              </a:rPr>
              <a:t>- The origin of leads mainly is from "Landing Page Submission" and "API"</a:t>
            </a:r>
            <a:br>
              <a:rPr lang="en-US" sz="1200" b="0" dirty="0">
                <a:latin typeface="Arial"/>
                <a:ea typeface="Arial"/>
                <a:cs typeface="Arial"/>
                <a:sym typeface="Arial"/>
              </a:rPr>
            </a:br>
            <a:r>
              <a:rPr lang="en-US" sz="1200" b="0" dirty="0">
                <a:latin typeface="Arial"/>
                <a:ea typeface="Arial"/>
                <a:cs typeface="Arial"/>
                <a:sym typeface="Arial"/>
              </a:rPr>
              <a:t>- The source of leads mainly is from "google" and "direct traffic"</a:t>
            </a:r>
            <a:br>
              <a:rPr lang="en-US" sz="1200" b="0" dirty="0">
                <a:latin typeface="Arial"/>
                <a:ea typeface="Arial"/>
                <a:cs typeface="Arial"/>
                <a:sym typeface="Arial"/>
              </a:rPr>
            </a:br>
            <a:endParaRPr sz="1200" b="0" dirty="0">
              <a:latin typeface="Arial"/>
              <a:ea typeface="Arial"/>
              <a:cs typeface="Arial"/>
              <a:sym typeface="Arial"/>
            </a:endParaRPr>
          </a:p>
          <a:p>
            <a:pPr marL="0" lvl="0" indent="0" rtl="0">
              <a:lnSpc>
                <a:spcPct val="150000"/>
              </a:lnSpc>
              <a:spcBef>
                <a:spcPts val="0"/>
              </a:spcBef>
              <a:spcAft>
                <a:spcPts val="0"/>
              </a:spcAft>
              <a:buNone/>
            </a:pPr>
            <a:endParaRPr sz="1200" b="0" dirty="0">
              <a:latin typeface="Arial"/>
              <a:ea typeface="Arial"/>
              <a:cs typeface="Arial"/>
              <a:sym typeface="Arial"/>
            </a:endParaRPr>
          </a:p>
        </p:txBody>
      </p:sp>
      <p:sp>
        <p:nvSpPr>
          <p:cNvPr id="94" name="Google Shape;94;p14">
            <a:extLst>
              <a:ext uri="{FF2B5EF4-FFF2-40B4-BE49-F238E27FC236}">
                <a16:creationId xmlns:a16="http://schemas.microsoft.com/office/drawing/2014/main" id="{E331F343-1AAD-727D-0493-47644BFFF627}"/>
              </a:ext>
            </a:extLst>
          </p:cNvPr>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EDA</a:t>
            </a:r>
            <a:endParaRPr sz="3000" b="1" dirty="0"/>
          </a:p>
        </p:txBody>
      </p:sp>
      <p:pic>
        <p:nvPicPr>
          <p:cNvPr id="3" name="Picture 2">
            <a:extLst>
              <a:ext uri="{FF2B5EF4-FFF2-40B4-BE49-F238E27FC236}">
                <a16:creationId xmlns:a16="http://schemas.microsoft.com/office/drawing/2014/main" id="{6C5F615C-CB94-E254-01DE-1102F6E36AD7}"/>
              </a:ext>
            </a:extLst>
          </p:cNvPr>
          <p:cNvPicPr>
            <a:picLocks noChangeAspect="1"/>
          </p:cNvPicPr>
          <p:nvPr/>
        </p:nvPicPr>
        <p:blipFill>
          <a:blip r:embed="rId3"/>
          <a:stretch>
            <a:fillRect/>
          </a:stretch>
        </p:blipFill>
        <p:spPr>
          <a:xfrm>
            <a:off x="5066136" y="697653"/>
            <a:ext cx="3800475" cy="1428750"/>
          </a:xfrm>
          <a:prstGeom prst="rect">
            <a:avLst/>
          </a:prstGeom>
        </p:spPr>
      </p:pic>
      <p:sp>
        <p:nvSpPr>
          <p:cNvPr id="5" name="Google Shape;92;p14">
            <a:extLst>
              <a:ext uri="{FF2B5EF4-FFF2-40B4-BE49-F238E27FC236}">
                <a16:creationId xmlns:a16="http://schemas.microsoft.com/office/drawing/2014/main" id="{DC01B1D1-22E0-50DC-81DD-59992A411FE6}"/>
              </a:ext>
            </a:extLst>
          </p:cNvPr>
          <p:cNvSpPr txBox="1">
            <a:spLocks/>
          </p:cNvSpPr>
          <p:nvPr/>
        </p:nvSpPr>
        <p:spPr>
          <a:xfrm>
            <a:off x="277707" y="4136102"/>
            <a:ext cx="3384444" cy="1202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pPr>
              <a:lnSpc>
                <a:spcPct val="150000"/>
              </a:lnSpc>
            </a:pPr>
            <a:r>
              <a:rPr lang="en-US" sz="1200" b="0" dirty="0">
                <a:latin typeface="Arial"/>
                <a:ea typeface="Arial"/>
                <a:cs typeface="Arial"/>
                <a:sym typeface="Arial"/>
              </a:rPr>
              <a:t>- Before the leads get converted, users were open their Email or sent SMS.</a:t>
            </a:r>
          </a:p>
        </p:txBody>
      </p:sp>
      <p:sp>
        <p:nvSpPr>
          <p:cNvPr id="6" name="Rectangle 5">
            <a:extLst>
              <a:ext uri="{FF2B5EF4-FFF2-40B4-BE49-F238E27FC236}">
                <a16:creationId xmlns:a16="http://schemas.microsoft.com/office/drawing/2014/main" id="{C3E66234-006D-E764-FD0B-4DE95229D69C}"/>
              </a:ext>
            </a:extLst>
          </p:cNvPr>
          <p:cNvSpPr/>
          <p:nvPr/>
        </p:nvSpPr>
        <p:spPr>
          <a:xfrm>
            <a:off x="277707" y="697654"/>
            <a:ext cx="8588904" cy="14287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BE834B50-949B-D8A1-4F66-2850ABAA5BA9}"/>
              </a:ext>
            </a:extLst>
          </p:cNvPr>
          <p:cNvPicPr>
            <a:picLocks noChangeAspect="1"/>
          </p:cNvPicPr>
          <p:nvPr/>
        </p:nvPicPr>
        <p:blipFill>
          <a:blip r:embed="rId4"/>
          <a:stretch>
            <a:fillRect/>
          </a:stretch>
        </p:blipFill>
        <p:spPr>
          <a:xfrm>
            <a:off x="277707" y="2341758"/>
            <a:ext cx="3127694" cy="1814673"/>
          </a:xfrm>
          <a:prstGeom prst="rect">
            <a:avLst/>
          </a:prstGeom>
        </p:spPr>
      </p:pic>
      <p:sp>
        <p:nvSpPr>
          <p:cNvPr id="9" name="Rectangle 8">
            <a:extLst>
              <a:ext uri="{FF2B5EF4-FFF2-40B4-BE49-F238E27FC236}">
                <a16:creationId xmlns:a16="http://schemas.microsoft.com/office/drawing/2014/main" id="{23C45ACA-E033-BC98-F1FB-FD9F561A75DE}"/>
              </a:ext>
            </a:extLst>
          </p:cNvPr>
          <p:cNvSpPr/>
          <p:nvPr/>
        </p:nvSpPr>
        <p:spPr>
          <a:xfrm>
            <a:off x="277707" y="2302721"/>
            <a:ext cx="3127694" cy="26418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BB890B8A-1031-4ACA-2B2F-87E6C17399B7}"/>
              </a:ext>
            </a:extLst>
          </p:cNvPr>
          <p:cNvSpPr txBox="1"/>
          <p:nvPr/>
        </p:nvSpPr>
        <p:spPr>
          <a:xfrm>
            <a:off x="3695353" y="2393383"/>
            <a:ext cx="5113867" cy="2551148"/>
          </a:xfrm>
          <a:prstGeom prst="rect">
            <a:avLst/>
          </a:prstGeom>
          <a:noFill/>
        </p:spPr>
        <p:txBody>
          <a:bodyPr wrap="square">
            <a:spAutoFit/>
          </a:bodyPr>
          <a:lstStyle/>
          <a:p>
            <a:pPr>
              <a:lnSpc>
                <a:spcPct val="150000"/>
              </a:lnSpc>
            </a:pPr>
            <a:r>
              <a:rPr lang="en-US" sz="1200" dirty="0"/>
              <a:t>- Most of the customers are okay with receiving emails and calls about the course with over 90% say "No" with "Do not email" or "Do not call" even nearly 100%.</a:t>
            </a:r>
          </a:p>
          <a:p>
            <a:pPr>
              <a:lnSpc>
                <a:spcPct val="150000"/>
              </a:lnSpc>
            </a:pPr>
            <a:r>
              <a:rPr lang="en-US" sz="1200" dirty="0"/>
              <a:t>- However, almost advertisement platforms or measurements are not really effective, because almost 100% customers said "No" about seeing ad before. Only in "</a:t>
            </a:r>
            <a:r>
              <a:rPr lang="en-US" sz="1200" dirty="0" err="1"/>
              <a:t>free_copy_mastering_interview</a:t>
            </a:r>
            <a:r>
              <a:rPr lang="en-US" sz="1200" dirty="0"/>
              <a:t>" field, there is 31,8% customers having desire to receive a free copy of 'Mastering the Interview'.</a:t>
            </a:r>
          </a:p>
          <a:p>
            <a:pPr>
              <a:lnSpc>
                <a:spcPct val="150000"/>
              </a:lnSpc>
            </a:pPr>
            <a:r>
              <a:rPr lang="en-US" sz="1200" dirty="0"/>
              <a:t>- Only 1/6 Leads are marked as Potential</a:t>
            </a:r>
            <a:endParaRPr lang="en-GB" sz="1200" dirty="0"/>
          </a:p>
        </p:txBody>
      </p:sp>
      <p:sp>
        <p:nvSpPr>
          <p:cNvPr id="12" name="Rectangle 11">
            <a:extLst>
              <a:ext uri="{FF2B5EF4-FFF2-40B4-BE49-F238E27FC236}">
                <a16:creationId xmlns:a16="http://schemas.microsoft.com/office/drawing/2014/main" id="{A070D3C3-D4A8-5F2D-48F3-5FA17473F525}"/>
              </a:ext>
            </a:extLst>
          </p:cNvPr>
          <p:cNvSpPr/>
          <p:nvPr/>
        </p:nvSpPr>
        <p:spPr>
          <a:xfrm>
            <a:off x="3638283" y="2302720"/>
            <a:ext cx="5228009" cy="26418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88786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DB8567AB-6E43-E198-0A5A-D44D444F75D4}"/>
            </a:ext>
          </a:extLst>
        </p:cNvPr>
        <p:cNvGrpSpPr/>
        <p:nvPr/>
      </p:nvGrpSpPr>
      <p:grpSpPr>
        <a:xfrm>
          <a:off x="0" y="0"/>
          <a:ext cx="0" cy="0"/>
          <a:chOff x="0" y="0"/>
          <a:chExt cx="0" cy="0"/>
        </a:xfrm>
      </p:grpSpPr>
      <p:sp>
        <p:nvSpPr>
          <p:cNvPr id="94" name="Google Shape;94;p14">
            <a:extLst>
              <a:ext uri="{FF2B5EF4-FFF2-40B4-BE49-F238E27FC236}">
                <a16:creationId xmlns:a16="http://schemas.microsoft.com/office/drawing/2014/main" id="{25006848-1175-BF1A-1D74-2ED58BC72300}"/>
              </a:ext>
            </a:extLst>
          </p:cNvPr>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EDA</a:t>
            </a:r>
            <a:endParaRPr sz="3000" b="1" dirty="0"/>
          </a:p>
        </p:txBody>
      </p:sp>
      <p:sp>
        <p:nvSpPr>
          <p:cNvPr id="5" name="Google Shape;92;p14">
            <a:extLst>
              <a:ext uri="{FF2B5EF4-FFF2-40B4-BE49-F238E27FC236}">
                <a16:creationId xmlns:a16="http://schemas.microsoft.com/office/drawing/2014/main" id="{535C2CAF-7923-D56B-9667-3CBE57FF7027}"/>
              </a:ext>
            </a:extLst>
          </p:cNvPr>
          <p:cNvSpPr txBox="1">
            <a:spLocks/>
          </p:cNvSpPr>
          <p:nvPr/>
        </p:nvSpPr>
        <p:spPr>
          <a:xfrm>
            <a:off x="277707" y="3349199"/>
            <a:ext cx="2472266" cy="11212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pPr>
              <a:lnSpc>
                <a:spcPct val="150000"/>
              </a:lnSpc>
            </a:pPr>
            <a:r>
              <a:rPr lang="en-US" sz="1200" b="0" dirty="0">
                <a:latin typeface="Arial"/>
                <a:ea typeface="Arial"/>
                <a:cs typeface="Arial"/>
                <a:sym typeface="Arial"/>
              </a:rPr>
              <a:t>- People who spent the most time on website are Businessman or working Professional</a:t>
            </a:r>
          </a:p>
        </p:txBody>
      </p:sp>
      <p:sp>
        <p:nvSpPr>
          <p:cNvPr id="9" name="Rectangle 8">
            <a:extLst>
              <a:ext uri="{FF2B5EF4-FFF2-40B4-BE49-F238E27FC236}">
                <a16:creationId xmlns:a16="http://schemas.microsoft.com/office/drawing/2014/main" id="{4B62C69F-07B9-70B8-5EC9-83D947EE079F}"/>
              </a:ext>
            </a:extLst>
          </p:cNvPr>
          <p:cNvSpPr/>
          <p:nvPr/>
        </p:nvSpPr>
        <p:spPr>
          <a:xfrm>
            <a:off x="277707" y="873761"/>
            <a:ext cx="2472266" cy="417633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B01074FD-6226-8A8F-40CD-F66507375868}"/>
              </a:ext>
            </a:extLst>
          </p:cNvPr>
          <p:cNvSpPr txBox="1"/>
          <p:nvPr/>
        </p:nvSpPr>
        <p:spPr>
          <a:xfrm>
            <a:off x="2862664" y="3446487"/>
            <a:ext cx="3341709" cy="1443152"/>
          </a:xfrm>
          <a:prstGeom prst="rect">
            <a:avLst/>
          </a:prstGeom>
          <a:noFill/>
        </p:spPr>
        <p:txBody>
          <a:bodyPr wrap="square">
            <a:spAutoFit/>
          </a:bodyPr>
          <a:lstStyle/>
          <a:p>
            <a:pPr>
              <a:lnSpc>
                <a:spcPct val="150000"/>
              </a:lnSpc>
            </a:pPr>
            <a:r>
              <a:rPr lang="en-US" sz="1200" dirty="0"/>
              <a:t>- Mumbai, Thane &amp; Outskirts, and other cities have equal mean and median values, indicating symmetric data distributions.</a:t>
            </a:r>
          </a:p>
          <a:p>
            <a:pPr>
              <a:lnSpc>
                <a:spcPct val="150000"/>
              </a:lnSpc>
            </a:pPr>
            <a:r>
              <a:rPr lang="en-US" sz="1200" dirty="0"/>
              <a:t>- Tier II Cities has a higher mean than median, suggesting a right-skewed distribution.</a:t>
            </a:r>
            <a:endParaRPr lang="en-GB" sz="1200" dirty="0"/>
          </a:p>
        </p:txBody>
      </p:sp>
      <p:sp>
        <p:nvSpPr>
          <p:cNvPr id="12" name="Rectangle 11">
            <a:extLst>
              <a:ext uri="{FF2B5EF4-FFF2-40B4-BE49-F238E27FC236}">
                <a16:creationId xmlns:a16="http://schemas.microsoft.com/office/drawing/2014/main" id="{9BD99472-0129-BD27-42D3-8E8CDEB4DA2F}"/>
              </a:ext>
            </a:extLst>
          </p:cNvPr>
          <p:cNvSpPr/>
          <p:nvPr/>
        </p:nvSpPr>
        <p:spPr>
          <a:xfrm>
            <a:off x="2862665" y="864173"/>
            <a:ext cx="3273976" cy="418591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CA8482DF-AC40-34E7-4AF9-0862A3D09FA5}"/>
              </a:ext>
            </a:extLst>
          </p:cNvPr>
          <p:cNvPicPr>
            <a:picLocks noChangeAspect="1"/>
          </p:cNvPicPr>
          <p:nvPr/>
        </p:nvPicPr>
        <p:blipFill>
          <a:blip r:embed="rId3"/>
          <a:stretch>
            <a:fillRect/>
          </a:stretch>
        </p:blipFill>
        <p:spPr>
          <a:xfrm>
            <a:off x="390398" y="982134"/>
            <a:ext cx="2263368" cy="2316480"/>
          </a:xfrm>
          <a:prstGeom prst="rect">
            <a:avLst/>
          </a:prstGeom>
        </p:spPr>
      </p:pic>
      <p:pic>
        <p:nvPicPr>
          <p:cNvPr id="10" name="Picture 9">
            <a:extLst>
              <a:ext uri="{FF2B5EF4-FFF2-40B4-BE49-F238E27FC236}">
                <a16:creationId xmlns:a16="http://schemas.microsoft.com/office/drawing/2014/main" id="{EBCB8172-684F-7983-8AEA-50F3EE8FF105}"/>
              </a:ext>
            </a:extLst>
          </p:cNvPr>
          <p:cNvPicPr>
            <a:picLocks noChangeAspect="1"/>
          </p:cNvPicPr>
          <p:nvPr/>
        </p:nvPicPr>
        <p:blipFill>
          <a:blip r:embed="rId4"/>
          <a:stretch>
            <a:fillRect/>
          </a:stretch>
        </p:blipFill>
        <p:spPr>
          <a:xfrm>
            <a:off x="3025217" y="910696"/>
            <a:ext cx="2655903" cy="2631758"/>
          </a:xfrm>
          <a:prstGeom prst="rect">
            <a:avLst/>
          </a:prstGeom>
        </p:spPr>
      </p:pic>
      <p:pic>
        <p:nvPicPr>
          <p:cNvPr id="16" name="Picture 15">
            <a:extLst>
              <a:ext uri="{FF2B5EF4-FFF2-40B4-BE49-F238E27FC236}">
                <a16:creationId xmlns:a16="http://schemas.microsoft.com/office/drawing/2014/main" id="{79D80A55-EC69-F6A5-E587-87304363A224}"/>
              </a:ext>
            </a:extLst>
          </p:cNvPr>
          <p:cNvPicPr>
            <a:picLocks noChangeAspect="1"/>
          </p:cNvPicPr>
          <p:nvPr/>
        </p:nvPicPr>
        <p:blipFill>
          <a:blip r:embed="rId5"/>
          <a:stretch>
            <a:fillRect/>
          </a:stretch>
        </p:blipFill>
        <p:spPr>
          <a:xfrm>
            <a:off x="6517346" y="1067177"/>
            <a:ext cx="1923634" cy="2465689"/>
          </a:xfrm>
          <a:prstGeom prst="rect">
            <a:avLst/>
          </a:prstGeom>
        </p:spPr>
      </p:pic>
      <p:sp>
        <p:nvSpPr>
          <p:cNvPr id="17" name="Rectangle 16">
            <a:extLst>
              <a:ext uri="{FF2B5EF4-FFF2-40B4-BE49-F238E27FC236}">
                <a16:creationId xmlns:a16="http://schemas.microsoft.com/office/drawing/2014/main" id="{83E64AD0-02C6-B547-36C2-769438294AB6}"/>
              </a:ext>
            </a:extLst>
          </p:cNvPr>
          <p:cNvSpPr/>
          <p:nvPr/>
        </p:nvSpPr>
        <p:spPr>
          <a:xfrm>
            <a:off x="6273971" y="864173"/>
            <a:ext cx="2429762" cy="418591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819D03F1-4E93-9B87-29D5-54E6172C787F}"/>
              </a:ext>
            </a:extLst>
          </p:cNvPr>
          <p:cNvSpPr txBox="1"/>
          <p:nvPr/>
        </p:nvSpPr>
        <p:spPr>
          <a:xfrm>
            <a:off x="6338323" y="3696250"/>
            <a:ext cx="2281681" cy="1166153"/>
          </a:xfrm>
          <a:prstGeom prst="rect">
            <a:avLst/>
          </a:prstGeom>
          <a:noFill/>
        </p:spPr>
        <p:txBody>
          <a:bodyPr wrap="square">
            <a:spAutoFit/>
          </a:bodyPr>
          <a:lstStyle/>
          <a:p>
            <a:pPr>
              <a:lnSpc>
                <a:spcPct val="150000"/>
              </a:lnSpc>
            </a:pPr>
            <a:r>
              <a:rPr lang="en-US" sz="1200" dirty="0"/>
              <a:t>- Converted Leads have doubled total time on website compared to non-converted leads</a:t>
            </a:r>
            <a:endParaRPr lang="en-GB" sz="1200" dirty="0"/>
          </a:p>
        </p:txBody>
      </p:sp>
    </p:spTree>
    <p:extLst>
      <p:ext uri="{BB962C8B-B14F-4D97-AF65-F5344CB8AC3E}">
        <p14:creationId xmlns:p14="http://schemas.microsoft.com/office/powerpoint/2010/main" val="412334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51F5F7BE-CD55-818A-2C38-1C80984ED456}"/>
            </a:ext>
          </a:extLst>
        </p:cNvPr>
        <p:cNvGrpSpPr/>
        <p:nvPr/>
      </p:nvGrpSpPr>
      <p:grpSpPr>
        <a:xfrm>
          <a:off x="0" y="0"/>
          <a:ext cx="0" cy="0"/>
          <a:chOff x="0" y="0"/>
          <a:chExt cx="0" cy="0"/>
        </a:xfrm>
      </p:grpSpPr>
      <p:sp>
        <p:nvSpPr>
          <p:cNvPr id="94" name="Google Shape;94;p14">
            <a:extLst>
              <a:ext uri="{FF2B5EF4-FFF2-40B4-BE49-F238E27FC236}">
                <a16:creationId xmlns:a16="http://schemas.microsoft.com/office/drawing/2014/main" id="{78FBAE38-044D-B49D-7286-5461385CBC4D}"/>
              </a:ext>
            </a:extLst>
          </p:cNvPr>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EDA</a:t>
            </a:r>
            <a:endParaRPr sz="3000" b="1" dirty="0"/>
          </a:p>
        </p:txBody>
      </p:sp>
      <p:sp>
        <p:nvSpPr>
          <p:cNvPr id="5" name="Google Shape;92;p14">
            <a:extLst>
              <a:ext uri="{FF2B5EF4-FFF2-40B4-BE49-F238E27FC236}">
                <a16:creationId xmlns:a16="http://schemas.microsoft.com/office/drawing/2014/main" id="{78AD2BCB-0F70-2C7E-DD69-AF65EC5520A6}"/>
              </a:ext>
            </a:extLst>
          </p:cNvPr>
          <p:cNvSpPr txBox="1">
            <a:spLocks/>
          </p:cNvSpPr>
          <p:nvPr/>
        </p:nvSpPr>
        <p:spPr>
          <a:xfrm>
            <a:off x="215050" y="750634"/>
            <a:ext cx="3382275" cy="40410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pPr>
              <a:lnSpc>
                <a:spcPct val="150000"/>
              </a:lnSpc>
            </a:pPr>
            <a:r>
              <a:rPr lang="en-US" sz="1400" i="1" dirty="0">
                <a:latin typeface="Arial"/>
                <a:ea typeface="Arial"/>
                <a:cs typeface="Arial"/>
                <a:sym typeface="Arial"/>
              </a:rPr>
              <a:t>- Some strong indicators of a promising lead:</a:t>
            </a:r>
          </a:p>
          <a:p>
            <a:pPr>
              <a:lnSpc>
                <a:spcPct val="150000"/>
              </a:lnSpc>
            </a:pPr>
            <a:r>
              <a:rPr lang="en-US" sz="1200" dirty="0">
                <a:latin typeface="Arial"/>
                <a:ea typeface="Arial"/>
                <a:cs typeface="Arial"/>
                <a:sym typeface="Arial"/>
              </a:rPr>
              <a:t>    + Lead Origin: </a:t>
            </a:r>
            <a:r>
              <a:rPr lang="en-US" sz="1200" b="0" dirty="0">
                <a:latin typeface="Arial"/>
                <a:ea typeface="Arial"/>
                <a:cs typeface="Arial"/>
                <a:sym typeface="Arial"/>
              </a:rPr>
              <a:t>Lead Ad Form. This form initiate good leads</a:t>
            </a:r>
          </a:p>
          <a:p>
            <a:pPr>
              <a:lnSpc>
                <a:spcPct val="150000"/>
              </a:lnSpc>
            </a:pPr>
            <a:r>
              <a:rPr lang="en-US" sz="1200" dirty="0">
                <a:latin typeface="Arial"/>
                <a:ea typeface="Arial"/>
                <a:cs typeface="Arial"/>
                <a:sym typeface="Arial"/>
              </a:rPr>
              <a:t>    + Lead Source: </a:t>
            </a:r>
            <a:r>
              <a:rPr lang="en-US" sz="1200" b="0" dirty="0">
                <a:latin typeface="Arial"/>
                <a:ea typeface="Arial"/>
                <a:cs typeface="Arial"/>
                <a:sym typeface="Arial"/>
              </a:rPr>
              <a:t>referral. Referral Source brings quality leads</a:t>
            </a:r>
          </a:p>
          <a:p>
            <a:pPr>
              <a:lnSpc>
                <a:spcPct val="150000"/>
              </a:lnSpc>
            </a:pPr>
            <a:r>
              <a:rPr lang="en-US" sz="1200" dirty="0">
                <a:latin typeface="Arial"/>
                <a:ea typeface="Arial"/>
                <a:cs typeface="Arial"/>
                <a:sym typeface="Arial"/>
              </a:rPr>
              <a:t>    + Last Activity: </a:t>
            </a:r>
            <a:r>
              <a:rPr lang="en-US" sz="1200" b="0" dirty="0">
                <a:latin typeface="Arial"/>
                <a:ea typeface="Arial"/>
                <a:cs typeface="Arial"/>
                <a:sym typeface="Arial"/>
              </a:rPr>
              <a:t>SMS Sent. This will be a good signal</a:t>
            </a:r>
          </a:p>
          <a:p>
            <a:pPr>
              <a:lnSpc>
                <a:spcPct val="150000"/>
              </a:lnSpc>
            </a:pPr>
            <a:r>
              <a:rPr lang="en-US" sz="1200" dirty="0">
                <a:latin typeface="Arial"/>
                <a:ea typeface="Arial"/>
                <a:cs typeface="Arial"/>
                <a:sym typeface="Arial"/>
              </a:rPr>
              <a:t>    + Occupation: </a:t>
            </a:r>
            <a:r>
              <a:rPr lang="en-US" sz="1200" b="0" dirty="0">
                <a:latin typeface="Arial"/>
                <a:ea typeface="Arial"/>
                <a:cs typeface="Arial"/>
                <a:sym typeface="Arial"/>
              </a:rPr>
              <a:t>Housewife, Professional</a:t>
            </a:r>
          </a:p>
          <a:p>
            <a:pPr>
              <a:lnSpc>
                <a:spcPct val="150000"/>
              </a:lnSpc>
            </a:pPr>
            <a:r>
              <a:rPr lang="en-US" sz="1200" dirty="0">
                <a:latin typeface="Arial"/>
                <a:ea typeface="Arial"/>
                <a:cs typeface="Arial"/>
                <a:sym typeface="Arial"/>
              </a:rPr>
              <a:t>    + Course Prefers: </a:t>
            </a:r>
            <a:r>
              <a:rPr lang="en-US" sz="1200" b="0" dirty="0">
                <a:latin typeface="Arial"/>
                <a:ea typeface="Arial"/>
                <a:cs typeface="Arial"/>
                <a:sym typeface="Arial"/>
              </a:rPr>
              <a:t>Flexibility &amp; Convenience. Seems like the company is delivering this aspect.</a:t>
            </a:r>
          </a:p>
          <a:p>
            <a:pPr>
              <a:lnSpc>
                <a:spcPct val="150000"/>
              </a:lnSpc>
            </a:pPr>
            <a:r>
              <a:rPr lang="en-US" sz="1200" dirty="0">
                <a:latin typeface="Arial"/>
                <a:ea typeface="Arial"/>
                <a:cs typeface="Arial"/>
                <a:sym typeface="Arial"/>
              </a:rPr>
              <a:t>    + Tags: </a:t>
            </a:r>
            <a:r>
              <a:rPr lang="en-US" sz="1200" b="0" dirty="0">
                <a:latin typeface="Arial"/>
                <a:ea typeface="Arial"/>
                <a:cs typeface="Arial"/>
                <a:sym typeface="Arial"/>
              </a:rPr>
              <a:t>Will revert after reading the email. They definitely will!</a:t>
            </a:r>
          </a:p>
        </p:txBody>
      </p:sp>
      <p:pic>
        <p:nvPicPr>
          <p:cNvPr id="3" name="Picture 2">
            <a:extLst>
              <a:ext uri="{FF2B5EF4-FFF2-40B4-BE49-F238E27FC236}">
                <a16:creationId xmlns:a16="http://schemas.microsoft.com/office/drawing/2014/main" id="{F3FE90A2-62B2-239F-6849-397A76C9C654}"/>
              </a:ext>
            </a:extLst>
          </p:cNvPr>
          <p:cNvPicPr>
            <a:picLocks noChangeAspect="1"/>
          </p:cNvPicPr>
          <p:nvPr/>
        </p:nvPicPr>
        <p:blipFill>
          <a:blip r:embed="rId3"/>
          <a:stretch>
            <a:fillRect/>
          </a:stretch>
        </p:blipFill>
        <p:spPr>
          <a:xfrm>
            <a:off x="3951847" y="720288"/>
            <a:ext cx="2276159" cy="1264838"/>
          </a:xfrm>
          <a:prstGeom prst="rect">
            <a:avLst/>
          </a:prstGeom>
          <a:ln>
            <a:solidFill>
              <a:schemeClr val="bg2"/>
            </a:solidFill>
          </a:ln>
        </p:spPr>
      </p:pic>
      <p:pic>
        <p:nvPicPr>
          <p:cNvPr id="7" name="Picture 6">
            <a:extLst>
              <a:ext uri="{FF2B5EF4-FFF2-40B4-BE49-F238E27FC236}">
                <a16:creationId xmlns:a16="http://schemas.microsoft.com/office/drawing/2014/main" id="{85AFBEEF-9A6C-63F0-0D72-E7F0CBD2895A}"/>
              </a:ext>
            </a:extLst>
          </p:cNvPr>
          <p:cNvPicPr>
            <a:picLocks noChangeAspect="1"/>
          </p:cNvPicPr>
          <p:nvPr/>
        </p:nvPicPr>
        <p:blipFill>
          <a:blip r:embed="rId4"/>
          <a:stretch>
            <a:fillRect/>
          </a:stretch>
        </p:blipFill>
        <p:spPr>
          <a:xfrm>
            <a:off x="6576756" y="720288"/>
            <a:ext cx="2037767" cy="1264838"/>
          </a:xfrm>
          <a:prstGeom prst="rect">
            <a:avLst/>
          </a:prstGeom>
          <a:ln>
            <a:solidFill>
              <a:schemeClr val="bg2"/>
            </a:solidFill>
          </a:ln>
        </p:spPr>
      </p:pic>
      <p:pic>
        <p:nvPicPr>
          <p:cNvPr id="13" name="Picture 12">
            <a:extLst>
              <a:ext uri="{FF2B5EF4-FFF2-40B4-BE49-F238E27FC236}">
                <a16:creationId xmlns:a16="http://schemas.microsoft.com/office/drawing/2014/main" id="{CBBD13F4-0DDB-106E-8A42-3CA7173E106F}"/>
              </a:ext>
            </a:extLst>
          </p:cNvPr>
          <p:cNvPicPr>
            <a:picLocks noChangeAspect="1"/>
          </p:cNvPicPr>
          <p:nvPr/>
        </p:nvPicPr>
        <p:blipFill>
          <a:blip r:embed="rId5"/>
          <a:stretch>
            <a:fillRect/>
          </a:stretch>
        </p:blipFill>
        <p:spPr>
          <a:xfrm>
            <a:off x="3946075" y="3625422"/>
            <a:ext cx="2095738" cy="1264839"/>
          </a:xfrm>
          <a:prstGeom prst="rect">
            <a:avLst/>
          </a:prstGeom>
          <a:ln>
            <a:solidFill>
              <a:schemeClr val="bg2"/>
            </a:solidFill>
          </a:ln>
        </p:spPr>
      </p:pic>
      <p:pic>
        <p:nvPicPr>
          <p:cNvPr id="15" name="Picture 14">
            <a:extLst>
              <a:ext uri="{FF2B5EF4-FFF2-40B4-BE49-F238E27FC236}">
                <a16:creationId xmlns:a16="http://schemas.microsoft.com/office/drawing/2014/main" id="{22FB91E9-B85C-0257-37BE-22BACF044145}"/>
              </a:ext>
            </a:extLst>
          </p:cNvPr>
          <p:cNvPicPr>
            <a:picLocks noChangeAspect="1"/>
          </p:cNvPicPr>
          <p:nvPr/>
        </p:nvPicPr>
        <p:blipFill>
          <a:blip r:embed="rId6"/>
          <a:stretch>
            <a:fillRect/>
          </a:stretch>
        </p:blipFill>
        <p:spPr>
          <a:xfrm>
            <a:off x="6576756" y="2128559"/>
            <a:ext cx="2101738" cy="1285245"/>
          </a:xfrm>
          <a:prstGeom prst="rect">
            <a:avLst/>
          </a:prstGeom>
          <a:ln>
            <a:solidFill>
              <a:schemeClr val="bg2"/>
            </a:solidFill>
          </a:ln>
        </p:spPr>
      </p:pic>
      <p:pic>
        <p:nvPicPr>
          <p:cNvPr id="20" name="Picture 19">
            <a:extLst>
              <a:ext uri="{FF2B5EF4-FFF2-40B4-BE49-F238E27FC236}">
                <a16:creationId xmlns:a16="http://schemas.microsoft.com/office/drawing/2014/main" id="{E95D871B-C721-5498-7812-0C1568A3616F}"/>
              </a:ext>
            </a:extLst>
          </p:cNvPr>
          <p:cNvPicPr>
            <a:picLocks noChangeAspect="1"/>
          </p:cNvPicPr>
          <p:nvPr/>
        </p:nvPicPr>
        <p:blipFill>
          <a:blip r:embed="rId7"/>
          <a:stretch>
            <a:fillRect/>
          </a:stretch>
        </p:blipFill>
        <p:spPr>
          <a:xfrm>
            <a:off x="3946075" y="2128558"/>
            <a:ext cx="2276158" cy="1264839"/>
          </a:xfrm>
          <a:prstGeom prst="rect">
            <a:avLst/>
          </a:prstGeom>
          <a:ln>
            <a:solidFill>
              <a:schemeClr val="bg2"/>
            </a:solidFill>
          </a:ln>
        </p:spPr>
      </p:pic>
      <p:pic>
        <p:nvPicPr>
          <p:cNvPr id="22" name="Picture 21">
            <a:extLst>
              <a:ext uri="{FF2B5EF4-FFF2-40B4-BE49-F238E27FC236}">
                <a16:creationId xmlns:a16="http://schemas.microsoft.com/office/drawing/2014/main" id="{E45B0BA5-2543-E5A8-44F2-CC30076DB07A}"/>
              </a:ext>
            </a:extLst>
          </p:cNvPr>
          <p:cNvPicPr>
            <a:picLocks noChangeAspect="1"/>
          </p:cNvPicPr>
          <p:nvPr/>
        </p:nvPicPr>
        <p:blipFill>
          <a:blip r:embed="rId8"/>
          <a:stretch>
            <a:fillRect/>
          </a:stretch>
        </p:blipFill>
        <p:spPr>
          <a:xfrm>
            <a:off x="6402335" y="3625422"/>
            <a:ext cx="2276159" cy="1285245"/>
          </a:xfrm>
          <a:prstGeom prst="rect">
            <a:avLst/>
          </a:prstGeom>
          <a:ln>
            <a:solidFill>
              <a:schemeClr val="bg2"/>
            </a:solidFill>
          </a:ln>
        </p:spPr>
      </p:pic>
    </p:spTree>
    <p:extLst>
      <p:ext uri="{BB962C8B-B14F-4D97-AF65-F5344CB8AC3E}">
        <p14:creationId xmlns:p14="http://schemas.microsoft.com/office/powerpoint/2010/main" val="536731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a:extLst>
            <a:ext uri="{FF2B5EF4-FFF2-40B4-BE49-F238E27FC236}">
              <a16:creationId xmlns:a16="http://schemas.microsoft.com/office/drawing/2014/main" id="{9099AD3F-7985-E3D4-93EE-BA4697C80458}"/>
            </a:ext>
          </a:extLst>
        </p:cNvPr>
        <p:cNvGrpSpPr/>
        <p:nvPr/>
      </p:nvGrpSpPr>
      <p:grpSpPr>
        <a:xfrm>
          <a:off x="0" y="0"/>
          <a:ext cx="0" cy="0"/>
          <a:chOff x="0" y="0"/>
          <a:chExt cx="0" cy="0"/>
        </a:xfrm>
      </p:grpSpPr>
      <p:sp>
        <p:nvSpPr>
          <p:cNvPr id="86" name="Google Shape;86;p13">
            <a:extLst>
              <a:ext uri="{FF2B5EF4-FFF2-40B4-BE49-F238E27FC236}">
                <a16:creationId xmlns:a16="http://schemas.microsoft.com/office/drawing/2014/main" id="{5C51E423-6567-D7F8-4CA1-C43881D47AC6}"/>
              </a:ext>
            </a:extLst>
          </p:cNvPr>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building &amp; Evaluation</a:t>
            </a:r>
            <a:endParaRPr/>
          </a:p>
        </p:txBody>
      </p:sp>
      <p:sp>
        <p:nvSpPr>
          <p:cNvPr id="87" name="Google Shape;87;p13">
            <a:extLst>
              <a:ext uri="{FF2B5EF4-FFF2-40B4-BE49-F238E27FC236}">
                <a16:creationId xmlns:a16="http://schemas.microsoft.com/office/drawing/2014/main" id="{50286099-A963-2DC6-811E-800BFCE70DF8}"/>
              </a:ext>
            </a:extLst>
          </p:cNvPr>
          <p:cNvSpPr txBox="1">
            <a:spLocks noGrp="1"/>
          </p:cNvSpPr>
          <p:nvPr>
            <p:ph type="subTitle" idx="1"/>
          </p:nvPr>
        </p:nvSpPr>
        <p:spPr>
          <a:xfrm>
            <a:off x="729627" y="3172900"/>
            <a:ext cx="7688100" cy="15667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DO HOANG HUONG LIEN</a:t>
            </a:r>
          </a:p>
          <a:p>
            <a:pPr marL="0" lvl="0" indent="0" algn="l" rtl="0">
              <a:spcBef>
                <a:spcPts val="0"/>
              </a:spcBef>
              <a:spcAft>
                <a:spcPts val="0"/>
              </a:spcAft>
              <a:buNone/>
            </a:pPr>
            <a:r>
              <a:rPr lang="en" dirty="0"/>
              <a:t>NGUYEN HUU LIEM</a:t>
            </a:r>
            <a:endParaRPr dirty="0"/>
          </a:p>
        </p:txBody>
      </p:sp>
    </p:spTree>
    <p:extLst>
      <p:ext uri="{BB962C8B-B14F-4D97-AF65-F5344CB8AC3E}">
        <p14:creationId xmlns:p14="http://schemas.microsoft.com/office/powerpoint/2010/main" val="2321067760"/>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1118</Words>
  <Application>Microsoft Office PowerPoint</Application>
  <PresentationFormat>On-screen Show (16:9)</PresentationFormat>
  <Paragraphs>74</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Wingdings</vt:lpstr>
      <vt:lpstr>Arial</vt:lpstr>
      <vt:lpstr>Lato</vt:lpstr>
      <vt:lpstr>Consolas</vt:lpstr>
      <vt:lpstr>Raleway</vt:lpstr>
      <vt:lpstr>Streamline</vt:lpstr>
      <vt:lpstr>Problem Statements &amp; Assignment Planing</vt:lpstr>
      <vt:lpstr>Stakeholders: An education company named X Education.  Business Requirements: Identify the most potential leads, also known as ‘Hot Leads’.  Data Analyst Requirements: Able to identify the leads that are most likely to convert into paying customers, with a target lead conversion rate to be around 80%.  Model Requirements: A logistic regression model to assign a lead score between 0 and 100 to each of the leads which can be used by the company to target potential leads. </vt:lpstr>
      <vt:lpstr>PowerPoint Presentation</vt:lpstr>
      <vt:lpstr>Data Preparation and EDA</vt:lpstr>
      <vt:lpstr>- Rename some columns to a shorter and more straightforward name. E.x: “What is your current occupation” to “occupation” - Drop cols with just a single variable - Clean categorical variables using RegEx, deal with low quality variable (E.x some columns contain “Select”) - Impute missing value in numerical variables - Variable conversion (Yes/No to 1/0) - Identify and remove Outliers from “TotalVisits” and “Page Views Per Visit” using percentiles. Removing outliers will provide a better Scaler later on.</vt:lpstr>
      <vt:lpstr>- The origin of leads mainly is from "Landing Page Submission" and "API" - The source of leads mainly is from "google" and "direct traffic"  </vt:lpstr>
      <vt:lpstr>PowerPoint Presentation</vt:lpstr>
      <vt:lpstr>PowerPoint Presentation</vt:lpstr>
      <vt:lpstr>Model building &amp; Evaluation</vt:lpstr>
      <vt:lpstr>Some key observations: - ‘TotalVisits’ and ‘total_time_on_website’ have a strong positive correlation (0.38).  - ‘Page Views Per Visit’ shows a strong correlation with ‘TotalVisits’ (0.76).  - The ‘Profile Index’ and ‘Activity Index’ dummy variables have high correlation with the ‘Asymmetrique Score’ dummy variables. We should drop those dummy columns to avoid collinearity.  </vt:lpstr>
      <vt:lpstr>Pseudo R-squared (CS) of 0.5487  - This is a measure of how well the model fits the data. In logistic regression, Pseudo R-squared values can vary between 0 and 1, with higher values indicating better fit.   - A value of 0.5487 suggests a reasonably good fit, meaning the model explains about 54.87% of the variance in the dependent variable ‘Converted’</vt:lpstr>
      <vt:lpstr>Significance of Variables  Almost all the variables have p-values close to 0, which indicates that they are statistically significant in predicting the probability of conversion. The most significant features include:</vt:lpstr>
      <vt:lpstr>The the variation in model performance metrics—accuracy, sensitivity (sensi), and specificity (speci)—across different probability thresholds.</vt:lpstr>
      <vt:lpstr>Accuracy: The blue line represents the overall accuracy of the model, showing how well the model predicts conversions at different probability thresholds. It peaks around the 0.3 threshold.  Sensitivity (Sensi): The orange line indicates sensitivity, or the true positive rate. It's highest at lower thresholds, meaning the model is better at identifying actual conversions when it allows more predictions to be positive.  Specificity (Speci): The green line shows specificity, or the true negative rate. It's highest at higher probability thresholds, indicating that the model is better at correctly identifying non-conversions when it requires stronger evidence to predict conversion.  Optimal Threshold: The intersection points and relative heights can help determine an optimal threshold where the model maintains a balance between sensitivity and specificity, often aligned with high accuracy. </vt:lpstr>
      <vt:lpstr>So we end up with a model with 0.88 accuracy &amp; sensitivity &amp; specificity on the train test, and 0.87 accuracy &amp; sensitivity on the test set. A drop of only 0.01 indicate a reliable model had been build!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Liem Nguyen Huu</cp:lastModifiedBy>
  <cp:revision>3</cp:revision>
  <dcterms:modified xsi:type="dcterms:W3CDTF">2024-10-21T17:58:42Z</dcterms:modified>
</cp:coreProperties>
</file>