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64" r:id="rId5"/>
    <p:sldId id="265" r:id="rId6"/>
    <p:sldId id="276" r:id="rId7"/>
    <p:sldId id="294" r:id="rId8"/>
    <p:sldId id="295" r:id="rId9"/>
    <p:sldId id="267" r:id="rId10"/>
    <p:sldId id="278" r:id="rId11"/>
    <p:sldId id="303" r:id="rId12"/>
    <p:sldId id="268" r:id="rId13"/>
    <p:sldId id="284" r:id="rId14"/>
    <p:sldId id="30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>
      <p:cViewPr varScale="1">
        <p:scale>
          <a:sx n="58" d="100"/>
          <a:sy n="58" d="100"/>
        </p:scale>
        <p:origin x="-102" y="-1446"/>
      </p:cViewPr>
      <p:guideLst>
        <p:guide orient="horz" pos="2203"/>
        <p:guide pos="37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t="27927" r="31184" b="21840"/>
          <a:stretch>
            <a:fillRect/>
          </a:stretch>
        </p:blipFill>
        <p:spPr>
          <a:xfrm>
            <a:off x="178654" y="1939400"/>
            <a:ext cx="4393603" cy="320720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386580" y="2076450"/>
            <a:ext cx="753046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i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2019</a:t>
            </a:r>
            <a:r>
              <a:rPr kumimoji="0" lang="en-US" altLang="zh-CN" sz="7200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dirty="0" smtClean="0">
                <a:solidFill>
                  <a:srgbClr val="142938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经典综艺体简" panose="02010609000101010101" pitchFamily="49" charset="-122"/>
              </a:rPr>
              <a:t>即时通讯工作汇报</a:t>
            </a:r>
            <a:endParaRPr kumimoji="0" lang="zh-CN" altLang="en-US" sz="4800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0700" y="3275330"/>
            <a:ext cx="527812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工作简介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工作中运用到的技术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工作项目展示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工作中的不足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部门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：实训部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356970" y="3755067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1" name="矩形 30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岗位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：实训员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61137" y="3755067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汇报人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：张晓玮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250647" y="4168136"/>
            <a:ext cx="7253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8" name="图片 7" descr="u=597413027,4220347324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2581910"/>
            <a:ext cx="1967230" cy="1922145"/>
          </a:xfrm>
          <a:prstGeom prst="ellipse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072" y="2845142"/>
            <a:ext cx="186448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8815" y="2598003"/>
            <a:ext cx="4640113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工作中的不足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3568417"/>
            <a:ext cx="5269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 rot="7200000">
            <a:off x="10666075" y="3041517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84935" y="547446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工作中的不足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7" name="原创设计师QQ598969553      _4"/>
          <p:cNvGrpSpPr/>
          <p:nvPr/>
        </p:nvGrpSpPr>
        <p:grpSpPr>
          <a:xfrm>
            <a:off x="2916246" y="2298307"/>
            <a:ext cx="4634268" cy="4077532"/>
            <a:chOff x="2187184" y="1723730"/>
            <a:chExt cx="3475701" cy="3058149"/>
          </a:xfrm>
        </p:grpSpPr>
        <p:grpSp>
          <p:nvGrpSpPr>
            <p:cNvPr id="19" name="Group 9"/>
            <p:cNvGrpSpPr/>
            <p:nvPr/>
          </p:nvGrpSpPr>
          <p:grpSpPr>
            <a:xfrm rot="213443">
              <a:off x="2187184" y="3362127"/>
              <a:ext cx="1677010" cy="1419752"/>
              <a:chOff x="2955668" y="2969079"/>
              <a:chExt cx="1677010" cy="1419752"/>
            </a:xfrm>
          </p:grpSpPr>
          <p:sp>
            <p:nvSpPr>
              <p:cNvPr id="23" name="Freeform 3"/>
              <p:cNvSpPr/>
              <p:nvPr/>
            </p:nvSpPr>
            <p:spPr bwMode="auto">
              <a:xfrm>
                <a:off x="3195729" y="2969079"/>
                <a:ext cx="1436949" cy="1419752"/>
              </a:xfrm>
              <a:custGeom>
                <a:avLst/>
                <a:gdLst/>
                <a:ahLst/>
                <a:cxnLst>
                  <a:cxn ang="0">
                    <a:pos x="32" y="500"/>
                  </a:cxn>
                  <a:cxn ang="0">
                    <a:pos x="14" y="489"/>
                  </a:cxn>
                  <a:cxn ang="0">
                    <a:pos x="15" y="436"/>
                  </a:cxn>
                  <a:cxn ang="0">
                    <a:pos x="441" y="15"/>
                  </a:cxn>
                  <a:cxn ang="0">
                    <a:pos x="495" y="15"/>
                  </a:cxn>
                  <a:cxn ang="0">
                    <a:pos x="494" y="69"/>
                  </a:cxn>
                  <a:cxn ang="0">
                    <a:pos x="68" y="490"/>
                  </a:cxn>
                  <a:cxn ang="0">
                    <a:pos x="32" y="500"/>
                  </a:cxn>
                </a:cxnLst>
                <a:rect l="0" t="0" r="r" b="b"/>
                <a:pathLst>
                  <a:path w="509" h="503">
                    <a:moveTo>
                      <a:pt x="32" y="500"/>
                    </a:moveTo>
                    <a:cubicBezTo>
                      <a:pt x="26" y="498"/>
                      <a:pt x="19" y="495"/>
                      <a:pt x="14" y="489"/>
                    </a:cubicBezTo>
                    <a:cubicBezTo>
                      <a:pt x="0" y="475"/>
                      <a:pt x="0" y="450"/>
                      <a:pt x="15" y="436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56" y="0"/>
                      <a:pt x="480" y="0"/>
                      <a:pt x="495" y="15"/>
                    </a:cubicBezTo>
                    <a:cubicBezTo>
                      <a:pt x="509" y="30"/>
                      <a:pt x="509" y="54"/>
                      <a:pt x="494" y="69"/>
                    </a:cubicBezTo>
                    <a:cubicBezTo>
                      <a:pt x="68" y="490"/>
                      <a:pt x="68" y="490"/>
                      <a:pt x="68" y="490"/>
                    </a:cubicBezTo>
                    <a:cubicBezTo>
                      <a:pt x="58" y="499"/>
                      <a:pt x="44" y="503"/>
                      <a:pt x="32" y="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13754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Round Same Side Corner Rectangle 4"/>
              <p:cNvSpPr/>
              <p:nvPr/>
            </p:nvSpPr>
            <p:spPr bwMode="auto">
              <a:xfrm rot="13500000">
                <a:off x="3568110" y="3071025"/>
                <a:ext cx="343555" cy="1568440"/>
              </a:xfrm>
              <a:prstGeom prst="round2SameRect">
                <a:avLst>
                  <a:gd name="adj1" fmla="val 16667"/>
                  <a:gd name="adj2" fmla="val 220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13754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" name="Group 10"/>
            <p:cNvGrpSpPr/>
            <p:nvPr/>
          </p:nvGrpSpPr>
          <p:grpSpPr>
            <a:xfrm>
              <a:off x="3488641" y="1723730"/>
              <a:ext cx="2174244" cy="2174244"/>
              <a:chOff x="4220769" y="1605276"/>
              <a:chExt cx="1739904" cy="1739904"/>
            </a:xfrm>
          </p:grpSpPr>
          <p:sp>
            <p:nvSpPr>
              <p:cNvPr id="21" name="Donut 8"/>
              <p:cNvSpPr/>
              <p:nvPr/>
            </p:nvSpPr>
            <p:spPr>
              <a:xfrm>
                <a:off x="4338879" y="1723386"/>
                <a:ext cx="1503684" cy="1503684"/>
              </a:xfrm>
              <a:prstGeom prst="donut">
                <a:avLst>
                  <a:gd name="adj" fmla="val 7174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13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3754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Donut 7"/>
              <p:cNvSpPr/>
              <p:nvPr/>
            </p:nvSpPr>
            <p:spPr>
              <a:xfrm>
                <a:off x="4220769" y="1605276"/>
                <a:ext cx="1739904" cy="1739904"/>
              </a:xfrm>
              <a:prstGeom prst="donut">
                <a:avLst>
                  <a:gd name="adj" fmla="val 9286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3754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28" name="原创设计师QQ598969553      _6"/>
          <p:cNvGrpSpPr/>
          <p:nvPr/>
        </p:nvGrpSpPr>
        <p:grpSpPr>
          <a:xfrm>
            <a:off x="7449316" y="2896352"/>
            <a:ext cx="970856" cy="970853"/>
            <a:chOff x="5274567" y="1625529"/>
            <a:chExt cx="728142" cy="728140"/>
          </a:xfrm>
        </p:grpSpPr>
        <p:sp>
          <p:nvSpPr>
            <p:cNvPr id="29" name="Oval 12"/>
            <p:cNvSpPr/>
            <p:nvPr/>
          </p:nvSpPr>
          <p:spPr>
            <a:xfrm rot="20300499">
              <a:off x="5274567" y="1625529"/>
              <a:ext cx="728142" cy="728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173"/>
            <p:cNvSpPr>
              <a:spLocks noEditPoints="1"/>
            </p:cNvSpPr>
            <p:nvPr/>
          </p:nvSpPr>
          <p:spPr bwMode="auto">
            <a:xfrm>
              <a:off x="5482504" y="1832846"/>
              <a:ext cx="312266" cy="31350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24" y="128"/>
                </a:cxn>
                <a:cxn ang="0">
                  <a:pos x="128" y="128"/>
                </a:cxn>
                <a:cxn ang="0">
                  <a:pos x="128" y="24"/>
                </a:cxn>
                <a:cxn ang="0">
                  <a:pos x="24" y="128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24" y="128"/>
                  </a:moveTo>
                  <a:cubicBezTo>
                    <a:pt x="128" y="128"/>
                    <a:pt x="128" y="128"/>
                    <a:pt x="128" y="12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1" name="原创设计师QQ598969553      _7"/>
          <p:cNvGrpSpPr/>
          <p:nvPr/>
        </p:nvGrpSpPr>
        <p:grpSpPr>
          <a:xfrm>
            <a:off x="6610902" y="4723601"/>
            <a:ext cx="970856" cy="970853"/>
            <a:chOff x="5373943" y="3179798"/>
            <a:chExt cx="728142" cy="728140"/>
          </a:xfrm>
        </p:grpSpPr>
        <p:sp>
          <p:nvSpPr>
            <p:cNvPr id="32" name="Oval 13"/>
            <p:cNvSpPr/>
            <p:nvPr/>
          </p:nvSpPr>
          <p:spPr>
            <a:xfrm rot="20300499">
              <a:off x="5373943" y="3179798"/>
              <a:ext cx="728142" cy="7281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reeform 182"/>
            <p:cNvSpPr>
              <a:spLocks noEditPoints="1"/>
            </p:cNvSpPr>
            <p:nvPr/>
          </p:nvSpPr>
          <p:spPr bwMode="auto">
            <a:xfrm>
              <a:off x="5581880" y="3387734"/>
              <a:ext cx="312266" cy="312266"/>
            </a:xfrm>
            <a:custGeom>
              <a:avLst/>
              <a:gdLst/>
              <a:ahLst/>
              <a:cxnLst>
                <a:cxn ang="0">
                  <a:pos x="128" y="256"/>
                </a:cxn>
                <a:cxn ang="0">
                  <a:pos x="0" y="128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4"/>
                </a:cxn>
                <a:cxn ang="0">
                  <a:pos x="24" y="128"/>
                </a:cxn>
                <a:cxn ang="0">
                  <a:pos x="128" y="232"/>
                </a:cxn>
                <a:cxn ang="0">
                  <a:pos x="232" y="128"/>
                </a:cxn>
                <a:cxn ang="0">
                  <a:pos x="128" y="24"/>
                </a:cxn>
                <a:cxn ang="0">
                  <a:pos x="180" y="140"/>
                </a:cxn>
                <a:cxn ang="0">
                  <a:pos x="156" y="140"/>
                </a:cxn>
                <a:cxn ang="0">
                  <a:pos x="140" y="140"/>
                </a:cxn>
                <a:cxn ang="0">
                  <a:pos x="128" y="140"/>
                </a:cxn>
                <a:cxn ang="0">
                  <a:pos x="116" y="128"/>
                </a:cxn>
                <a:cxn ang="0">
                  <a:pos x="116" y="56"/>
                </a:cxn>
                <a:cxn ang="0">
                  <a:pos x="128" y="44"/>
                </a:cxn>
                <a:cxn ang="0">
                  <a:pos x="140" y="56"/>
                </a:cxn>
                <a:cxn ang="0">
                  <a:pos x="140" y="116"/>
                </a:cxn>
                <a:cxn ang="0">
                  <a:pos x="156" y="116"/>
                </a:cxn>
                <a:cxn ang="0">
                  <a:pos x="180" y="116"/>
                </a:cxn>
                <a:cxn ang="0">
                  <a:pos x="192" y="128"/>
                </a:cxn>
                <a:cxn ang="0">
                  <a:pos x="180" y="140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1" y="140"/>
                    <a:pt x="116" y="135"/>
                    <a:pt x="116" y="128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49"/>
                    <a:pt x="121" y="44"/>
                    <a:pt x="128" y="44"/>
                  </a:cubicBezTo>
                  <a:cubicBezTo>
                    <a:pt x="135" y="44"/>
                    <a:pt x="140" y="49"/>
                    <a:pt x="140" y="5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4" name="原创设计师QQ598969553      _8"/>
          <p:cNvGrpSpPr/>
          <p:nvPr/>
        </p:nvGrpSpPr>
        <p:grpSpPr>
          <a:xfrm>
            <a:off x="4988496" y="1438999"/>
            <a:ext cx="970856" cy="970853"/>
            <a:chOff x="3765661" y="1239745"/>
            <a:chExt cx="728142" cy="728140"/>
          </a:xfrm>
        </p:grpSpPr>
        <p:sp>
          <p:nvSpPr>
            <p:cNvPr id="35" name="Oval 11"/>
            <p:cNvSpPr/>
            <p:nvPr/>
          </p:nvSpPr>
          <p:spPr>
            <a:xfrm rot="20300499">
              <a:off x="3765661" y="1239745"/>
              <a:ext cx="728142" cy="728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221"/>
            <p:cNvSpPr>
              <a:spLocks noEditPoints="1"/>
            </p:cNvSpPr>
            <p:nvPr/>
          </p:nvSpPr>
          <p:spPr bwMode="auto">
            <a:xfrm>
              <a:off x="4012631" y="1447681"/>
              <a:ext cx="234200" cy="312266"/>
            </a:xfrm>
            <a:custGeom>
              <a:avLst/>
              <a:gdLst/>
              <a:ahLst/>
              <a:cxnLst>
                <a:cxn ang="0">
                  <a:pos x="96" y="256"/>
                </a:cxn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  <a:cxn ang="0">
                  <a:pos x="96" y="256"/>
                </a:cxn>
                <a:cxn ang="0">
                  <a:pos x="96" y="32"/>
                </a:cxn>
                <a:cxn ang="0">
                  <a:pos x="32" y="96"/>
                </a:cxn>
                <a:cxn ang="0">
                  <a:pos x="96" y="160"/>
                </a:cxn>
                <a:cxn ang="0">
                  <a:pos x="160" y="96"/>
                </a:cxn>
                <a:cxn ang="0">
                  <a:pos x="96" y="32"/>
                </a:cxn>
                <a:cxn ang="0">
                  <a:pos x="96" y="128"/>
                </a:cxn>
                <a:cxn ang="0">
                  <a:pos x="64" y="96"/>
                </a:cxn>
                <a:cxn ang="0">
                  <a:pos x="96" y="64"/>
                </a:cxn>
                <a:cxn ang="0">
                  <a:pos x="128" y="96"/>
                </a:cxn>
                <a:cxn ang="0">
                  <a:pos x="96" y="128"/>
                </a:cxn>
              </a:cxnLst>
              <a:rect l="0" t="0" r="r" b="b"/>
              <a:pathLst>
                <a:path w="192" h="256">
                  <a:moveTo>
                    <a:pt x="96" y="256"/>
                  </a:moveTo>
                  <a:cubicBezTo>
                    <a:pt x="96" y="256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96" y="256"/>
                    <a:pt x="96" y="256"/>
                  </a:cubicBezTo>
                  <a:moveTo>
                    <a:pt x="96" y="32"/>
                  </a:moveTo>
                  <a:cubicBezTo>
                    <a:pt x="61" y="32"/>
                    <a:pt x="32" y="61"/>
                    <a:pt x="32" y="96"/>
                  </a:cubicBezTo>
                  <a:cubicBezTo>
                    <a:pt x="32" y="131"/>
                    <a:pt x="61" y="160"/>
                    <a:pt x="96" y="160"/>
                  </a:cubicBezTo>
                  <a:cubicBezTo>
                    <a:pt x="131" y="160"/>
                    <a:pt x="160" y="131"/>
                    <a:pt x="160" y="96"/>
                  </a:cubicBezTo>
                  <a:cubicBezTo>
                    <a:pt x="160" y="61"/>
                    <a:pt x="131" y="32"/>
                    <a:pt x="96" y="32"/>
                  </a:cubicBezTo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7" name="原创设计师QQ598969553      _9"/>
          <p:cNvGrpSpPr/>
          <p:nvPr/>
        </p:nvGrpSpPr>
        <p:grpSpPr>
          <a:xfrm>
            <a:off x="3709315" y="3538258"/>
            <a:ext cx="970856" cy="970853"/>
            <a:chOff x="2932481" y="2555586"/>
            <a:chExt cx="728142" cy="728140"/>
          </a:xfrm>
        </p:grpSpPr>
        <p:sp>
          <p:nvSpPr>
            <p:cNvPr id="38" name="Oval 15"/>
            <p:cNvSpPr/>
            <p:nvPr/>
          </p:nvSpPr>
          <p:spPr>
            <a:xfrm rot="20300499">
              <a:off x="2932481" y="2555586"/>
              <a:ext cx="728142" cy="7281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reeform 86"/>
            <p:cNvSpPr>
              <a:spLocks noEditPoints="1"/>
            </p:cNvSpPr>
            <p:nvPr/>
          </p:nvSpPr>
          <p:spPr bwMode="auto">
            <a:xfrm>
              <a:off x="3136701" y="2819903"/>
              <a:ext cx="319702" cy="199504"/>
            </a:xfrm>
            <a:custGeom>
              <a:avLst/>
              <a:gdLst/>
              <a:ahLst/>
              <a:cxnLst>
                <a:cxn ang="0">
                  <a:pos x="244" y="160"/>
                </a:cxn>
                <a:cxn ang="0">
                  <a:pos x="232" y="160"/>
                </a:cxn>
                <a:cxn ang="0">
                  <a:pos x="24" y="160"/>
                </a:cxn>
                <a:cxn ang="0">
                  <a:pos x="12" y="160"/>
                </a:cxn>
                <a:cxn ang="0">
                  <a:pos x="0" y="148"/>
                </a:cxn>
                <a:cxn ang="0">
                  <a:pos x="0" y="128"/>
                </a:cxn>
                <a:cxn ang="0">
                  <a:pos x="24" y="128"/>
                </a:cxn>
                <a:cxn ang="0">
                  <a:pos x="24" y="12"/>
                </a:cxn>
                <a:cxn ang="0">
                  <a:pos x="36" y="0"/>
                </a:cxn>
                <a:cxn ang="0">
                  <a:pos x="220" y="0"/>
                </a:cxn>
                <a:cxn ang="0">
                  <a:pos x="232" y="12"/>
                </a:cxn>
                <a:cxn ang="0">
                  <a:pos x="232" y="128"/>
                </a:cxn>
                <a:cxn ang="0">
                  <a:pos x="256" y="128"/>
                </a:cxn>
                <a:cxn ang="0">
                  <a:pos x="256" y="148"/>
                </a:cxn>
                <a:cxn ang="0">
                  <a:pos x="244" y="160"/>
                </a:cxn>
                <a:cxn ang="0">
                  <a:pos x="100" y="148"/>
                </a:cxn>
                <a:cxn ang="0">
                  <a:pos x="156" y="148"/>
                </a:cxn>
                <a:cxn ang="0">
                  <a:pos x="156" y="140"/>
                </a:cxn>
                <a:cxn ang="0">
                  <a:pos x="100" y="140"/>
                </a:cxn>
                <a:cxn ang="0">
                  <a:pos x="100" y="148"/>
                </a:cxn>
                <a:cxn ang="0">
                  <a:pos x="216" y="16"/>
                </a:cxn>
                <a:cxn ang="0">
                  <a:pos x="40" y="16"/>
                </a:cxn>
                <a:cxn ang="0">
                  <a:pos x="40" y="120"/>
                </a:cxn>
                <a:cxn ang="0">
                  <a:pos x="216" y="120"/>
                </a:cxn>
                <a:cxn ang="0">
                  <a:pos x="216" y="16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375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0" name="原创设计师QQ598969553      _10"/>
          <p:cNvSpPr txBox="1"/>
          <p:nvPr/>
        </p:nvSpPr>
        <p:spPr>
          <a:xfrm flipH="1">
            <a:off x="519790" y="3561433"/>
            <a:ext cx="3044476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37541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添写代码时出错过多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9462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写代码时错误过多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中代码和代码之间的衔接关系导致出错率太高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原创设计师QQ598969553      _11"/>
          <p:cNvSpPr txBox="1"/>
          <p:nvPr/>
        </p:nvSpPr>
        <p:spPr>
          <a:xfrm flipH="1">
            <a:off x="5069824" y="3172423"/>
            <a:ext cx="2133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不足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1375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之处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原创设计师QQ598969553      _12"/>
          <p:cNvSpPr txBox="1"/>
          <p:nvPr/>
        </p:nvSpPr>
        <p:spPr>
          <a:xfrm flipH="1">
            <a:off x="1864399" y="1716632"/>
            <a:ext cx="3044475" cy="987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37541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代码纠错速度慢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9462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代码问题太多纠错速度过慢，还有代码出错的问题不理解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原创设计师QQ598969553      _13"/>
          <p:cNvSpPr txBox="1"/>
          <p:nvPr/>
        </p:nvSpPr>
        <p:spPr>
          <a:xfrm flipH="1">
            <a:off x="8666097" y="2836353"/>
            <a:ext cx="3091813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37541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思维逻辑的不清晰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9462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实现功能时思维逻辑不是很清晰写的时候太困难</a:t>
            </a:r>
            <a:endParaRPr kumimoji="0" lang="zh-CN" sz="133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原创设计师QQ598969553      _14"/>
          <p:cNvSpPr txBox="1"/>
          <p:nvPr/>
        </p:nvSpPr>
        <p:spPr>
          <a:xfrm flipH="1">
            <a:off x="7867391" y="4977517"/>
            <a:ext cx="2948387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37541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专业知识的不足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9462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您在程序的体现过程中有好多不知道的方法和类的使用</a:t>
            </a:r>
            <a:endParaRPr kumimoji="0" lang="en-US" altLang="zh-CN" sz="133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" y="1628800"/>
            <a:ext cx="8408402" cy="4176464"/>
          </a:xfrm>
          <a:prstGeom prst="rect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前言"/>
          <p:cNvSpPr>
            <a:spLocks noChangeArrowheads="1"/>
          </p:cNvSpPr>
          <p:nvPr/>
        </p:nvSpPr>
        <p:spPr bwMode="auto">
          <a:xfrm>
            <a:off x="98684" y="908720"/>
            <a:ext cx="522478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54C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itchFamily="34" charset="0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54C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itchFamily="34" charset="0"/>
              </a:rPr>
              <a:t>/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54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itchFamily="34" charset="0"/>
              </a:rPr>
              <a:t>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54C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 MT Std" pitchFamily="34" charset="0"/>
                <a:ea typeface="微软雅黑" panose="020B0503020204020204" charset="-122"/>
                <a:cs typeface="+mn-cs"/>
                <a:sym typeface="Calibri" pitchFamily="34" charset="0"/>
              </a:rPr>
              <a:t>INTRODUCTION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554C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 MT Std" pitchFamily="34" charset="0"/>
              <a:ea typeface="微软雅黑" panose="020B0503020204020204" charset="-122"/>
              <a:cs typeface="+mn-cs"/>
              <a:sym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85047" y="3132478"/>
            <a:ext cx="1162438" cy="1169108"/>
            <a:chOff x="1721162" y="4373847"/>
            <a:chExt cx="715716" cy="719823"/>
          </a:xfrm>
        </p:grpSpPr>
        <p:sp>
          <p:nvSpPr>
            <p:cNvPr id="6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solidFill>
              <a:srgbClr val="FCC54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735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892225" y="4715743"/>
              <a:ext cx="388938" cy="225425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990650" y="4469681"/>
              <a:ext cx="196850" cy="230188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232271" y="3284970"/>
            <a:ext cx="216789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汇  报 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：张晓玮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97" y="1732474"/>
            <a:ext cx="736002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日子在弹指一挥间就毫无声息的流逝，就在此时需要回头总结之际才猛然间意识到日子的匆匆。今年</a:t>
            </a:r>
            <a:r>
              <a:rPr kumimoji="0" lang="en-US" altLang="zh-CN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8</a:t>
            </a:r>
            <a:r>
              <a:rPr kumimoji="0" lang="zh-CN" altLang="en-US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月，我来到优逸客实训工作，近</a:t>
            </a:r>
            <a:r>
              <a:rPr kumimoji="0" lang="en-US" altLang="zh-CN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个月以来，在公司老师以及同学的支持和帮助下，我较快地适应了学习环境。回顾这段时间的学习，我在思想上、学习上、工作上都取得了很大的进步，成长了不少，但也清醒地认识到自己的不足之处：首先，在行业学习上远远不足，要想做精做好必须得深入学习，在技术上还有待提高学习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 t="27927" r="31184" b="21840"/>
          <a:stretch>
            <a:fillRect/>
          </a:stretch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250647" y="2135713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2803" y="3290102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工作总结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工作计划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工作汇报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部门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</a:t>
              </a:r>
              <a:r>
                <a:rPr lang="zh-CN" sz="14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charset="-122"/>
                </a:rPr>
                <a:t>实训部</a:t>
              </a:r>
              <a:endParaRPr kumimoji="0" 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356970" y="3755067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1" name="矩形 30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岗位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：实训员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61137" y="3755067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91641" y="3526647"/>
              <a:ext cx="1471087" cy="306705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汇报人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：张晓玮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250647" y="4168136"/>
            <a:ext cx="72534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u=597413027,4220347324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377440"/>
            <a:ext cx="1729105" cy="1689100"/>
          </a:xfrm>
          <a:prstGeom prst="ellipse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16"/>
          <p:cNvSpPr/>
          <p:nvPr/>
        </p:nvSpPr>
        <p:spPr>
          <a:xfrm>
            <a:off x="6913221" y="2570115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圆角矩形 117"/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圆角矩形 118"/>
          <p:cNvSpPr/>
          <p:nvPr/>
        </p:nvSpPr>
        <p:spPr>
          <a:xfrm>
            <a:off x="6913221" y="4034146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8970" y="3265805"/>
            <a:ext cx="347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02  </a:t>
            </a:r>
            <a:r>
              <a:rPr kumimoji="0" lang="zh-CN" altLang="en-US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项目中用到的技术</a:t>
            </a:r>
            <a:endParaRPr kumimoji="0" lang="zh-CN" altLang="en-US" sz="2000" b="1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2742" y="4063519"/>
            <a:ext cx="3069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04  </a:t>
            </a:r>
            <a:r>
              <a:rPr kumimoji="0" lang="zh-CN" altLang="en-US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项目展示</a:t>
            </a:r>
            <a:endParaRPr kumimoji="0" lang="zh-CN" altLang="en-US" sz="2000" b="1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 t="27927" r="9796" b="21840"/>
          <a:stretch>
            <a:fillRect/>
          </a:stretch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7" name="圆角矩形 118"/>
          <p:cNvSpPr/>
          <p:nvPr/>
        </p:nvSpPr>
        <p:spPr>
          <a:xfrm>
            <a:off x="6914491" y="4698991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98807" y="4728364"/>
            <a:ext cx="3069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04   </a:t>
            </a:r>
            <a:r>
              <a:rPr kumimoji="0" lang="zh-CN" altLang="en-US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工作中的不足</a:t>
            </a:r>
            <a:endParaRPr kumimoji="0" lang="zh-CN" altLang="en-US" sz="2000" b="1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32742" y="2599317"/>
            <a:ext cx="3069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2000" b="1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项目简介</a:t>
            </a:r>
            <a:endParaRPr kumimoji="0" lang="zh-CN" altLang="en-US" sz="2000" b="1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5" grpId="0" animBg="1"/>
      <p:bldP spid="9" grpId="0"/>
      <p:bldP spid="10" grpId="0"/>
      <p:bldP spid="27" grpId="0" bldLvl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072" y="2845142"/>
            <a:ext cx="186448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8815" y="2598003"/>
            <a:ext cx="4640113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项目简介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3568417"/>
            <a:ext cx="5269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 rot="7200000">
            <a:off x="8924625" y="3041356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48790" y="547370"/>
            <a:ext cx="35667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微软雅黑" panose="020B0503020204020204" charset="-122"/>
                <a:cs typeface="+mn-cs"/>
              </a:rPr>
              <a:t>项目简介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18926" y="2718700"/>
            <a:ext cx="1284972" cy="1231464"/>
            <a:chOff x="1664154" y="1934950"/>
            <a:chExt cx="963741" cy="897257"/>
          </a:xfrm>
        </p:grpSpPr>
        <p:grpSp>
          <p:nvGrpSpPr>
            <p:cNvPr id="19" name="组合 18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0" name="TextBox 34"/>
            <p:cNvSpPr txBox="1"/>
            <p:nvPr/>
          </p:nvSpPr>
          <p:spPr>
            <a:xfrm>
              <a:off x="1807549" y="2188595"/>
              <a:ext cx="820346" cy="37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6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45%</a:t>
              </a:r>
              <a:endParaRPr kumimoji="0" lang="zh-CN" altLang="en-US" sz="276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23417" y="2688053"/>
            <a:ext cx="1196331" cy="1231465"/>
            <a:chOff x="3293884" y="1912625"/>
            <a:chExt cx="897259" cy="897258"/>
          </a:xfrm>
        </p:grpSpPr>
        <p:grpSp>
          <p:nvGrpSpPr>
            <p:cNvPr id="24" name="组合 23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5" name="TextBox 35"/>
            <p:cNvSpPr txBox="1"/>
            <p:nvPr/>
          </p:nvSpPr>
          <p:spPr>
            <a:xfrm>
              <a:off x="3404406" y="2161199"/>
              <a:ext cx="753231" cy="37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6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68%</a:t>
              </a:r>
              <a:endParaRPr kumimoji="0" lang="zh-CN" altLang="en-US" sz="276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95361" y="2802089"/>
            <a:ext cx="1255880" cy="1231464"/>
            <a:chOff x="4849324" y="1995712"/>
            <a:chExt cx="941921" cy="897257"/>
          </a:xfrm>
        </p:grpSpPr>
        <p:grpSp>
          <p:nvGrpSpPr>
            <p:cNvPr id="29" name="组合 28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0" name="TextBox 36"/>
            <p:cNvSpPr txBox="1"/>
            <p:nvPr/>
          </p:nvSpPr>
          <p:spPr>
            <a:xfrm>
              <a:off x="4963049" y="2222298"/>
              <a:ext cx="828196" cy="375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6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20%</a:t>
              </a:r>
              <a:endParaRPr kumimoji="0" lang="zh-CN" altLang="en-US" sz="276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70836" y="2847929"/>
            <a:ext cx="1268037" cy="1231464"/>
            <a:chOff x="6380261" y="2029113"/>
            <a:chExt cx="951040" cy="897257"/>
          </a:xfrm>
        </p:grpSpPr>
        <p:grpSp>
          <p:nvGrpSpPr>
            <p:cNvPr id="34" name="组合 33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4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5" name="TextBox 37"/>
            <p:cNvSpPr txBox="1"/>
            <p:nvPr/>
          </p:nvSpPr>
          <p:spPr>
            <a:xfrm>
              <a:off x="6501314" y="2303662"/>
              <a:ext cx="829987" cy="37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6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92%</a:t>
              </a:r>
              <a:endParaRPr kumimoji="0" lang="zh-CN" altLang="en-US" sz="276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8" name="矩形 30"/>
          <p:cNvSpPr>
            <a:spLocks noChangeArrowheads="1"/>
          </p:cNvSpPr>
          <p:nvPr/>
        </p:nvSpPr>
        <p:spPr bwMode="auto">
          <a:xfrm>
            <a:off x="4128811" y="4498334"/>
            <a:ext cx="1938663" cy="888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界面布局的规划以及布局的合理性还有界面布局的美观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0"/>
          <p:cNvSpPr>
            <a:spLocks noChangeArrowheads="1"/>
          </p:cNvSpPr>
          <p:nvPr/>
        </p:nvSpPr>
        <p:spPr bwMode="auto">
          <a:xfrm>
            <a:off x="1958736" y="4498334"/>
            <a:ext cx="1938663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了解软件的需求，并且在代码中实现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278431" y="4498334"/>
            <a:ext cx="1938663" cy="888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这里注意界面和界面之间的链接和，错误代码的处理问题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30"/>
          <p:cNvSpPr>
            <a:spLocks noChangeArrowheads="1"/>
          </p:cNvSpPr>
          <p:nvPr/>
        </p:nvSpPr>
        <p:spPr bwMode="auto">
          <a:xfrm>
            <a:off x="8353142" y="4498334"/>
            <a:ext cx="1938663" cy="888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检查项目并且修改，补充未完成的功能，最后交付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Freeform 8"/>
          <p:cNvSpPr/>
          <p:nvPr/>
        </p:nvSpPr>
        <p:spPr bwMode="auto">
          <a:xfrm rot="18900000">
            <a:off x="2277254" y="3175322"/>
            <a:ext cx="1620439" cy="881268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123149" tIns="61575" rIns="123149" bIns="61575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Freeform 7"/>
          <p:cNvSpPr/>
          <p:nvPr/>
        </p:nvSpPr>
        <p:spPr bwMode="auto">
          <a:xfrm rot="19087048">
            <a:off x="4421505" y="2993839"/>
            <a:ext cx="1583543" cy="1070720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 lim="800000"/>
          </a:ln>
        </p:spPr>
        <p:txBody>
          <a:bodyPr vert="horz" wrap="square" lIns="123149" tIns="61575" rIns="123149" bIns="61575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Freeform 6"/>
          <p:cNvSpPr/>
          <p:nvPr/>
        </p:nvSpPr>
        <p:spPr bwMode="auto">
          <a:xfrm rot="19290703">
            <a:off x="6506277" y="2926732"/>
            <a:ext cx="1619019" cy="1261409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prstDash val="solid"/>
            <a:miter lim="800000"/>
          </a:ln>
        </p:spPr>
        <p:txBody>
          <a:bodyPr vert="horz" wrap="square" lIns="123149" tIns="61575" rIns="123149" bIns="61575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Freeform 5"/>
          <p:cNvSpPr/>
          <p:nvPr/>
        </p:nvSpPr>
        <p:spPr bwMode="auto">
          <a:xfrm rot="19810786">
            <a:off x="8491505" y="2698341"/>
            <a:ext cx="1611999" cy="1603079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chemeClr val="accent4"/>
          </a:solidFill>
          <a:ln w="3175" cap="flat">
            <a:noFill/>
            <a:prstDash val="solid"/>
            <a:miter lim="800000"/>
          </a:ln>
        </p:spPr>
        <p:txBody>
          <a:bodyPr vert="horz" wrap="square" lIns="123149" tIns="61575" rIns="123149" bIns="61575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35175" y="1805305"/>
            <a:ext cx="1564640" cy="337185"/>
            <a:chOff x="3310219" y="8005745"/>
            <a:chExt cx="2781792" cy="65346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47" name="流程图: 可选过程 46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TextBox 56"/>
            <p:cNvSpPr txBox="1"/>
            <p:nvPr/>
          </p:nvSpPr>
          <p:spPr>
            <a:xfrm>
              <a:off x="3310219" y="8005745"/>
              <a:ext cx="2781792" cy="65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架设软件框架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53560" y="1774190"/>
            <a:ext cx="1407795" cy="337185"/>
            <a:chOff x="3477359" y="8006976"/>
            <a:chExt cx="2600487" cy="65346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50" name="流程图: 可选过程 49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TextBox 64"/>
            <p:cNvSpPr txBox="1"/>
            <p:nvPr/>
          </p:nvSpPr>
          <p:spPr>
            <a:xfrm>
              <a:off x="3534780" y="8006976"/>
              <a:ext cx="2543066" cy="65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界面的布局  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40780" y="1783715"/>
            <a:ext cx="1905000" cy="337185"/>
            <a:chOff x="3108558" y="8005745"/>
            <a:chExt cx="3185115" cy="65346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53" name="流程图: 可选过程 52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TextBox 74"/>
            <p:cNvSpPr txBox="1"/>
            <p:nvPr/>
          </p:nvSpPr>
          <p:spPr>
            <a:xfrm>
              <a:off x="3108558" y="8005745"/>
              <a:ext cx="3185115" cy="65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与服务器的链接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335010" y="1795780"/>
            <a:ext cx="1924685" cy="337185"/>
            <a:chOff x="3108556" y="8005745"/>
            <a:chExt cx="3185115" cy="653468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56" name="流程图: 可选过程 55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TextBox 77"/>
            <p:cNvSpPr txBox="1"/>
            <p:nvPr/>
          </p:nvSpPr>
          <p:spPr>
            <a:xfrm>
              <a:off x="3108556" y="8005745"/>
              <a:ext cx="3185115" cy="65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项目的收尾工作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072" y="2845142"/>
            <a:ext cx="186448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5960" y="1999833"/>
            <a:ext cx="4640113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项目中运用到的技术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3568417"/>
            <a:ext cx="5269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48740" y="547446"/>
            <a:ext cx="24745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  <a:sym typeface="+mn-ea"/>
              </a:rPr>
              <a:t>项目中运用到的技术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Box 28"/>
          <p:cNvSpPr txBox="1"/>
          <p:nvPr/>
        </p:nvSpPr>
        <p:spPr>
          <a:xfrm>
            <a:off x="1866842" y="4563241"/>
            <a:ext cx="1674369" cy="2221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AWT是SUN最早提供的GUI库，依赖本地平台，界面不好看，功能有限。之后推出了Swing，Swing并没有完全替代AWT，而是建立在AWT基础上的。Swing库完全采用Java编写。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TextBox 29"/>
          <p:cNvSpPr txBox="1"/>
          <p:nvPr/>
        </p:nvSpPr>
        <p:spPr>
          <a:xfrm>
            <a:off x="4223587" y="4563241"/>
            <a:ext cx="1674369" cy="2221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存在多个线程，执行是由CPU决定，当CPU给线程分配时间片时，线程才会执行。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计算机没有严格意义上的同时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网络编程；</a:t>
            </a: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不占用内存，不用手动更新，每次更新不需要下载客户端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TextBox 30"/>
          <p:cNvSpPr txBox="1"/>
          <p:nvPr/>
        </p:nvSpPr>
        <p:spPr>
          <a:xfrm>
            <a:off x="6621833" y="4572708"/>
            <a:ext cx="1674369" cy="1974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集合框架是为表示和操作集合而规定的一种统一的标准的体系结构。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集合容器是</a:t>
            </a: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所有的对象都可以直接取用，不用编写任何一行程序代码来产生对象，或是建立对象与对象之间的依赖关系。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TextBox 31"/>
          <p:cNvSpPr txBox="1"/>
          <p:nvPr/>
        </p:nvSpPr>
        <p:spPr>
          <a:xfrm>
            <a:off x="8954276" y="4572708"/>
            <a:ext cx="1674369" cy="1727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7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线程对象是可以产生线程的对象。线程，是指正在执行的一个指点令序列。在java平台上是指从一个线程对象的start()开始，运行run方法体中的那一段相对独立的过程</a:t>
            </a:r>
            <a:endParaRPr kumimoji="0" sz="10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燕尾形箭头 12"/>
          <p:cNvSpPr/>
          <p:nvPr/>
        </p:nvSpPr>
        <p:spPr>
          <a:xfrm>
            <a:off x="1347443" y="3193970"/>
            <a:ext cx="9752525" cy="271685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36" tIns="54317" rIns="108636" bIns="54317" anchor="ctr"/>
          <a:lstStyle/>
          <a:p>
            <a:pPr marL="0" marR="0" lvl="0" indent="0" algn="ctr" defTabSz="10858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94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22308" y="2252596"/>
            <a:ext cx="2016563" cy="2017293"/>
            <a:chOff x="1278794" y="3334906"/>
            <a:chExt cx="914014" cy="914014"/>
          </a:xfrm>
        </p:grpSpPr>
        <p:grpSp>
          <p:nvGrpSpPr>
            <p:cNvPr id="24" name="组合 2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5" name="TextBox 35"/>
            <p:cNvSpPr txBox="1"/>
            <p:nvPr/>
          </p:nvSpPr>
          <p:spPr>
            <a:xfrm>
              <a:off x="1610491" y="3742514"/>
              <a:ext cx="248673" cy="18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gui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54501" y="2257006"/>
            <a:ext cx="2016563" cy="2017293"/>
            <a:chOff x="1278794" y="3334906"/>
            <a:chExt cx="914014" cy="914014"/>
          </a:xfrm>
        </p:grpSpPr>
        <p:grpSp>
          <p:nvGrpSpPr>
            <p:cNvPr id="29" name="组合 2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0" name="TextBox 40"/>
            <p:cNvSpPr txBox="1"/>
            <p:nvPr/>
          </p:nvSpPr>
          <p:spPr>
            <a:xfrm>
              <a:off x="1287126" y="3740516"/>
              <a:ext cx="895395" cy="18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IO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流与网络编程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62132" y="2252596"/>
            <a:ext cx="2016563" cy="2017293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5" name="TextBox 45"/>
            <p:cNvSpPr txBox="1"/>
            <p:nvPr/>
          </p:nvSpPr>
          <p:spPr>
            <a:xfrm>
              <a:off x="1289428" y="3742514"/>
              <a:ext cx="890790" cy="18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集合框架和容器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55664" y="2260767"/>
            <a:ext cx="2016563" cy="2017293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8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40" name="TextBox 50"/>
            <p:cNvSpPr txBox="1"/>
            <p:nvPr/>
          </p:nvSpPr>
          <p:spPr>
            <a:xfrm>
              <a:off x="1520256" y="3738812"/>
              <a:ext cx="429134" cy="18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多线程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1771257" y="2081438"/>
            <a:ext cx="766719" cy="7669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45" tIns="54323" rIns="108645" bIns="5432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098514" y="2081438"/>
            <a:ext cx="766719" cy="7669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45" tIns="54323" rIns="108645" bIns="5432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447681" y="2089217"/>
            <a:ext cx="766719" cy="76699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45" tIns="54323" rIns="108645" bIns="5432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760267" y="2089217"/>
            <a:ext cx="766719" cy="7669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45" tIns="54323" rIns="108645" bIns="54323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Freeform 34"/>
          <p:cNvSpPr>
            <a:spLocks noEditPoints="1"/>
          </p:cNvSpPr>
          <p:nvPr/>
        </p:nvSpPr>
        <p:spPr bwMode="auto">
          <a:xfrm>
            <a:off x="1981009" y="2260767"/>
            <a:ext cx="397111" cy="407709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645" tIns="54323" rIns="108645" bIns="5432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Freeform 26"/>
          <p:cNvSpPr>
            <a:spLocks noEditPoints="1"/>
          </p:cNvSpPr>
          <p:nvPr/>
        </p:nvSpPr>
        <p:spPr bwMode="auto">
          <a:xfrm>
            <a:off x="4300228" y="2285427"/>
            <a:ext cx="363288" cy="35901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645" tIns="54323" rIns="108645" bIns="5432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Freeform 35"/>
          <p:cNvSpPr>
            <a:spLocks noEditPoints="1"/>
          </p:cNvSpPr>
          <p:nvPr/>
        </p:nvSpPr>
        <p:spPr bwMode="auto">
          <a:xfrm>
            <a:off x="8984457" y="2304795"/>
            <a:ext cx="349361" cy="377980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645" tIns="54323" rIns="108645" bIns="5432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Freeform 20"/>
          <p:cNvSpPr>
            <a:spLocks noEditPoints="1"/>
          </p:cNvSpPr>
          <p:nvPr/>
        </p:nvSpPr>
        <p:spPr bwMode="auto">
          <a:xfrm>
            <a:off x="6672782" y="2252596"/>
            <a:ext cx="341757" cy="430179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645" tIns="54323" rIns="108645" bIns="5432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85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9" grpId="0"/>
          <p:bldP spid="20" grpId="0"/>
          <p:bldP spid="21" grpId="0"/>
          <p:bldP spid="22" grpId="0" bldLvl="0" animBg="1"/>
          <p:bldP spid="43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9" grpId="0"/>
          <p:bldP spid="20" grpId="0"/>
          <p:bldP spid="21" grpId="0"/>
          <p:bldP spid="22" grpId="0" bldLvl="0" animBg="1"/>
          <p:bldP spid="43" grpId="0" bldLvl="0" animBg="1"/>
          <p:bldP spid="44" grpId="0" bldLvl="0" animBg="1"/>
          <p:bldP spid="45" grpId="0" bldLvl="0" animBg="1"/>
          <p:bldP spid="4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072" y="2845142"/>
            <a:ext cx="186448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项目成果展示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3568417"/>
            <a:ext cx="5269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The user can demonstrate on a projector or computer, or print the presentation The user can demonstrate on a projector or computer, or print the presentation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48740" y="547446"/>
            <a:ext cx="1201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成果展示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8763501">
            <a:off x="5182658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246395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等腰三角形 2"/>
          <p:cNvSpPr/>
          <p:nvPr/>
        </p:nvSpPr>
        <p:spPr bwMode="auto">
          <a:xfrm rot="16474575">
            <a:off x="4715016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63428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等腰三角形 2"/>
          <p:cNvSpPr/>
          <p:nvPr/>
        </p:nvSpPr>
        <p:spPr bwMode="auto">
          <a:xfrm rot="3036074">
            <a:off x="6203063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35317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6463622" y="2943237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项目一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5454303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成功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5162102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787738" y="1618886"/>
            <a:ext cx="1000125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4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主界面</a:t>
            </a:r>
            <a:endParaRPr kumimoji="0" lang="zh-CN" altLang="en-US" sz="214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98638" y="3152803"/>
            <a:ext cx="260414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主界面好友界面群界面等等的功能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（尚未未完成）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050558" y="1327910"/>
            <a:ext cx="127254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4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登陆界面</a:t>
            </a:r>
            <a:endParaRPr kumimoji="0" lang="zh-CN" altLang="en-US" sz="214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8050558" y="3265165"/>
            <a:ext cx="2729831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登陆界面实现用户名输入密码输入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TextBox 12"/>
          <p:cNvSpPr txBox="1"/>
          <p:nvPr/>
        </p:nvSpPr>
        <p:spPr>
          <a:xfrm>
            <a:off x="8219209" y="4024664"/>
            <a:ext cx="127254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4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注册界面</a:t>
            </a:r>
            <a:endParaRPr kumimoji="0" lang="zh-CN" altLang="en-US" sz="214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5246139" y="5702726"/>
            <a:ext cx="3947375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4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注册界面实现用户名填写，密码确认，签名填写还有设置头像</a:t>
            </a:r>
            <a:endParaRPr kumimoji="0" lang="zh-CN" altLang="en-US" sz="124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 descr="3C0B10F8-024E-4A0A-BA26-DCB50A322C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749425"/>
            <a:ext cx="2806700" cy="1403350"/>
          </a:xfrm>
          <a:prstGeom prst="rect">
            <a:avLst/>
          </a:prstGeom>
        </p:spPr>
      </p:pic>
      <p:pic>
        <p:nvPicPr>
          <p:cNvPr id="36" name="图片 35" descr="7C6A435FB681F86DEE12B77CC8E8EDE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1293495"/>
            <a:ext cx="1605280" cy="3853180"/>
          </a:xfrm>
          <a:prstGeom prst="rect">
            <a:avLst/>
          </a:prstGeom>
        </p:spPr>
      </p:pic>
      <p:pic>
        <p:nvPicPr>
          <p:cNvPr id="37" name="图片 36" descr="3C370154-E713-4A13-98B3-B0B9AE27DC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435" y="4401820"/>
            <a:ext cx="3047365" cy="11950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" t="27927" r="23069" b="21840"/>
          <a:stretch>
            <a:fillRect/>
          </a:stretch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48740" y="547446"/>
            <a:ext cx="1201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成果展示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5651687" y="1895876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等腰三角形 2"/>
          <p:cNvSpPr/>
          <p:nvPr/>
        </p:nvSpPr>
        <p:spPr bwMode="auto">
          <a:xfrm rot="5400000">
            <a:off x="5607685" y="2718435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 rot="10620000">
            <a:off x="5588000" y="2908935"/>
            <a:ext cx="1073785" cy="108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等腰三角形 2"/>
          <p:cNvSpPr/>
          <p:nvPr/>
        </p:nvSpPr>
        <p:spPr bwMode="auto">
          <a:xfrm rot="5400000">
            <a:off x="5607685" y="1441450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10620000">
            <a:off x="5596890" y="1631950"/>
            <a:ext cx="1073785" cy="10814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等腰三角形 2"/>
          <p:cNvSpPr/>
          <p:nvPr/>
        </p:nvSpPr>
        <p:spPr bwMode="auto">
          <a:xfrm rot="5400000">
            <a:off x="5607685" y="4056380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 rot="10620000">
            <a:off x="5588000" y="4246880"/>
            <a:ext cx="1073785" cy="108140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17845" y="19888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01335" y="326580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60695" y="460375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TextBox 7"/>
          <p:cNvSpPr txBox="1"/>
          <p:nvPr/>
        </p:nvSpPr>
        <p:spPr>
          <a:xfrm rot="10800000">
            <a:off x="3994337" y="1963186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等腰三角形 2"/>
          <p:cNvSpPr/>
          <p:nvPr/>
        </p:nvSpPr>
        <p:spPr bwMode="auto">
          <a:xfrm rot="16200000">
            <a:off x="3950335" y="2785745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05275" y="2973070"/>
            <a:ext cx="1073785" cy="108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等腰三角形 2"/>
          <p:cNvSpPr/>
          <p:nvPr/>
        </p:nvSpPr>
        <p:spPr bwMode="auto">
          <a:xfrm rot="16200000">
            <a:off x="3950335" y="1508760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05275" y="1699895"/>
            <a:ext cx="1073785" cy="10814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等腰三角形 2"/>
          <p:cNvSpPr/>
          <p:nvPr/>
        </p:nvSpPr>
        <p:spPr bwMode="auto">
          <a:xfrm rot="16200000">
            <a:off x="3950335" y="4123690"/>
            <a:ext cx="1209675" cy="1461770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105275" y="4311015"/>
            <a:ext cx="1073785" cy="108140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4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81780" y="20561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81780" y="33331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081780" y="46710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界面框架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2014</Words>
  <Application>WPS 文字</Application>
  <PresentationFormat>自定义</PresentationFormat>
  <Paragraphs>184</Paragraphs>
  <Slides>13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方正书宋_GBK</vt:lpstr>
      <vt:lpstr>Wingdings</vt:lpstr>
      <vt:lpstr>Calibri</vt:lpstr>
      <vt:lpstr>宋体</vt:lpstr>
      <vt:lpstr>Agency FB</vt:lpstr>
      <vt:lpstr>经典综艺体简</vt:lpstr>
      <vt:lpstr>方正姚体</vt:lpstr>
      <vt:lpstr>Century Gothic</vt:lpstr>
      <vt:lpstr>微软雅黑</vt:lpstr>
      <vt:lpstr>Arial</vt:lpstr>
      <vt:lpstr>等线</vt:lpstr>
      <vt:lpstr>等线</vt:lpstr>
      <vt:lpstr>Aharoni</vt:lpstr>
      <vt:lpstr>Calibri</vt:lpstr>
      <vt:lpstr>Impact MT Std</vt:lpstr>
      <vt:lpstr>Impact</vt:lpstr>
      <vt:lpstr>苹方-简</vt:lpstr>
      <vt:lpstr>华文宋体</vt:lpstr>
      <vt:lpstr>宋体</vt:lpstr>
      <vt:lpstr>汉仪书宋二KW</vt:lpstr>
      <vt:lpstr>Arial Unicode MS</vt:lpstr>
      <vt:lpstr>汉仪中等线KW</vt:lpstr>
      <vt:lpstr>Helvetica Neue</vt:lpstr>
      <vt:lpstr>宋体-简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zhangxiaowei</cp:lastModifiedBy>
  <cp:revision>51</cp:revision>
  <dcterms:created xsi:type="dcterms:W3CDTF">2019-08-12T08:25:52Z</dcterms:created>
  <dcterms:modified xsi:type="dcterms:W3CDTF">2019-08-12T08:25:52Z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