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2" r:id="rId5"/>
    <p:sldId id="276" r:id="rId6"/>
    <p:sldId id="264" r:id="rId7"/>
    <p:sldId id="265" r:id="rId8"/>
    <p:sldId id="277" r:id="rId9"/>
    <p:sldId id="273" r:id="rId10"/>
    <p:sldId id="278" r:id="rId11"/>
    <p:sldId id="284" r:id="rId12"/>
    <p:sldId id="275" r:id="rId13"/>
    <p:sldId id="280" r:id="rId14"/>
    <p:sldId id="281" r:id="rId15"/>
    <p:sldId id="282" r:id="rId16"/>
    <p:sldId id="283" r:id="rId17"/>
    <p:sldId id="285" r:id="rId18"/>
    <p:sldId id="267" r:id="rId19"/>
    <p:sldId id="268" r:id="rId20"/>
    <p:sldId id="286"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3" d="100"/>
          <a:sy n="33" d="100"/>
        </p:scale>
        <p:origin x="-840" y="-7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49922119"/>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Shape 92"/>
          <p:cNvSpPr>
            <a:spLocks noGrp="1"/>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j-lt"/>
                <a:ea typeface="+mj-ea"/>
                <a:cs typeface="+mj-cs"/>
                <a:sym typeface="Helvetica"/>
              </a:defRPr>
            </a:lvl1pPr>
            <a:lvl2pPr marL="1099185" indent="-464185" algn="ctr">
              <a:spcBef>
                <a:spcPts val="0"/>
              </a:spcBef>
              <a:defRPr sz="3800">
                <a:latin typeface="+mj-lt"/>
                <a:ea typeface="+mj-ea"/>
                <a:cs typeface="+mj-cs"/>
                <a:sym typeface="Helvetica"/>
              </a:defRPr>
            </a:lvl2pPr>
            <a:lvl3pPr marL="1734185" indent="-464185" algn="ctr">
              <a:spcBef>
                <a:spcPts val="0"/>
              </a:spcBef>
              <a:defRPr sz="3800">
                <a:latin typeface="+mj-lt"/>
                <a:ea typeface="+mj-ea"/>
                <a:cs typeface="+mj-cs"/>
                <a:sym typeface="Helvetica"/>
              </a:defRPr>
            </a:lvl3pPr>
            <a:lvl4pPr marL="2369185" indent="-464185" algn="ctr">
              <a:spcBef>
                <a:spcPts val="0"/>
              </a:spcBef>
              <a:defRPr sz="3800">
                <a:latin typeface="+mj-lt"/>
                <a:ea typeface="+mj-ea"/>
                <a:cs typeface="+mj-cs"/>
                <a:sym typeface="Helvetica"/>
              </a:defRPr>
            </a:lvl4pPr>
            <a:lvl5pPr marL="3004185" indent="-464185" algn="ctr">
              <a:spcBef>
                <a:spcPts val="0"/>
              </a:spcBef>
              <a:defRPr sz="3800">
                <a:latin typeface="+mj-lt"/>
                <a:ea typeface="+mj-ea"/>
                <a:cs typeface="+mj-cs"/>
                <a:sym typeface="Helvetica"/>
              </a:defRPr>
            </a:lvl5pPr>
          </a:lstStyle>
          <a:p>
            <a:r>
              <a:t>正文级别 1</a:t>
            </a:r>
          </a:p>
          <a:p>
            <a:pPr lvl="1"/>
            <a:r>
              <a:t>正文级别 2</a:t>
            </a:r>
          </a:p>
          <a:p>
            <a:pPr lvl="2"/>
            <a:r>
              <a:t>正文级别 3</a:t>
            </a:r>
          </a:p>
          <a:p>
            <a:pPr lvl="3"/>
            <a:r>
              <a:t>正文级别 4</a:t>
            </a:r>
          </a:p>
          <a:p>
            <a:pPr lvl="4"/>
            <a:r>
              <a:t>正文级别 5</a:t>
            </a:r>
          </a:p>
        </p:txBody>
      </p:sp>
      <p:sp>
        <p:nvSpPr>
          <p:cNvPr id="93" name="Shape 93"/>
          <p:cNvSpPr>
            <a:spLocks noGrp="1"/>
          </p:cNvSpPr>
          <p:nvPr>
            <p:ph type="body" sz="quarter" idx="13"/>
          </p:nvPr>
        </p:nvSpPr>
        <p:spPr>
          <a:xfrm>
            <a:off x="2387600" y="5975348"/>
            <a:ext cx="19621500" cy="1028703"/>
          </a:xfrm>
          <a:prstGeom prst="rect">
            <a:avLst/>
          </a:prstGeom>
        </p:spPr>
        <p:txBody>
          <a:bodyPr/>
          <a:lstStyle/>
          <a:p>
            <a:endParaRPr/>
          </a:p>
        </p:txBody>
      </p:sp>
      <p:sp>
        <p:nvSpPr>
          <p:cNvPr id="94" name="Shape 94"/>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Shape 101"/>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Shape 109"/>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6" y="673100"/>
            <a:ext cx="18135605" cy="8737600"/>
          </a:xfrm>
          <a:prstGeom prst="rect">
            <a:avLst/>
          </a:prstGeom>
        </p:spPr>
        <p:txBody>
          <a:bodyPr lIns="91439" tIns="45719" rIns="91439" bIns="45719" anchor="t">
            <a:noAutofit/>
          </a:bodyPr>
          <a:lstStyle/>
          <a:p>
            <a:endParaRPr/>
          </a:p>
        </p:txBody>
      </p:sp>
      <p:sp>
        <p:nvSpPr>
          <p:cNvPr id="21" name="Shape 21"/>
          <p:cNvSpPr>
            <a:spLocks noGrp="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a:spLocks noGrp="1"/>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3" cy="11506200"/>
          </a:xfrm>
          <a:prstGeom prst="rect">
            <a:avLst/>
          </a:prstGeom>
        </p:spPr>
        <p:txBody>
          <a:bodyPr lIns="91439" tIns="45719" rIns="91439" bIns="45719" anchor="t">
            <a:noAutofit/>
          </a:bodyPr>
          <a:lstStyle/>
          <a:p>
            <a:endParaRPr/>
          </a:p>
        </p:txBody>
      </p:sp>
      <p:sp>
        <p:nvSpPr>
          <p:cNvPr id="39" name="Shape 39"/>
          <p:cNvSpPr>
            <a:spLocks noGrp="1"/>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a:spLocks noGrp="1"/>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hasCustomPrompt="1"/>
          </p:nvPr>
        </p:nvSpPr>
        <p:spPr>
          <a:xfrm>
            <a:off x="1689100" y="952500"/>
            <a:ext cx="21005800" cy="2286000"/>
          </a:xfrm>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pic>
        <p:nvPicPr>
          <p:cNvPr id="56" name="image1-small.jpg"/>
          <p:cNvPicPr>
            <a:picLocks noChangeAspect="1"/>
          </p:cNvPicPr>
          <p:nvPr/>
        </p:nvPicPr>
        <p:blipFill>
          <a:blip r:embed="rId2"/>
          <a:stretch>
            <a:fillRect/>
          </a:stretch>
        </p:blipFill>
        <p:spPr>
          <a:xfrm>
            <a:off x="1184" y="0"/>
            <a:ext cx="24381631" cy="13716002"/>
          </a:xfrm>
          <a:prstGeom prst="rect">
            <a:avLst/>
          </a:prstGeom>
          <a:ln w="12700">
            <a:miter lim="400000"/>
            <a:headEnd/>
            <a:tailEnd/>
          </a:ln>
        </p:spPr>
      </p:pic>
      <p:sp>
        <p:nvSpPr>
          <p:cNvPr id="57" name="Shape 57"/>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5" name="Shape 65"/>
          <p:cNvSpPr>
            <a:spLocks noGrp="1"/>
          </p:cNvSpPr>
          <p:nvPr>
            <p:ph type="title" hasCustomPrompt="1"/>
          </p:nvPr>
        </p:nvSpPr>
        <p:spPr>
          <a:xfrm>
            <a:off x="1689100" y="952500"/>
            <a:ext cx="21005800" cy="2286000"/>
          </a:xfrm>
          <a:prstGeom prst="rect">
            <a:avLst/>
          </a:prstGeom>
        </p:spPr>
        <p:txBody>
          <a:bodyPr/>
          <a:lstStyle/>
          <a:p>
            <a:r>
              <a:t>标题文本</a:t>
            </a:r>
          </a:p>
        </p:txBody>
      </p:sp>
      <p:sp>
        <p:nvSpPr>
          <p:cNvPr id="66" name="Shape 66"/>
          <p:cNvSpPr>
            <a:spLocks noGrp="1"/>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7" name="Shape 67"/>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3" name="Shape 83"/>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5" name="Shape 85"/>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689100" y="1778000"/>
            <a:ext cx="21005800" cy="101473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3653366" y="2743200"/>
            <a:ext cx="19507201" cy="930275"/>
          </a:xfrm>
          <a:prstGeom prst="rect">
            <a:avLst/>
          </a:prstGeom>
          <a:ln w="12700">
            <a:miter lim="400000"/>
          </a:ln>
        </p:spPr>
        <p:txBody>
          <a:bodyPr lIns="50800" tIns="50800" rIns="50800" bIns="50800" anchor="ctr">
            <a:normAutofit/>
          </a:bodyPr>
          <a:lstStyle/>
          <a:p>
            <a:endParaRPr/>
          </a:p>
        </p:txBody>
      </p:sp>
      <p:sp>
        <p:nvSpPr>
          <p:cNvPr id="4" name="Shape 4"/>
          <p:cNvSpPr>
            <a:spLocks noGrp="1"/>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10578296" y="6181121"/>
            <a:ext cx="3227408" cy="857701"/>
          </a:xfrm>
          <a:custGeom>
            <a:avLst/>
            <a:gdLst/>
            <a:ahLst/>
            <a:cxnLst>
              <a:cxn ang="0">
                <a:pos x="wd2" y="hd2"/>
              </a:cxn>
              <a:cxn ang="5400000">
                <a:pos x="wd2" y="hd2"/>
              </a:cxn>
              <a:cxn ang="10800000">
                <a:pos x="wd2" y="hd2"/>
              </a:cxn>
              <a:cxn ang="16200000">
                <a:pos x="wd2" y="hd2"/>
              </a:cxn>
            </a:cxnLst>
            <a:rect l="0" t="0" r="r" b="b"/>
            <a:pathLst>
              <a:path w="21600" h="20627" extrusionOk="0">
                <a:moveTo>
                  <a:pt x="1" y="12312"/>
                </a:moveTo>
                <a:cubicBezTo>
                  <a:pt x="2970" y="10163"/>
                  <a:pt x="5866" y="7540"/>
                  <a:pt x="8694" y="4477"/>
                </a:cubicBezTo>
                <a:cubicBezTo>
                  <a:pt x="11022" y="1956"/>
                  <a:pt x="13414" y="-973"/>
                  <a:pt x="15875" y="314"/>
                </a:cubicBezTo>
                <a:cubicBezTo>
                  <a:pt x="18288" y="1576"/>
                  <a:pt x="20402" y="6790"/>
                  <a:pt x="21600" y="14422"/>
                </a:cubicBezTo>
                <a:lnTo>
                  <a:pt x="21557" y="20541"/>
                </a:lnTo>
                <a:lnTo>
                  <a:pt x="0" y="20627"/>
                </a:lnTo>
                <a:lnTo>
                  <a:pt x="1" y="12312"/>
                </a:lnTo>
                <a:close/>
              </a:path>
            </a:pathLst>
          </a:custGeom>
          <a:solidFill>
            <a:srgbClr val="FFFFFF">
              <a:alpha val="30994"/>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19" name="Shape 119"/>
          <p:cNvSpPr/>
          <p:nvPr/>
        </p:nvSpPr>
        <p:spPr>
          <a:xfrm>
            <a:off x="10587790" y="6020627"/>
            <a:ext cx="3214217" cy="1099412"/>
          </a:xfrm>
          <a:custGeom>
            <a:avLst/>
            <a:gdLst/>
            <a:ahLst/>
            <a:cxnLst>
              <a:cxn ang="0">
                <a:pos x="wd2" y="hd2"/>
              </a:cxn>
              <a:cxn ang="5400000">
                <a:pos x="wd2" y="hd2"/>
              </a:cxn>
              <a:cxn ang="10800000">
                <a:pos x="wd2" y="hd2"/>
              </a:cxn>
              <a:cxn ang="16200000">
                <a:pos x="wd2" y="hd2"/>
              </a:cxn>
            </a:cxnLst>
            <a:rect l="0" t="0" r="r" b="b"/>
            <a:pathLst>
              <a:path w="21600" h="21445" extrusionOk="0">
                <a:moveTo>
                  <a:pt x="0" y="4696"/>
                </a:moveTo>
                <a:cubicBezTo>
                  <a:pt x="1265" y="1518"/>
                  <a:pt x="2897" y="-155"/>
                  <a:pt x="4569" y="11"/>
                </a:cubicBezTo>
                <a:cubicBezTo>
                  <a:pt x="6336" y="187"/>
                  <a:pt x="7973" y="2378"/>
                  <a:pt x="9506" y="4921"/>
                </a:cubicBezTo>
                <a:cubicBezTo>
                  <a:pt x="11459" y="8162"/>
                  <a:pt x="13346" y="12059"/>
                  <a:pt x="15573" y="13120"/>
                </a:cubicBezTo>
                <a:cubicBezTo>
                  <a:pt x="17718" y="14142"/>
                  <a:pt x="19910" y="12400"/>
                  <a:pt x="21575" y="8347"/>
                </a:cubicBezTo>
                <a:lnTo>
                  <a:pt x="21600" y="20825"/>
                </a:lnTo>
                <a:lnTo>
                  <a:pt x="12" y="21445"/>
                </a:lnTo>
                <a:lnTo>
                  <a:pt x="0" y="4696"/>
                </a:lnTo>
                <a:close/>
              </a:path>
            </a:pathLst>
          </a:custGeom>
          <a:solidFill>
            <a:srgbClr val="FFFFFF">
              <a:alpha val="41826"/>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pic>
        <p:nvPicPr>
          <p:cNvPr id="120" name="image2.png"/>
          <p:cNvPicPr>
            <a:picLocks noChangeAspect="1"/>
          </p:cNvPicPr>
          <p:nvPr/>
        </p:nvPicPr>
        <p:blipFill>
          <a:blip r:embed="rId2"/>
          <a:stretch>
            <a:fillRect/>
          </a:stretch>
        </p:blipFill>
        <p:spPr>
          <a:xfrm>
            <a:off x="11278985" y="4920851"/>
            <a:ext cx="1833544" cy="933925"/>
          </a:xfrm>
          <a:prstGeom prst="rect">
            <a:avLst/>
          </a:prstGeom>
          <a:ln w="12700">
            <a:miter lim="400000"/>
            <a:headEnd/>
            <a:tailEnd/>
          </a:ln>
        </p:spPr>
      </p:pic>
      <p:pic>
        <p:nvPicPr>
          <p:cNvPr id="121" name="image3.png"/>
          <p:cNvPicPr>
            <a:picLocks noChangeAspect="1"/>
          </p:cNvPicPr>
          <p:nvPr/>
        </p:nvPicPr>
        <p:blipFill>
          <a:blip r:embed="rId3"/>
          <a:stretch>
            <a:fillRect/>
          </a:stretch>
        </p:blipFill>
        <p:spPr>
          <a:xfrm>
            <a:off x="13182364" y="4979889"/>
            <a:ext cx="252600" cy="252600"/>
          </a:xfrm>
          <a:prstGeom prst="rect">
            <a:avLst/>
          </a:prstGeom>
          <a:ln w="12700">
            <a:miter lim="400000"/>
            <a:headEnd/>
            <a:tailEnd/>
          </a:ln>
        </p:spPr>
      </p:pic>
      <p:pic>
        <p:nvPicPr>
          <p:cNvPr id="122" name="image4.png" descr="C:\Users\Administrator\Desktop\55.png"/>
          <p:cNvPicPr>
            <a:picLocks noChangeAspect="1"/>
          </p:cNvPicPr>
          <p:nvPr/>
        </p:nvPicPr>
        <p:blipFill>
          <a:blip r:embed="rId4"/>
          <a:stretch>
            <a:fillRect/>
          </a:stretch>
        </p:blipFill>
        <p:spPr>
          <a:xfrm>
            <a:off x="9230152" y="2498159"/>
            <a:ext cx="6137381" cy="5777419"/>
          </a:xfrm>
          <a:prstGeom prst="rect">
            <a:avLst/>
          </a:prstGeom>
          <a:ln w="12700">
            <a:miter lim="400000"/>
            <a:headEnd/>
            <a:tailEnd/>
          </a:ln>
        </p:spPr>
      </p:pic>
      <p:sp>
        <p:nvSpPr>
          <p:cNvPr id="123" name="Shape 123"/>
          <p:cNvSpPr/>
          <p:nvPr/>
        </p:nvSpPr>
        <p:spPr>
          <a:xfrm>
            <a:off x="7715692" y="7975212"/>
            <a:ext cx="9191552" cy="647701"/>
          </a:xfrm>
          <a:prstGeom prst="rect">
            <a:avLst/>
          </a:prstGeom>
          <a:ln w="12700">
            <a:miter lim="400000"/>
          </a:ln>
        </p:spPr>
        <p:txBody>
          <a:bodyPr wrap="none" lIns="50800" tIns="50800" rIns="50800" bIns="50800" anchor="ctr">
            <a:spAutoFit/>
          </a:bodyPr>
          <a:lstStyle>
            <a:lvl1pPr>
              <a:defRPr sz="3600" b="1" cap="all">
                <a:solidFill>
                  <a:srgbClr val="DDDDDD"/>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UNIQUE SHANXI TECHNOLOGY tasting</a:t>
            </a:r>
          </a:p>
        </p:txBody>
      </p:sp>
      <p:sp>
        <p:nvSpPr>
          <p:cNvPr id="124" name="Shape 124"/>
          <p:cNvSpPr>
            <a:spLocks noGrp="1"/>
          </p:cNvSpPr>
          <p:nvPr>
            <p:ph type="subTitle" sz="quarter" idx="1"/>
          </p:nvPr>
        </p:nvSpPr>
        <p:spPr>
          <a:xfrm>
            <a:off x="8950470" y="8874523"/>
            <a:ext cx="6696745" cy="1191489"/>
          </a:xfrm>
          <a:prstGeom prst="rect">
            <a:avLst/>
          </a:prstGeom>
        </p:spPr>
        <p:txBody>
          <a:bodyPr lIns="45718" tIns="45718" rIns="45718" bIns="45718"/>
          <a:lstStyle>
            <a:lvl1pPr defTabSz="914400">
              <a:spcBef>
                <a:spcPts val="600"/>
              </a:spcBef>
              <a:defRPr sz="36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即时通讯项目</a:t>
            </a:r>
            <a:endParaRPr lang="zh-CN"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66"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67" name="Shape 167"/>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项目运行截图</a:t>
            </a:r>
            <a:endParaRPr dirty="0"/>
          </a:p>
        </p:txBody>
      </p:sp>
      <p:sp>
        <p:nvSpPr>
          <p:cNvPr id="168" name="Shape 168"/>
          <p:cNvSpPr/>
          <p:nvPr/>
        </p:nvSpPr>
        <p:spPr>
          <a:xfrm>
            <a:off x="12192000" y="7178679"/>
            <a:ext cx="10585177"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69"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extLst>
      <p:ext uri="{BB962C8B-B14F-4D97-AF65-F5344CB8AC3E}">
        <p14:creationId xmlns:p14="http://schemas.microsoft.com/office/powerpoint/2010/main" val="2389813865"/>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4176" y="2965599"/>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注册界面：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TextBox 6"/>
          <p:cNvSpPr txBox="1"/>
          <p:nvPr/>
        </p:nvSpPr>
        <p:spPr>
          <a:xfrm>
            <a:off x="1462808" y="4232475"/>
            <a:ext cx="6336671"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注册已经存在的</a:t>
            </a:r>
            <a:r>
              <a:rPr kumimoji="0" lang="en-US" altLang="zh-CN" sz="5000" b="0" i="0" u="none" strike="noStrike" cap="none" spc="0" normalizeH="0" baseline="0" dirty="0" smtClean="0">
                <a:ln>
                  <a:noFill/>
                </a:ln>
                <a:solidFill>
                  <a:srgbClr val="000000"/>
                </a:solidFill>
                <a:effectLst/>
                <a:uFillTx/>
                <a:latin typeface="+mj-lt"/>
                <a:ea typeface="+mj-ea"/>
                <a:cs typeface="+mj-cs"/>
                <a:sym typeface="Helvetica"/>
              </a:rPr>
              <a:t>ls</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用户</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8" name="TextBox 7"/>
          <p:cNvSpPr txBox="1"/>
          <p:nvPr/>
        </p:nvSpPr>
        <p:spPr>
          <a:xfrm>
            <a:off x="11966425" y="4183908"/>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注册新用户</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808" y="5489848"/>
            <a:ext cx="8280920" cy="662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6425" y="5489849"/>
            <a:ext cx="8146455" cy="651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13911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4176" y="2965599"/>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登录界面：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TextBox 6"/>
          <p:cNvSpPr txBox="1"/>
          <p:nvPr/>
        </p:nvSpPr>
        <p:spPr>
          <a:xfrm>
            <a:off x="1546673" y="4471045"/>
            <a:ext cx="5232202"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输入账号密码登录</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872" y="6065912"/>
            <a:ext cx="10980612" cy="566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1327904" y="3837633"/>
            <a:ext cx="459100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登录成功主界面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8464" y="3259932"/>
            <a:ext cx="4176464" cy="1032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4176" y="2817614"/>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搜索界面：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808" y="4709896"/>
            <a:ext cx="10297243" cy="862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13833" y="3837633"/>
            <a:ext cx="2923877" cy="7797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4400" b="0" i="0" u="none" strike="noStrike" cap="none" spc="0" normalizeH="0" baseline="0" dirty="0" smtClean="0">
                <a:ln>
                  <a:noFill/>
                </a:ln>
                <a:solidFill>
                  <a:srgbClr val="000000"/>
                </a:solidFill>
                <a:effectLst/>
                <a:uFillTx/>
                <a:latin typeface="+mj-lt"/>
                <a:ea typeface="+mj-ea"/>
                <a:cs typeface="+mj-cs"/>
                <a:sym typeface="Helvetica"/>
              </a:rPr>
              <a:t>搜好友界面</a:t>
            </a:r>
            <a:endParaRPr kumimoji="0" lang="zh-CN" altLang="en-US" sz="4400" b="0" i="0" u="none" strike="noStrike" cap="none" spc="0" normalizeH="0" baseline="0" dirty="0">
              <a:ln>
                <a:noFill/>
              </a:ln>
              <a:solidFill>
                <a:srgbClr val="000000"/>
              </a:solidFill>
              <a:effectLst/>
              <a:uFillTx/>
              <a:latin typeface="+mj-lt"/>
              <a:ea typeface="+mj-ea"/>
              <a:cs typeface="+mj-cs"/>
              <a:sym typeface="Helvetica"/>
            </a:endParaRPr>
          </a:p>
        </p:txBody>
      </p:sp>
      <p:sp>
        <p:nvSpPr>
          <p:cNvPr id="3" name="TextBox 2"/>
          <p:cNvSpPr txBox="1"/>
          <p:nvPr/>
        </p:nvSpPr>
        <p:spPr>
          <a:xfrm>
            <a:off x="13079742" y="3735814"/>
            <a:ext cx="2359620" cy="7797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4400" b="0" i="0" u="none" strike="noStrike" cap="none" spc="0" normalizeH="0" baseline="0" dirty="0" smtClean="0">
                <a:ln>
                  <a:noFill/>
                </a:ln>
                <a:solidFill>
                  <a:srgbClr val="000000"/>
                </a:solidFill>
                <a:effectLst/>
                <a:uFillTx/>
                <a:latin typeface="+mj-lt"/>
                <a:ea typeface="+mj-ea"/>
                <a:cs typeface="+mj-cs"/>
                <a:sym typeface="Helvetica"/>
              </a:rPr>
              <a:t>搜群界面</a:t>
            </a:r>
            <a:endParaRPr kumimoji="0" lang="zh-CN" altLang="en-US" sz="4400" b="0" i="0" u="none" strike="noStrike" cap="none" spc="0" normalizeH="0" baseline="0" dirty="0">
              <a:ln>
                <a:noFill/>
              </a:ln>
              <a:solidFill>
                <a:srgbClr val="000000"/>
              </a:solidFill>
              <a:effectLst/>
              <a:uFillTx/>
              <a:latin typeface="+mj-lt"/>
              <a:ea typeface="+mj-ea"/>
              <a:cs typeface="+mj-cs"/>
              <a:sym typeface="Helvetica"/>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2792" y="4733906"/>
            <a:ext cx="10342455" cy="8618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66835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575" y="2965599"/>
            <a:ext cx="3949799"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加好友界面：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2" name="TextBox 1"/>
          <p:cNvSpPr txBox="1"/>
          <p:nvPr/>
        </p:nvSpPr>
        <p:spPr>
          <a:xfrm>
            <a:off x="1174776" y="4273650"/>
            <a:ext cx="459100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添加没有的</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好友</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3790"/>
          <a:stretch/>
        </p:blipFill>
        <p:spPr bwMode="auto">
          <a:xfrm>
            <a:off x="1894856" y="5705871"/>
            <a:ext cx="8858424" cy="725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264008" y="4273650"/>
            <a:ext cx="5873403"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添加已经存在的好友</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277" b="50000"/>
          <a:stretch/>
        </p:blipFill>
        <p:spPr bwMode="auto">
          <a:xfrm>
            <a:off x="11687944" y="6099126"/>
            <a:ext cx="11481721" cy="5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66835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4175" y="2965599"/>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加群</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7" name="TextBox 6"/>
          <p:cNvSpPr txBox="1"/>
          <p:nvPr/>
        </p:nvSpPr>
        <p:spPr>
          <a:xfrm>
            <a:off x="5169423" y="4471045"/>
            <a:ext cx="49099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没有加入</a:t>
            </a:r>
            <a:r>
              <a:rPr lang="en-US" altLang="zh-CN" dirty="0" smtClean="0"/>
              <a:t>ubdf3</a:t>
            </a:r>
            <a:r>
              <a:rPr lang="zh-CN" altLang="en-US" dirty="0" smtClean="0"/>
              <a:t>群</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8" name="TextBox 7"/>
          <p:cNvSpPr txBox="1"/>
          <p:nvPr/>
        </p:nvSpPr>
        <p:spPr>
          <a:xfrm>
            <a:off x="14469739" y="4661100"/>
            <a:ext cx="6192401"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加入已经加入</a:t>
            </a:r>
            <a:r>
              <a:rPr kumimoji="0" lang="en-US" altLang="zh-CN" sz="5000" b="0" i="0" u="none" strike="noStrike" cap="none" spc="0" normalizeH="0" baseline="0" dirty="0" smtClean="0">
                <a:ln>
                  <a:noFill/>
                </a:ln>
                <a:solidFill>
                  <a:srgbClr val="000000"/>
                </a:solidFill>
                <a:effectLst/>
                <a:uFillTx/>
                <a:latin typeface="+mj-lt"/>
                <a:ea typeface="+mj-ea"/>
                <a:cs typeface="+mj-cs"/>
                <a:sym typeface="Helvetica"/>
              </a:rPr>
              <a:t>ubdf3</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群</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822" y="6481991"/>
            <a:ext cx="5352647" cy="237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16" y="4031168"/>
            <a:ext cx="3901057" cy="9655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172" t="4288" b="56602"/>
          <a:stretch/>
        </p:blipFill>
        <p:spPr bwMode="auto">
          <a:xfrm>
            <a:off x="4163592" y="9501963"/>
            <a:ext cx="10101042" cy="34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3220" t="4254" b="50000"/>
          <a:stretch/>
        </p:blipFill>
        <p:spPr bwMode="auto">
          <a:xfrm>
            <a:off x="13488144" y="5545392"/>
            <a:ext cx="10044503" cy="395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66835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4175" y="2965599"/>
            <a:ext cx="330859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群聊</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8" name="TextBox 7"/>
          <p:cNvSpPr txBox="1"/>
          <p:nvPr/>
        </p:nvSpPr>
        <p:spPr>
          <a:xfrm>
            <a:off x="12289704" y="2987973"/>
            <a:ext cx="2667397"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私聊界面</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68" y="4435022"/>
            <a:ext cx="9793088" cy="783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91" t="1014" r="2519" b="3623"/>
          <a:stretch/>
        </p:blipFill>
        <p:spPr bwMode="auto">
          <a:xfrm>
            <a:off x="12047984" y="4435022"/>
            <a:ext cx="9217024" cy="740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0232" y="5758432"/>
            <a:ext cx="9733296" cy="7576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66835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2728" y="2539902"/>
            <a:ext cx="23326899" cy="16414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smtClean="0"/>
              <a:t>        自己加群后</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界面获取最新的群成员：缺点是其他好友如果已经打开群聊界面，</a:t>
            </a:r>
            <a:endParaRPr kumimoji="0" lang="en-US" altLang="zh-CN" sz="5000" b="0" i="0" u="none" strike="noStrike" cap="none" spc="0" normalizeH="0" baseline="0" dirty="0" smtClean="0">
              <a:ln>
                <a:noFill/>
              </a:ln>
              <a:solidFill>
                <a:srgbClr val="000000"/>
              </a:solidFill>
              <a:effectLst/>
              <a:uFillTx/>
              <a:latin typeface="+mj-lt"/>
              <a:ea typeface="+mj-ea"/>
              <a:cs typeface="+mj-cs"/>
              <a:sym typeface="Helvetica"/>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不能自动刷新有新人加入，必须重新登录后才会刷新出来。</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376" y="4769767"/>
            <a:ext cx="9717409" cy="777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4708842"/>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82"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83" name="Shape 183"/>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项目</a:t>
            </a:r>
            <a:r>
              <a:rPr dirty="0" err="1" smtClean="0"/>
              <a:t>总结</a:t>
            </a:r>
            <a:endParaRPr dirty="0"/>
          </a:p>
        </p:txBody>
      </p:sp>
      <p:sp>
        <p:nvSpPr>
          <p:cNvPr id="184" name="Shape 184"/>
          <p:cNvSpPr/>
          <p:nvPr/>
        </p:nvSpPr>
        <p:spPr>
          <a:xfrm>
            <a:off x="12192000" y="7178679"/>
            <a:ext cx="10585177"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85"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1750202" y="6179637"/>
            <a:ext cx="20558916" cy="5027017"/>
          </a:xfrm>
          <a:prstGeom prst="rect">
            <a:avLst/>
          </a:prstGeom>
          <a:ln w="12700">
            <a:miter lim="400000"/>
          </a:ln>
        </p:spPr>
        <p:txBody>
          <a:bodyPr lIns="50800" tIns="50800" rIns="50800" bIns="50800" anchor="ctr">
            <a:spAutoFit/>
          </a:bodyPr>
          <a:lstStyle/>
          <a:p>
            <a:pPr algn="l">
              <a:defRPr sz="4000" b="1">
                <a:solidFill>
                  <a:srgbClr val="99999A"/>
                </a:solidFill>
              </a:defRPr>
            </a:pPr>
            <a:r>
              <a:rPr lang="zh-CN" dirty="0" smtClean="0">
                <a:ea typeface="宋体" panose="02010600030101010101" pitchFamily="2" charset="-122"/>
              </a:rPr>
              <a:t>在</a:t>
            </a:r>
            <a:r>
              <a:rPr lang="zh-CN" altLang="en-US" dirty="0" smtClean="0">
                <a:ea typeface="宋体" panose="02010600030101010101" pitchFamily="2" charset="-122"/>
              </a:rPr>
              <a:t>本阶段的学习中，我</a:t>
            </a:r>
            <a:r>
              <a:rPr lang="zh-CN" altLang="en-US" dirty="0">
                <a:ea typeface="宋体" panose="02010600030101010101" pitchFamily="2" charset="-122"/>
              </a:rPr>
              <a:t>学到</a:t>
            </a:r>
            <a:r>
              <a:rPr lang="zh-CN" altLang="en-US" dirty="0" smtClean="0">
                <a:ea typeface="宋体" panose="02010600030101010101" pitchFamily="2" charset="-122"/>
              </a:rPr>
              <a:t>了我没有接触过项目，也学会了很多新的</a:t>
            </a:r>
            <a:r>
              <a:rPr lang="en-US" altLang="zh-CN" dirty="0" smtClean="0">
                <a:ea typeface="宋体" panose="02010600030101010101" pitchFamily="2" charset="-122"/>
              </a:rPr>
              <a:t>API</a:t>
            </a:r>
            <a:r>
              <a:rPr lang="zh-CN" altLang="en-US" dirty="0" smtClean="0">
                <a:ea typeface="宋体" panose="02010600030101010101" pitchFamily="2" charset="-122"/>
              </a:rPr>
              <a:t>，并在做项目中将以前学习的知识进行了</a:t>
            </a:r>
            <a:r>
              <a:rPr lang="zh-CN" altLang="en-US" dirty="0">
                <a:ea typeface="宋体" panose="02010600030101010101" pitchFamily="2" charset="-122"/>
              </a:rPr>
              <a:t>巩固</a:t>
            </a:r>
            <a:r>
              <a:rPr lang="zh-CN" altLang="en-US" dirty="0" smtClean="0">
                <a:ea typeface="宋体" panose="02010600030101010101" pitchFamily="2" charset="-122"/>
              </a:rPr>
              <a:t>，我以前觉得不懂的在本次项目中都慢慢明白了意思。本项目使我知道了到了编码的神奇之处，以前觉得编码就是敲代码，根本不知道有什么用，现在看到了自己做出的界面，感觉很有乐趣也很有成就感。通过一个月的</a:t>
            </a:r>
            <a:r>
              <a:rPr lang="zh-CN" altLang="en-US" dirty="0">
                <a:ea typeface="宋体" panose="02010600030101010101" pitchFamily="2" charset="-122"/>
              </a:rPr>
              <a:t>学习，我</a:t>
            </a:r>
            <a:r>
              <a:rPr lang="zh-CN" altLang="en-US" dirty="0">
                <a:ea typeface="宋体" panose="02010600030101010101" pitchFamily="2" charset="-122"/>
                <a:sym typeface="+mn-ea"/>
              </a:rPr>
              <a:t>发觉了自身许多的不足之处，这些对我来说无疑是受益匪浅的。本次学习对我来说是一笔珍贵的财富，帮我在培训过程中积累了经验，了解了不足，总结了教训。它使我意识到在今后的工作学习中要不断地充实、完善自己。更多的将理论性知识转化为实际的操作，学以致用。</a:t>
            </a:r>
            <a:r>
              <a:rPr lang="zh-CN" altLang="en-US" dirty="0">
                <a:ea typeface="宋体" panose="02010600030101010101" pitchFamily="2" charset="-122"/>
              </a:rPr>
              <a:t>感谢优逸客公司为我提供这么好的学习机会。</a:t>
            </a:r>
            <a:r>
              <a:rPr lang="zh-CN" altLang="en-US" dirty="0" smtClean="0">
                <a:ea typeface="宋体" panose="02010600030101010101" pitchFamily="2" charset="-122"/>
              </a:rPr>
              <a:t>感谢老师的不厌其烦</a:t>
            </a:r>
            <a:r>
              <a:rPr lang="zh-CN" altLang="en-US" dirty="0">
                <a:ea typeface="宋体" panose="02010600030101010101" pitchFamily="2" charset="-122"/>
              </a:rPr>
              <a:t>的一次又一次的详细指导。</a:t>
            </a:r>
          </a:p>
        </p:txBody>
      </p:sp>
      <p:sp>
        <p:nvSpPr>
          <p:cNvPr id="188" name="Shape 188"/>
          <p:cNvSpPr/>
          <p:nvPr/>
        </p:nvSpPr>
        <p:spPr>
          <a:xfrm>
            <a:off x="1670640" y="4434061"/>
            <a:ext cx="3693319" cy="1179810"/>
          </a:xfrm>
          <a:prstGeom prst="rect">
            <a:avLst/>
          </a:prstGeom>
          <a:ln w="12700">
            <a:miter lim="400000"/>
          </a:ln>
        </p:spPr>
        <p:txBody>
          <a:bodyPr wrap="none" lIns="50800" tIns="50800" rIns="50800" bIns="50800" anchor="ctr">
            <a:spAutoFit/>
          </a:bodyPr>
          <a:lstStyle>
            <a:lvl1pPr>
              <a:defRPr sz="7000">
                <a:solidFill>
                  <a:srgbClr val="535353"/>
                </a:solidFill>
                <a:latin typeface="FZDaHei-B02"/>
                <a:ea typeface="FZDaHei-B02"/>
                <a:cs typeface="FZDaHei-B02"/>
                <a:sym typeface="FZDaHei-B02"/>
              </a:defRPr>
            </a:lvl1pPr>
          </a:lstStyle>
          <a:p>
            <a:r>
              <a:rPr lang="zh-CN" altLang="en-US" dirty="0" smtClean="0"/>
              <a:t>项目</a:t>
            </a:r>
            <a:r>
              <a:rPr dirty="0" err="1" smtClean="0"/>
              <a:t>总结</a:t>
            </a:r>
            <a:endParaRPr dirty="0"/>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5506303" y="4527913"/>
            <a:ext cx="1333501" cy="673101"/>
          </a:xfrm>
          <a:prstGeom prst="rect">
            <a:avLst/>
          </a:prstGeom>
          <a:ln w="12700">
            <a:miter lim="400000"/>
          </a:ln>
        </p:spPr>
        <p:txBody>
          <a:bodyPr wrap="none" lIns="50800" tIns="50800" rIns="50800" bIns="50800" anchor="ctr">
            <a:spAutoFit/>
          </a:bodyPr>
          <a:lstStyle>
            <a:lvl1pPr>
              <a:defRPr sz="3200" b="1">
                <a:solidFill>
                  <a:srgbClr val="69C8FF"/>
                </a:solidFill>
                <a:latin typeface="+mn-lt"/>
                <a:ea typeface="+mn-ea"/>
                <a:cs typeface="+mn-cs"/>
                <a:sym typeface="Helvetica Neue"/>
              </a:defRPr>
            </a:lvl1pPr>
          </a:lstStyle>
          <a:p>
            <a:r>
              <a:t>目录一</a:t>
            </a:r>
          </a:p>
        </p:txBody>
      </p:sp>
      <p:pic>
        <p:nvPicPr>
          <p:cNvPr id="127" name="image5.png"/>
          <p:cNvPicPr>
            <a:picLocks noChangeAspect="1"/>
          </p:cNvPicPr>
          <p:nvPr/>
        </p:nvPicPr>
        <p:blipFill>
          <a:blip r:embed="rId2"/>
          <a:stretch>
            <a:fillRect/>
          </a:stretch>
        </p:blipFill>
        <p:spPr>
          <a:xfrm>
            <a:off x="0" y="3410004"/>
            <a:ext cx="18027072" cy="7704858"/>
          </a:xfrm>
          <a:prstGeom prst="rect">
            <a:avLst/>
          </a:prstGeom>
          <a:ln w="12700">
            <a:miter lim="400000"/>
            <a:headEnd/>
            <a:tailEnd/>
          </a:ln>
        </p:spPr>
      </p:pic>
      <p:sp>
        <p:nvSpPr>
          <p:cNvPr id="128" name="Shape 128"/>
          <p:cNvSpPr/>
          <p:nvPr/>
        </p:nvSpPr>
        <p:spPr>
          <a:xfrm>
            <a:off x="16721187" y="4312412"/>
            <a:ext cx="228600" cy="470535"/>
          </a:xfrm>
          <a:prstGeom prst="rect">
            <a:avLst/>
          </a:prstGeom>
          <a:ln w="12700">
            <a:miter lim="400000"/>
          </a:ln>
        </p:spPr>
        <p:txBody>
          <a:bodyPr wrap="none" lIns="50800" tIns="50800" rIns="50800" bIns="50800" anchor="ctr">
            <a:spAutoFit/>
          </a:bodyPr>
          <a:lstStyle>
            <a:lvl1pPr algn="l">
              <a:defRPr sz="2400" cap="all" spc="120">
                <a:solidFill>
                  <a:srgbClr val="A7A7A7"/>
                </a:solidFill>
                <a:latin typeface="San Francisco Display Bold"/>
                <a:ea typeface="San Francisco Display Bold"/>
                <a:cs typeface="San Francisco Display Bold"/>
                <a:sym typeface="San Francisco Display Bold"/>
              </a:defRPr>
            </a:lvl1pPr>
          </a:lstStyle>
          <a:p>
            <a:endParaRPr/>
          </a:p>
        </p:txBody>
      </p:sp>
      <p:sp>
        <p:nvSpPr>
          <p:cNvPr id="132" name="Shape 132"/>
          <p:cNvSpPr/>
          <p:nvPr/>
        </p:nvSpPr>
        <p:spPr>
          <a:xfrm>
            <a:off x="16152440" y="4030369"/>
            <a:ext cx="311491" cy="311491"/>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33" name="Shape 133"/>
          <p:cNvSpPr/>
          <p:nvPr/>
        </p:nvSpPr>
        <p:spPr>
          <a:xfrm>
            <a:off x="16271715" y="4000875"/>
            <a:ext cx="205877" cy="205877"/>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34" name="Shape 134"/>
          <p:cNvSpPr/>
          <p:nvPr/>
        </p:nvSpPr>
        <p:spPr>
          <a:xfrm>
            <a:off x="16152440" y="5605345"/>
            <a:ext cx="311491" cy="311491"/>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35" name="Shape 135"/>
          <p:cNvSpPr/>
          <p:nvPr/>
        </p:nvSpPr>
        <p:spPr>
          <a:xfrm>
            <a:off x="16271715" y="5575849"/>
            <a:ext cx="205877" cy="205877"/>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40" name="Shape 140"/>
          <p:cNvSpPr/>
          <p:nvPr/>
        </p:nvSpPr>
        <p:spPr>
          <a:xfrm>
            <a:off x="3263007" y="5699318"/>
            <a:ext cx="3123276" cy="1244601"/>
          </a:xfrm>
          <a:prstGeom prst="rect">
            <a:avLst/>
          </a:prstGeom>
          <a:ln w="12700">
            <a:miter lim="400000"/>
          </a:ln>
        </p:spPr>
        <p:txBody>
          <a:bodyPr lIns="50800" tIns="50800" rIns="50800" bIns="50800" anchor="ctr">
            <a:spAutoFit/>
          </a:bodyPr>
          <a:lstStyle/>
          <a:p>
            <a:pPr algn="l">
              <a:defRPr sz="6400" b="1">
                <a:solidFill>
                  <a:srgbClr val="45A4FC"/>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目 录</a:t>
            </a:r>
          </a:p>
        </p:txBody>
      </p:sp>
      <p:sp>
        <p:nvSpPr>
          <p:cNvPr id="141" name="Shape 141"/>
          <p:cNvSpPr/>
          <p:nvPr/>
        </p:nvSpPr>
        <p:spPr>
          <a:xfrm>
            <a:off x="16482750" y="3765521"/>
            <a:ext cx="1734820" cy="593725"/>
          </a:xfrm>
          <a:prstGeom prst="rect">
            <a:avLst/>
          </a:prstGeom>
          <a:ln w="12700">
            <a:miter lim="400000"/>
          </a:ln>
        </p:spPr>
        <p:txBody>
          <a:bodyPr wrap="none" lIns="50800" tIns="50800" rIns="50800" bIns="50800" anchor="ctr">
            <a:spAutoFit/>
          </a:bodyPr>
          <a:lstStyle/>
          <a:p>
            <a:pPr>
              <a:defRPr sz="3200" b="1">
                <a:solidFill>
                  <a:srgbClr val="69C8FF"/>
                </a:solidFill>
                <a:latin typeface="+mn-lt"/>
                <a:ea typeface="+mn-ea"/>
                <a:cs typeface="+mn-cs"/>
                <a:sym typeface="Helvetica Neue"/>
              </a:defRPr>
            </a:pPr>
            <a:r>
              <a:rPr lang="zh-CN"/>
              <a:t>自我介绍</a:t>
            </a:r>
          </a:p>
        </p:txBody>
      </p:sp>
      <p:sp>
        <p:nvSpPr>
          <p:cNvPr id="142" name="Shape 142"/>
          <p:cNvSpPr/>
          <p:nvPr/>
        </p:nvSpPr>
        <p:spPr>
          <a:xfrm>
            <a:off x="16512480" y="5381117"/>
            <a:ext cx="926536" cy="595035"/>
          </a:xfrm>
          <a:prstGeom prst="rect">
            <a:avLst/>
          </a:prstGeom>
          <a:ln w="12700">
            <a:miter lim="400000"/>
          </a:ln>
        </p:spPr>
        <p:txBody>
          <a:bodyPr wrap="none" lIns="50800" tIns="50800" rIns="50800" bIns="50800" anchor="ctr">
            <a:spAutoFit/>
          </a:bodyPr>
          <a:lstStyle/>
          <a:p>
            <a:pPr>
              <a:defRPr sz="3200" b="1">
                <a:solidFill>
                  <a:srgbClr val="69C8FF"/>
                </a:solidFill>
                <a:latin typeface="+mn-lt"/>
                <a:ea typeface="+mn-ea"/>
                <a:cs typeface="+mn-cs"/>
                <a:sym typeface="Helvetica Neue"/>
              </a:defRPr>
            </a:pPr>
            <a:r>
              <a:rPr lang="zh-CN" altLang="en-US" dirty="0" smtClean="0"/>
              <a:t>项目</a:t>
            </a:r>
            <a:endParaRPr lang="zh-CN" dirty="0"/>
          </a:p>
        </p:txBody>
      </p:sp>
      <p:sp>
        <p:nvSpPr>
          <p:cNvPr id="143" name="Shape 143"/>
          <p:cNvSpPr/>
          <p:nvPr/>
        </p:nvSpPr>
        <p:spPr>
          <a:xfrm>
            <a:off x="16591337" y="9630732"/>
            <a:ext cx="1734820" cy="593725"/>
          </a:xfrm>
          <a:prstGeom prst="rect">
            <a:avLst/>
          </a:prstGeom>
          <a:ln w="12700">
            <a:miter lim="400000"/>
          </a:ln>
        </p:spPr>
        <p:txBody>
          <a:bodyPr wrap="none" lIns="50800" tIns="50800" rIns="50800" bIns="50800" anchor="ctr">
            <a:spAutoFit/>
          </a:bodyPr>
          <a:lstStyle/>
          <a:p>
            <a:pPr>
              <a:defRPr sz="3200" b="1">
                <a:solidFill>
                  <a:srgbClr val="69C8FF"/>
                </a:solidFill>
                <a:latin typeface="+mn-lt"/>
                <a:ea typeface="+mn-ea"/>
                <a:cs typeface="+mn-cs"/>
                <a:sym typeface="Helvetica Neue"/>
              </a:defRPr>
            </a:pPr>
            <a:r>
              <a:rPr lang="zh-CN"/>
              <a:t>阶段总结</a:t>
            </a:r>
          </a:p>
        </p:txBody>
      </p:sp>
      <p:pic>
        <p:nvPicPr>
          <p:cNvPr id="145" name="image6.png"/>
          <p:cNvPicPr>
            <a:picLocks noChangeAspect="1"/>
          </p:cNvPicPr>
          <p:nvPr/>
        </p:nvPicPr>
        <p:blipFill>
          <a:blip r:embed="rId3"/>
          <a:stretch>
            <a:fillRect/>
          </a:stretch>
        </p:blipFill>
        <p:spPr>
          <a:xfrm>
            <a:off x="0" y="305271"/>
            <a:ext cx="24384000" cy="2880321"/>
          </a:xfrm>
          <a:prstGeom prst="rect">
            <a:avLst/>
          </a:prstGeom>
          <a:ln w="12700">
            <a:miter lim="400000"/>
            <a:headEnd/>
            <a:tailEnd/>
          </a:ln>
        </p:spPr>
      </p:pic>
      <p:sp>
        <p:nvSpPr>
          <p:cNvPr id="146" name="Shape 146"/>
          <p:cNvSpPr/>
          <p:nvPr/>
        </p:nvSpPr>
        <p:spPr>
          <a:xfrm>
            <a:off x="3335015" y="6962655"/>
            <a:ext cx="10585178" cy="599437"/>
          </a:xfrm>
          <a:prstGeom prst="rect">
            <a:avLst/>
          </a:prstGeom>
          <a:ln w="12700">
            <a:miter lim="400000"/>
          </a:ln>
        </p:spPr>
        <p:txBody>
          <a:bodyPr lIns="45718" tIns="45718" rIns="45718" bIns="45718">
            <a:normAutofit fontScale="95000"/>
          </a:bodyPr>
          <a:lstStyle>
            <a:lvl1pPr algn="l"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C     O     N     T      E      N      T      S</a:t>
            </a:r>
          </a:p>
        </p:txBody>
      </p:sp>
      <p:pic>
        <p:nvPicPr>
          <p:cNvPr id="147" name="image7.png" descr="C:\Users\Administrator\Desktop\23.png"/>
          <p:cNvPicPr>
            <a:picLocks noChangeAspect="1"/>
          </p:cNvPicPr>
          <p:nvPr/>
        </p:nvPicPr>
        <p:blipFill>
          <a:blip r:embed="rId4"/>
          <a:stretch>
            <a:fillRect/>
          </a:stretch>
        </p:blipFill>
        <p:spPr>
          <a:xfrm rot="5400000">
            <a:off x="1493481" y="6384618"/>
            <a:ext cx="1584179" cy="514716"/>
          </a:xfrm>
          <a:prstGeom prst="rect">
            <a:avLst/>
          </a:prstGeom>
          <a:ln w="12700">
            <a:miter lim="400000"/>
            <a:headEnd/>
            <a:tailEnd/>
          </a:ln>
        </p:spPr>
      </p:pic>
      <p:sp>
        <p:nvSpPr>
          <p:cNvPr id="2" name="Shape 132"/>
          <p:cNvSpPr/>
          <p:nvPr/>
        </p:nvSpPr>
        <p:spPr>
          <a:xfrm>
            <a:off x="16152440" y="9772039"/>
            <a:ext cx="311491" cy="311491"/>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37" name="Shape 137"/>
          <p:cNvSpPr/>
          <p:nvPr/>
        </p:nvSpPr>
        <p:spPr>
          <a:xfrm>
            <a:off x="16276795" y="9772104"/>
            <a:ext cx="205877" cy="205877"/>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3" name="TextBox 2"/>
          <p:cNvSpPr txBox="1"/>
          <p:nvPr/>
        </p:nvSpPr>
        <p:spPr>
          <a:xfrm>
            <a:off x="16517724" y="6281936"/>
            <a:ext cx="3816424" cy="207236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smtClean="0">
                <a:solidFill>
                  <a:schemeClr val="accent1">
                    <a:lumMod val="60000"/>
                    <a:lumOff val="40000"/>
                  </a:schemeClr>
                </a:solidFill>
              </a:rPr>
              <a:t>1.</a:t>
            </a:r>
            <a:r>
              <a:rPr lang="zh-CN" altLang="en-US" sz="3200" dirty="0" smtClean="0">
                <a:solidFill>
                  <a:schemeClr val="accent1">
                    <a:lumMod val="60000"/>
                    <a:lumOff val="40000"/>
                  </a:schemeClr>
                </a:solidFill>
              </a:rPr>
              <a:t>项目描述</a:t>
            </a:r>
            <a:endParaRPr lang="zh-CN" altLang="en-US" sz="3200" dirty="0">
              <a:solidFill>
                <a:schemeClr val="accent1">
                  <a:lumMod val="60000"/>
                  <a:lumOff val="40000"/>
                </a:schemeClr>
              </a:solidFill>
            </a:endParaRPr>
          </a:p>
          <a:p>
            <a:pPr algn="l"/>
            <a:r>
              <a:rPr lang="en-US" altLang="zh-CN" sz="3200" dirty="0" smtClean="0">
                <a:solidFill>
                  <a:schemeClr val="accent1">
                    <a:lumMod val="60000"/>
                    <a:lumOff val="40000"/>
                  </a:schemeClr>
                </a:solidFill>
              </a:rPr>
              <a:t>2.</a:t>
            </a:r>
            <a:r>
              <a:rPr lang="zh-CN" altLang="en-US" sz="3200" dirty="0" smtClean="0">
                <a:solidFill>
                  <a:schemeClr val="accent1">
                    <a:lumMod val="60000"/>
                    <a:lumOff val="40000"/>
                  </a:schemeClr>
                </a:solidFill>
              </a:rPr>
              <a:t>项目</a:t>
            </a:r>
            <a:r>
              <a:rPr lang="zh-CN" altLang="en-US" sz="3200" dirty="0">
                <a:solidFill>
                  <a:schemeClr val="accent1">
                    <a:lumMod val="60000"/>
                    <a:lumOff val="40000"/>
                  </a:schemeClr>
                </a:solidFill>
              </a:rPr>
              <a:t>技术</a:t>
            </a:r>
            <a:r>
              <a:rPr lang="zh-CN" altLang="en-US" sz="3200" dirty="0" smtClean="0">
                <a:solidFill>
                  <a:schemeClr val="accent1">
                    <a:lumMod val="60000"/>
                    <a:lumOff val="40000"/>
                  </a:schemeClr>
                </a:solidFill>
              </a:rPr>
              <a:t>架构</a:t>
            </a:r>
            <a:endParaRPr lang="zh-CN" altLang="en-US" sz="3200" dirty="0">
              <a:solidFill>
                <a:schemeClr val="accent1">
                  <a:lumMod val="60000"/>
                  <a:lumOff val="40000"/>
                </a:schemeClr>
              </a:solidFill>
            </a:endParaRPr>
          </a:p>
          <a:p>
            <a:pPr algn="l"/>
            <a:r>
              <a:rPr lang="en-US" altLang="zh-CN" sz="3200" dirty="0" smtClean="0">
                <a:solidFill>
                  <a:schemeClr val="accent1">
                    <a:lumMod val="60000"/>
                    <a:lumOff val="40000"/>
                  </a:schemeClr>
                </a:solidFill>
              </a:rPr>
              <a:t>3.</a:t>
            </a:r>
            <a:r>
              <a:rPr lang="zh-CN" altLang="en-US" sz="3200" dirty="0" smtClean="0">
                <a:solidFill>
                  <a:schemeClr val="accent1">
                    <a:lumMod val="60000"/>
                    <a:lumOff val="40000"/>
                  </a:schemeClr>
                </a:solidFill>
              </a:rPr>
              <a:t>项目</a:t>
            </a:r>
            <a:r>
              <a:rPr lang="zh-CN" altLang="en-US" sz="3200" dirty="0">
                <a:solidFill>
                  <a:schemeClr val="accent1">
                    <a:lumMod val="60000"/>
                    <a:lumOff val="40000"/>
                  </a:schemeClr>
                </a:solidFill>
              </a:rPr>
              <a:t>运行截</a:t>
            </a:r>
            <a:r>
              <a:rPr lang="zh-CN" altLang="en-US" sz="3200" dirty="0" smtClean="0">
                <a:solidFill>
                  <a:schemeClr val="accent1">
                    <a:lumMod val="60000"/>
                    <a:lumOff val="40000"/>
                  </a:schemeClr>
                </a:solidFill>
              </a:rPr>
              <a:t>图</a:t>
            </a:r>
            <a:endParaRPr lang="zh-CN" altLang="en-US" sz="3200" dirty="0">
              <a:solidFill>
                <a:schemeClr val="accent1">
                  <a:lumMod val="60000"/>
                  <a:lumOff val="40000"/>
                </a:schemeClr>
              </a:solidFill>
            </a:endParaRPr>
          </a:p>
          <a:p>
            <a:pPr algn="l"/>
            <a:r>
              <a:rPr lang="en-US" altLang="zh-CN" sz="3200" dirty="0" smtClean="0">
                <a:solidFill>
                  <a:schemeClr val="accent1">
                    <a:lumMod val="60000"/>
                    <a:lumOff val="40000"/>
                  </a:schemeClr>
                </a:solidFill>
              </a:rPr>
              <a:t>4.</a:t>
            </a:r>
            <a:r>
              <a:rPr lang="zh-CN" altLang="en-US" sz="3200" dirty="0" smtClean="0">
                <a:solidFill>
                  <a:schemeClr val="accent1">
                    <a:lumMod val="60000"/>
                    <a:lumOff val="40000"/>
                  </a:schemeClr>
                </a:solidFill>
              </a:rPr>
              <a:t>项目</a:t>
            </a:r>
            <a:r>
              <a:rPr lang="zh-CN" altLang="en-US" sz="3200" dirty="0">
                <a:solidFill>
                  <a:schemeClr val="accent1">
                    <a:lumMod val="60000"/>
                    <a:lumOff val="40000"/>
                  </a:schemeClr>
                </a:solidFill>
              </a:rPr>
              <a:t>总结</a:t>
            </a:r>
            <a:endParaRPr kumimoji="0" lang="zh-CN" altLang="en-US" sz="3200" b="0" i="0" u="none" strike="noStrike" cap="none" spc="0" normalizeH="0" baseline="0" dirty="0">
              <a:ln>
                <a:noFill/>
              </a:ln>
              <a:solidFill>
                <a:schemeClr val="accent1">
                  <a:lumMod val="60000"/>
                  <a:lumOff val="40000"/>
                </a:schemeClr>
              </a:solidFill>
              <a:effectLst/>
              <a:uFillTx/>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1750202" y="6179640"/>
            <a:ext cx="20558916" cy="5027017"/>
          </a:xfrm>
          <a:prstGeom prst="rect">
            <a:avLst/>
          </a:prstGeom>
          <a:ln w="12700">
            <a:miter lim="400000"/>
          </a:ln>
        </p:spPr>
        <p:txBody>
          <a:bodyPr lIns="50800" tIns="50800" rIns="50800" bIns="50800" anchor="ctr">
            <a:spAutoFit/>
          </a:bodyPr>
          <a:lstStyle/>
          <a:p>
            <a:pPr algn="l">
              <a:defRPr sz="4000" b="1">
                <a:solidFill>
                  <a:srgbClr val="99999A"/>
                </a:solidFill>
              </a:defRPr>
            </a:pPr>
            <a:r>
              <a:rPr lang="en-US" altLang="zh-CN" dirty="0" smtClean="0">
                <a:ea typeface="宋体" panose="02010600030101010101" pitchFamily="2" charset="-122"/>
              </a:rPr>
              <a:t>1.</a:t>
            </a:r>
            <a:r>
              <a:rPr lang="zh-CN" altLang="en-US" dirty="0" smtClean="0">
                <a:ea typeface="宋体" panose="02010600030101010101" pitchFamily="2" charset="-122"/>
              </a:rPr>
              <a:t>刚开始对网络协议没有弄明白是怎么回事，为什么要根据网络协议来写这个项目，在后来的学习中，明白了网络协议的重要性，编写服务器和客户端之间的交互最重要的就是要通过网络协议来进行传输，才能明白这步是要干嘛。</a:t>
            </a:r>
            <a:endParaRPr lang="en-US" altLang="zh-CN" dirty="0" smtClean="0">
              <a:ea typeface="宋体" panose="02010600030101010101" pitchFamily="2" charset="-122"/>
            </a:endParaRPr>
          </a:p>
          <a:p>
            <a:pPr algn="l">
              <a:defRPr sz="4000" b="1">
                <a:solidFill>
                  <a:srgbClr val="99999A"/>
                </a:solidFill>
              </a:defRPr>
            </a:pPr>
            <a:r>
              <a:rPr lang="en-US" altLang="zh-CN" dirty="0" smtClean="0">
                <a:ea typeface="宋体" panose="02010600030101010101" pitchFamily="2" charset="-122"/>
              </a:rPr>
              <a:t>2.</a:t>
            </a:r>
            <a:r>
              <a:rPr lang="zh-CN" altLang="en-US" dirty="0" smtClean="0">
                <a:ea typeface="宋体" panose="02010600030101010101" pitchFamily="2" charset="-122"/>
              </a:rPr>
              <a:t>对断点的应用太差，不会应用断点来判断程序哪里出错，都是根据逻辑来推理</a:t>
            </a:r>
            <a:endParaRPr lang="en-US" altLang="zh-CN" dirty="0" smtClean="0">
              <a:ea typeface="宋体" panose="02010600030101010101" pitchFamily="2" charset="-122"/>
            </a:endParaRPr>
          </a:p>
          <a:p>
            <a:pPr algn="l">
              <a:defRPr sz="4000" b="1">
                <a:solidFill>
                  <a:srgbClr val="99999A"/>
                </a:solidFill>
              </a:defRPr>
            </a:pPr>
            <a:r>
              <a:rPr lang="en-US" altLang="zh-CN" dirty="0" smtClean="0">
                <a:ea typeface="宋体" panose="02010600030101010101" pitchFamily="2" charset="-122"/>
              </a:rPr>
              <a:t>3.</a:t>
            </a:r>
            <a:r>
              <a:rPr lang="zh-CN" altLang="en-US" dirty="0" smtClean="0">
                <a:ea typeface="宋体" panose="02010600030101010101" pitchFamily="2" charset="-122"/>
              </a:rPr>
              <a:t>在编写代码的过程中，会出现空指针异常或者数组越界这些错误都是对传参的索</a:t>
            </a:r>
            <a:r>
              <a:rPr lang="zh-CN" altLang="en-US" dirty="0">
                <a:ea typeface="宋体" panose="02010600030101010101" pitchFamily="2" charset="-122"/>
              </a:rPr>
              <a:t>引</a:t>
            </a:r>
            <a:r>
              <a:rPr lang="zh-CN" altLang="en-US" dirty="0" smtClean="0">
                <a:ea typeface="宋体" panose="02010600030101010101" pitchFamily="2" charset="-122"/>
              </a:rPr>
              <a:t>没有正确的调用。</a:t>
            </a:r>
            <a:endParaRPr lang="en-US" altLang="zh-CN" dirty="0" smtClean="0">
              <a:ea typeface="宋体" panose="02010600030101010101" pitchFamily="2" charset="-122"/>
            </a:endParaRPr>
          </a:p>
          <a:p>
            <a:pPr algn="l">
              <a:defRPr sz="4000" b="1">
                <a:solidFill>
                  <a:srgbClr val="99999A"/>
                </a:solidFill>
              </a:defRPr>
            </a:pPr>
            <a:r>
              <a:rPr lang="en-US" altLang="zh-CN" dirty="0" smtClean="0">
                <a:ea typeface="宋体" panose="02010600030101010101" pitchFamily="2" charset="-122"/>
              </a:rPr>
              <a:t>4.</a:t>
            </a:r>
            <a:r>
              <a:rPr lang="zh-CN" altLang="en-US" dirty="0" smtClean="0">
                <a:ea typeface="宋体" panose="02010600030101010101" pitchFamily="2" charset="-122"/>
              </a:rPr>
              <a:t>对新的</a:t>
            </a:r>
            <a:r>
              <a:rPr lang="en-US" altLang="zh-CN" dirty="0" smtClean="0">
                <a:ea typeface="宋体" panose="02010600030101010101" pitchFamily="2" charset="-122"/>
              </a:rPr>
              <a:t>API</a:t>
            </a:r>
            <a:r>
              <a:rPr lang="zh-CN" altLang="en-US" dirty="0" smtClean="0">
                <a:ea typeface="宋体" panose="02010600030101010101" pitchFamily="2" charset="-122"/>
              </a:rPr>
              <a:t>不能读出其发音，过段时间就忘记了这个</a:t>
            </a:r>
            <a:r>
              <a:rPr lang="en-US" altLang="zh-CN" dirty="0" smtClean="0">
                <a:ea typeface="宋体" panose="02010600030101010101" pitchFamily="2" charset="-122"/>
              </a:rPr>
              <a:t>API</a:t>
            </a:r>
            <a:r>
              <a:rPr lang="zh-CN" altLang="en-US" dirty="0" smtClean="0">
                <a:ea typeface="宋体" panose="02010600030101010101" pitchFamily="2" charset="-122"/>
              </a:rPr>
              <a:t>是怎么拼写的，只记得第一个字母。</a:t>
            </a:r>
            <a:endParaRPr lang="zh-CN" altLang="en-US" dirty="0">
              <a:ea typeface="宋体" panose="02010600030101010101" pitchFamily="2" charset="-122"/>
            </a:endParaRPr>
          </a:p>
        </p:txBody>
      </p:sp>
      <p:sp>
        <p:nvSpPr>
          <p:cNvPr id="188" name="Shape 188"/>
          <p:cNvSpPr/>
          <p:nvPr/>
        </p:nvSpPr>
        <p:spPr>
          <a:xfrm>
            <a:off x="2568323" y="4434061"/>
            <a:ext cx="1897955" cy="1179810"/>
          </a:xfrm>
          <a:prstGeom prst="rect">
            <a:avLst/>
          </a:prstGeom>
          <a:ln w="12700">
            <a:miter lim="400000"/>
          </a:ln>
        </p:spPr>
        <p:txBody>
          <a:bodyPr wrap="none" lIns="50800" tIns="50800" rIns="50800" bIns="50800" anchor="ctr">
            <a:spAutoFit/>
          </a:bodyPr>
          <a:lstStyle>
            <a:lvl1pPr>
              <a:defRPr sz="7000">
                <a:solidFill>
                  <a:srgbClr val="535353"/>
                </a:solidFill>
                <a:latin typeface="FZDaHei-B02"/>
                <a:ea typeface="FZDaHei-B02"/>
                <a:cs typeface="FZDaHei-B02"/>
                <a:sym typeface="FZDaHei-B02"/>
              </a:defRPr>
            </a:lvl1pPr>
          </a:lstStyle>
          <a:p>
            <a:r>
              <a:rPr lang="zh-CN" altLang="en-US" dirty="0" smtClean="0"/>
              <a:t>缺点</a:t>
            </a:r>
            <a:endParaRPr dirty="0"/>
          </a:p>
        </p:txBody>
      </p:sp>
    </p:spTree>
    <p:extLst>
      <p:ext uri="{BB962C8B-B14F-4D97-AF65-F5344CB8AC3E}">
        <p14:creationId xmlns:p14="http://schemas.microsoft.com/office/powerpoint/2010/main" val="1435857315"/>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11080874" y="7820719"/>
            <a:ext cx="2428578" cy="812801"/>
          </a:xfrm>
          <a:prstGeom prst="rect">
            <a:avLst/>
          </a:prstGeom>
          <a:ln w="12700">
            <a:miter lim="400000"/>
          </a:ln>
        </p:spPr>
        <p:txBody>
          <a:bodyPr wrap="none" lIns="50800" tIns="50800" rIns="50800" bIns="50800" anchor="ctr">
            <a:spAutoFit/>
          </a:bodyPr>
          <a:lstStyle>
            <a:lvl1pPr>
              <a:defRPr sz="4000" b="1">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感谢  观看</a:t>
            </a:r>
          </a:p>
        </p:txBody>
      </p:sp>
      <p:sp>
        <p:nvSpPr>
          <p:cNvPr id="192" name="Shape 192"/>
          <p:cNvSpPr/>
          <p:nvPr/>
        </p:nvSpPr>
        <p:spPr>
          <a:xfrm>
            <a:off x="8838555" y="6872535"/>
            <a:ext cx="6913246" cy="558801"/>
          </a:xfrm>
          <a:prstGeom prst="rect">
            <a:avLst/>
          </a:prstGeom>
          <a:ln w="12700">
            <a:miter lim="400000"/>
          </a:ln>
        </p:spPr>
        <p:txBody>
          <a:bodyPr wrap="none" lIns="50800" tIns="50800" rIns="50800" bIns="50800" anchor="ctr">
            <a:spAutoFit/>
          </a:bodyPr>
          <a:lstStyle>
            <a:lvl1pPr>
              <a:defRPr sz="3000" cap="all">
                <a:solidFill>
                  <a:srgbClr val="A6AAA9"/>
                </a:solidFill>
                <a:latin typeface="Helvetica Light"/>
                <a:ea typeface="Helvetica Light"/>
                <a:cs typeface="Helvetica Light"/>
                <a:sym typeface="Helvetica Light"/>
              </a:defRPr>
            </a:lvl1pPr>
          </a:lstStyle>
          <a:p>
            <a:r>
              <a:t>T          H          A          N          K          S</a:t>
            </a:r>
          </a:p>
        </p:txBody>
      </p:sp>
      <p:pic>
        <p:nvPicPr>
          <p:cNvPr id="193" name="image13.png"/>
          <p:cNvPicPr>
            <a:picLocks noChangeAspect="1"/>
          </p:cNvPicPr>
          <p:nvPr/>
        </p:nvPicPr>
        <p:blipFill>
          <a:blip r:embed="rId2"/>
          <a:stretch>
            <a:fillRect/>
          </a:stretch>
        </p:blipFill>
        <p:spPr>
          <a:xfrm>
            <a:off x="8087544" y="11552653"/>
            <a:ext cx="3096345" cy="561930"/>
          </a:xfrm>
          <a:prstGeom prst="rect">
            <a:avLst/>
          </a:prstGeom>
          <a:ln w="12700">
            <a:miter lim="400000"/>
            <a:headEnd/>
            <a:tailEnd/>
          </a:ln>
        </p:spPr>
      </p:pic>
      <p:pic>
        <p:nvPicPr>
          <p:cNvPr id="194" name="image14.png"/>
          <p:cNvPicPr>
            <a:picLocks noChangeAspect="1"/>
          </p:cNvPicPr>
          <p:nvPr/>
        </p:nvPicPr>
        <p:blipFill>
          <a:blip r:embed="rId3"/>
          <a:stretch>
            <a:fillRect/>
          </a:stretch>
        </p:blipFill>
        <p:spPr>
          <a:xfrm>
            <a:off x="13272120" y="11630462"/>
            <a:ext cx="3312369" cy="423550"/>
          </a:xfrm>
          <a:prstGeom prst="rect">
            <a:avLst/>
          </a:prstGeom>
          <a:ln w="12700">
            <a:miter lim="400000"/>
            <a:headEnd/>
            <a:tailEnd/>
          </a:ln>
        </p:spPr>
      </p:pic>
      <p:pic>
        <p:nvPicPr>
          <p:cNvPr id="195" name="image15.png"/>
          <p:cNvPicPr>
            <a:picLocks noChangeAspect="1"/>
          </p:cNvPicPr>
          <p:nvPr/>
        </p:nvPicPr>
        <p:blipFill>
          <a:blip r:embed="rId4"/>
          <a:stretch>
            <a:fillRect/>
          </a:stretch>
        </p:blipFill>
        <p:spPr>
          <a:xfrm>
            <a:off x="11039871" y="3939218"/>
            <a:ext cx="2396008" cy="2414727"/>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50"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51" name="Shape 151"/>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自我介绍</a:t>
            </a:r>
            <a:endParaRPr dirty="0"/>
          </a:p>
        </p:txBody>
      </p:sp>
      <p:sp>
        <p:nvSpPr>
          <p:cNvPr id="152" name="Shape 152"/>
          <p:cNvSpPr/>
          <p:nvPr/>
        </p:nvSpPr>
        <p:spPr>
          <a:xfrm>
            <a:off x="12191999" y="7178679"/>
            <a:ext cx="10585178"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53"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26860" y="1063625"/>
            <a:ext cx="3341370" cy="969645"/>
          </a:xfrm>
        </p:spPr>
        <p:txBody>
          <a:bodyPr>
            <a:normAutofit fontScale="90000"/>
          </a:bodyPr>
          <a:lstStyle/>
          <a:p>
            <a:r>
              <a:rPr sz="6500">
                <a:solidFill>
                  <a:srgbClr val="53585F"/>
                </a:solidFill>
                <a:effectLst/>
                <a:latin typeface="微软雅黑" panose="020B0503020204020204" charset="-122"/>
                <a:ea typeface="微软雅黑" panose="020B0503020204020204" charset="-122"/>
                <a:cs typeface="微软雅黑" panose="020B0503020204020204" charset="-122"/>
              </a:rPr>
              <a:t>个人简介：</a:t>
            </a:r>
            <a:endParaRPr lang="zh-CN" altLang="en-US"/>
          </a:p>
        </p:txBody>
      </p:sp>
      <p:sp>
        <p:nvSpPr>
          <p:cNvPr id="4" name="文本占位符 3"/>
          <p:cNvSpPr>
            <a:spLocks noGrp="1"/>
          </p:cNvSpPr>
          <p:nvPr>
            <p:ph type="body" sz="quarter" idx="1"/>
          </p:nvPr>
        </p:nvSpPr>
        <p:spPr>
          <a:xfrm>
            <a:off x="9135110" y="2212975"/>
            <a:ext cx="2242185" cy="1009650"/>
          </a:xfrm>
        </p:spPr>
        <p:txBody>
          <a:bodyPr>
            <a:normAutofit/>
          </a:bodyPr>
          <a:lstStyle/>
          <a:p>
            <a:pPr algn="l"/>
            <a:r>
              <a:rPr lang="zh-CN" altLang="en-US" sz="5400" b="1" dirty="0" smtClean="0">
                <a:solidFill>
                  <a:schemeClr val="accent1">
                    <a:lumMod val="40000"/>
                    <a:lumOff val="60000"/>
                  </a:schemeClr>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李东升</a:t>
            </a:r>
            <a:endParaRPr sz="5400" b="1" dirty="0">
              <a:solidFill>
                <a:schemeClr val="accent1">
                  <a:lumMod val="40000"/>
                  <a:lumOff val="60000"/>
                </a:schemeClr>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626860" y="2359025"/>
            <a:ext cx="2358390"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Name</a:t>
            </a:r>
            <a:r>
              <a:rPr kumimoji="0" lang="zh-CN"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a:t>
            </a:r>
          </a:p>
        </p:txBody>
      </p:sp>
      <p:sp>
        <p:nvSpPr>
          <p:cNvPr id="9" name="文本框 8"/>
          <p:cNvSpPr txBox="1"/>
          <p:nvPr/>
        </p:nvSpPr>
        <p:spPr>
          <a:xfrm>
            <a:off x="6626860" y="3152775"/>
            <a:ext cx="2181225"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class</a:t>
            </a:r>
            <a:r>
              <a:rPr kumimoji="0"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a:t>
            </a:r>
            <a:endParaRPr kumimoji="0" lang="zh-CN" altLang="en-US" sz="5000" b="0" i="0" u="none" strike="noStrike" cap="none" spc="0" normalizeH="0" baseline="0">
              <a:ln>
                <a:noFill/>
              </a:ln>
              <a:solidFill>
                <a:srgbClr val="000000"/>
              </a:solidFill>
              <a:effectLst/>
              <a:uFillTx/>
              <a:latin typeface="+mj-lt"/>
              <a:ea typeface="宋体" panose="02010600030101010101" pitchFamily="2" charset="-122"/>
              <a:cs typeface="+mj-cs"/>
              <a:sym typeface="Helvetica"/>
            </a:endParaRPr>
          </a:p>
        </p:txBody>
      </p:sp>
      <p:sp>
        <p:nvSpPr>
          <p:cNvPr id="10" name="文本框 9"/>
          <p:cNvSpPr txBox="1"/>
          <p:nvPr/>
        </p:nvSpPr>
        <p:spPr>
          <a:xfrm>
            <a:off x="8388350" y="3205202"/>
            <a:ext cx="4296410" cy="7181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sz="4000" dirty="0" smtClean="0">
                <a:solidFill>
                  <a:srgbClr val="A6AAA9"/>
                </a:solidFill>
                <a:latin typeface="微软雅黑" panose="020B0503020204020204" charset="-122"/>
                <a:ea typeface="微软雅黑" panose="020B0503020204020204" charset="-122"/>
              </a:rPr>
              <a:t>UBDF1907</a:t>
            </a:r>
            <a:endParaRPr kumimoji="0" lang="en-US" altLang="zh-CN" sz="5000" b="0" i="0" u="none" strike="noStrike" cap="none" spc="0" normalizeH="0" baseline="0" dirty="0">
              <a:ln>
                <a:noFill/>
              </a:ln>
              <a:solidFill>
                <a:srgbClr val="000000"/>
              </a:solidFill>
              <a:effectLst/>
              <a:uFillTx/>
              <a:latin typeface="+mj-lt"/>
              <a:ea typeface="+mj-ea"/>
              <a:cs typeface="+mj-cs"/>
              <a:sym typeface="Helvetica"/>
            </a:endParaRPr>
          </a:p>
        </p:txBody>
      </p:sp>
      <p:sp>
        <p:nvSpPr>
          <p:cNvPr id="11" name="文本框 10"/>
          <p:cNvSpPr txBox="1"/>
          <p:nvPr/>
        </p:nvSpPr>
        <p:spPr>
          <a:xfrm>
            <a:off x="6783705" y="3952558"/>
            <a:ext cx="1663700"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Tel：</a:t>
            </a:r>
            <a:endParaRPr kumimoji="0" lang="zh-CN" altLang="en-US" sz="5000" b="0" i="0" u="none" strike="noStrike" cap="none" spc="0" normalizeH="0" baseline="0">
              <a:ln>
                <a:noFill/>
              </a:ln>
              <a:solidFill>
                <a:srgbClr val="000000"/>
              </a:solidFill>
              <a:effectLst/>
              <a:uFillTx/>
              <a:latin typeface="+mj-lt"/>
              <a:ea typeface="宋体" panose="02010600030101010101" pitchFamily="2" charset="-122"/>
              <a:cs typeface="+mj-cs"/>
              <a:sym typeface="Helvetica"/>
            </a:endParaRPr>
          </a:p>
        </p:txBody>
      </p:sp>
      <p:sp>
        <p:nvSpPr>
          <p:cNvPr id="12" name="文本框 11"/>
          <p:cNvSpPr txBox="1"/>
          <p:nvPr/>
        </p:nvSpPr>
        <p:spPr>
          <a:xfrm>
            <a:off x="8346440" y="4030028"/>
            <a:ext cx="6853555"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dirty="0" smtClean="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17652856003</a:t>
            </a:r>
            <a:r>
              <a:rPr kumimoji="0" lang="zh-CN" altLang="en-US" sz="4000" b="0" i="0" u="none" strike="noStrike" cap="none" spc="0" normalizeH="0" baseline="0" dirty="0" smtClean="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a:t>
            </a:r>
            <a:r>
              <a:rPr kumimoji="0" lang="zh-CN" altLang="en-US" sz="4000" b="0" i="0" u="none" strike="noStrike" cap="none" spc="0" normalizeH="0" baseline="0" dirty="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微信同号）</a:t>
            </a:r>
          </a:p>
        </p:txBody>
      </p:sp>
      <p:sp>
        <p:nvSpPr>
          <p:cNvPr id="13" name="文本框 12"/>
          <p:cNvSpPr txBox="1"/>
          <p:nvPr/>
        </p:nvSpPr>
        <p:spPr>
          <a:xfrm>
            <a:off x="6414770" y="4823143"/>
            <a:ext cx="2783205"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home</a:t>
            </a:r>
            <a:r>
              <a:rPr kumimoji="0" lang="zh-CN"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a:t>
            </a:r>
          </a:p>
        </p:txBody>
      </p:sp>
      <p:sp>
        <p:nvSpPr>
          <p:cNvPr id="14" name="文本框 13"/>
          <p:cNvSpPr txBox="1"/>
          <p:nvPr/>
        </p:nvSpPr>
        <p:spPr>
          <a:xfrm>
            <a:off x="8253730" y="4823460"/>
            <a:ext cx="4431030"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sz="4000" b="0" i="0" u="none" strike="noStrike" cap="none" spc="0" normalizeH="0" baseline="0" dirty="0" err="1">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山西</a:t>
            </a:r>
            <a:r>
              <a:rPr kumimoji="0" lang="en-US" sz="4000" b="0" i="0" u="none" strike="noStrike" cap="none" spc="0" normalizeH="0" baseline="0" dirty="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 </a:t>
            </a:r>
            <a:r>
              <a:rPr lang="zh-CN" altLang="en-US" sz="4000" dirty="0">
                <a:solidFill>
                  <a:srgbClr val="A6AAA9"/>
                </a:solidFill>
                <a:latin typeface="微软雅黑" panose="020B0503020204020204" charset="-122"/>
                <a:ea typeface="微软雅黑" panose="020B0503020204020204" charset="-122"/>
                <a:cs typeface="微软雅黑" panose="020B0503020204020204" charset="-122"/>
              </a:rPr>
              <a:t>晋中</a:t>
            </a:r>
            <a:endParaRPr kumimoji="0" lang="zh-CN" altLang="en-US" sz="5000" b="0" i="0" u="none" strike="noStrike" cap="none" spc="0" normalizeH="0" baseline="0" dirty="0">
              <a:ln>
                <a:noFill/>
              </a:ln>
              <a:solidFill>
                <a:srgbClr val="000000"/>
              </a:solidFill>
              <a:effectLst/>
              <a:uFillTx/>
              <a:latin typeface="+mj-lt"/>
              <a:ea typeface="+mj-ea"/>
              <a:cs typeface="+mj-cs"/>
              <a:sym typeface="Helvetica"/>
            </a:endParaRPr>
          </a:p>
        </p:txBody>
      </p:sp>
      <p:sp>
        <p:nvSpPr>
          <p:cNvPr id="15" name="文本框 14"/>
          <p:cNvSpPr txBox="1"/>
          <p:nvPr/>
        </p:nvSpPr>
        <p:spPr>
          <a:xfrm>
            <a:off x="6214745" y="5884545"/>
            <a:ext cx="3475990"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sz="4000" b="0" i="0" u="none" strike="noStrike" cap="none" spc="0" normalizeH="0" baseline="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详细介绍：</a:t>
            </a:r>
            <a:endParaRPr kumimoji="0" lang="zh-CN" altLang="en-US" sz="5000" b="0" i="0" u="none" strike="noStrike" cap="none" spc="0" normalizeH="0" baseline="0">
              <a:ln>
                <a:noFill/>
              </a:ln>
              <a:solidFill>
                <a:srgbClr val="000000"/>
              </a:solidFill>
              <a:effectLst/>
              <a:uFillTx/>
              <a:latin typeface="+mj-lt"/>
              <a:ea typeface="+mj-ea"/>
              <a:cs typeface="+mj-cs"/>
              <a:sym typeface="Helvetica"/>
            </a:endParaRPr>
          </a:p>
        </p:txBody>
      </p:sp>
      <p:sp>
        <p:nvSpPr>
          <p:cNvPr id="16" name="文本框 15"/>
          <p:cNvSpPr txBox="1"/>
          <p:nvPr/>
        </p:nvSpPr>
        <p:spPr>
          <a:xfrm>
            <a:off x="6821780" y="6858000"/>
            <a:ext cx="15363190"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sz="4000" b="0" i="0" u="none" strike="noStrike" cap="none" spc="0" normalizeH="0" baseline="0" dirty="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       </a:t>
            </a:r>
            <a:r>
              <a:rPr kumimoji="0" sz="4000" b="0" i="0" u="none" strike="noStrike" cap="none" spc="0" normalizeH="0" baseline="0" dirty="0" err="1"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现就读于山西工商学院计算机信息工程学院计算机科学与技术专业。</a:t>
            </a:r>
            <a:r>
              <a:rPr kumimoji="0" sz="4000" b="0" i="0" u="none" strike="noStrike" cap="none" spc="0" normalizeH="0" baseline="0" dirty="0" err="1">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曾荣获</a:t>
            </a:r>
            <a:r>
              <a:rPr kumimoji="0"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a:t>
            </a:r>
            <a:r>
              <a:rPr kumimoji="0" lang="zh-CN" altLang="en-US"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校级</a:t>
            </a:r>
            <a:r>
              <a:rPr kumimoji="0" sz="4000" b="0" i="0" u="none" strike="noStrike" cap="none" spc="0" normalizeH="0" baseline="0" dirty="0" err="1"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优秀学生</a:t>
            </a:r>
            <a:r>
              <a:rPr kumimoji="0"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a:t>
            </a:r>
            <a:r>
              <a:rPr kumimoji="0" lang="zh-CN" altLang="en-US"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校级</a:t>
            </a:r>
            <a:r>
              <a:rPr lang="zh-CN" altLang="en-US" sz="4000" dirty="0" smtClean="0">
                <a:solidFill>
                  <a:srgbClr val="53585F"/>
                </a:solidFill>
                <a:latin typeface="微软雅黑" panose="020B0503020204020204" charset="-122"/>
                <a:ea typeface="微软雅黑" panose="020B0503020204020204" charset="-122"/>
                <a:cs typeface="微软雅黑" panose="020B0503020204020204" charset="-122"/>
              </a:rPr>
              <a:t>三好学生</a:t>
            </a:r>
            <a:r>
              <a:rPr kumimoji="0"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”、“优</a:t>
            </a:r>
            <a:r>
              <a:rPr kumimoji="0" lang="zh-CN" altLang="en-US"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良</a:t>
            </a:r>
            <a:r>
              <a:rPr kumimoji="0"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学</a:t>
            </a:r>
            <a:r>
              <a:rPr kumimoji="0" lang="zh-CN" altLang="en-US"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风标兵</a:t>
            </a:r>
            <a:r>
              <a:rPr kumimoji="0" sz="4000" b="0" i="0" u="none" strike="noStrike" cap="none" spc="0" normalizeH="0" baseline="0" dirty="0" err="1"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等多项校</a:t>
            </a:r>
            <a:r>
              <a:rPr kumimoji="0" sz="4000" b="0" i="0" u="none" strike="noStrike" cap="none" spc="0" normalizeH="0" baseline="0" dirty="0" err="1">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、院级奖项</a:t>
            </a:r>
            <a:r>
              <a:rPr kumimoji="0" sz="4000" b="0" i="0" u="none" strike="noStrike" cap="none" spc="0" normalizeH="0" baseline="0" dirty="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a:t>
            </a:r>
            <a:r>
              <a:rPr kumimoji="0" lang="zh-CN" sz="4000" b="0" i="0" u="none" strike="noStrike" cap="none" spc="0" normalizeH="0" baseline="0" dirty="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在校期间积极组织并参加各项大型校院活动。思想积极乐观，学习认真，团结同学，助人为乐。在学习上，工作上，生活上和思想上都严格要求自己。坚持自己的良好的生活原则，对待生活积极乐观，对待困难不畏惧不退缩，对于自己的理想目标不放弃</a:t>
            </a:r>
            <a:r>
              <a:rPr kumimoji="0" lang="zh-CN" sz="4000" b="0" i="0" u="none" strike="noStrike" cap="none" spc="0" normalizeH="0" baseline="0" dirty="0" smtClean="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rPr>
              <a:t>。</a:t>
            </a:r>
            <a:endParaRPr kumimoji="0" lang="zh-CN" sz="4000" b="0" i="0" u="none" strike="noStrike" cap="none" spc="0" normalizeH="0" baseline="0" dirty="0">
              <a:ln>
                <a:noFill/>
              </a:ln>
              <a:solidFill>
                <a:srgbClr val="53585F"/>
              </a:solidFill>
              <a:effectLst/>
              <a:uFillTx/>
              <a:latin typeface="微软雅黑" panose="020B0503020204020204" charset="-122"/>
              <a:ea typeface="微软雅黑" panose="020B0503020204020204" charset="-122"/>
              <a:cs typeface="微软雅黑" panose="020B0503020204020204" charset="-122"/>
              <a:sym typeface="Helvetica"/>
            </a:endParaRPr>
          </a:p>
        </p:txBody>
      </p:sp>
      <p:sp>
        <p:nvSpPr>
          <p:cNvPr id="2" name="文本框 1"/>
          <p:cNvSpPr txBox="1"/>
          <p:nvPr/>
        </p:nvSpPr>
        <p:spPr>
          <a:xfrm>
            <a:off x="14023340" y="2345482"/>
            <a:ext cx="8882380" cy="14875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sz="4000" b="0" i="0" u="none" strike="noStrike" cap="none" spc="0" normalizeH="0" baseline="0" dirty="0" err="1">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座右铭</a:t>
            </a:r>
            <a:r>
              <a:rPr kumimoji="0" sz="4000" b="0" i="0" u="none" strike="noStrike" cap="none" spc="0" normalizeH="0" baseline="0" dirty="0">
                <a:ln>
                  <a:noFill/>
                </a:ln>
                <a:solidFill>
                  <a:srgbClr val="A6AAA9"/>
                </a:solidFill>
                <a:effectLst/>
                <a:uFillTx/>
                <a:latin typeface="微软雅黑" panose="020B0503020204020204" charset="-122"/>
                <a:ea typeface="微软雅黑" panose="020B0503020204020204" charset="-122"/>
                <a:cs typeface="微软雅黑" panose="020B0503020204020204" charset="-122"/>
                <a:sym typeface="Helvetica"/>
              </a:rPr>
              <a:t>：</a:t>
            </a: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a:rPr>
              <a:t>你努力的样子真帅！</a:t>
            </a:r>
            <a:endParaRPr kumimoji="0" lang="zh-CN" altLang="en-US" sz="5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a:endParaRPr>
          </a:p>
        </p:txBody>
      </p:sp>
      <p:pic>
        <p:nvPicPr>
          <p:cNvPr id="2050" name="Picture 2" descr="C:\Users\s\Desktop\99aaa1bb3b5084401e0256d24f4f10e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70" y="1385886"/>
            <a:ext cx="6243638" cy="6243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ircle(in)">
                                      <p:cBhvr>
                                        <p:cTn id="10" dur="2000"/>
                                        <p:tgtEl>
                                          <p:spTgt spid="4">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ircle(in)">
                                      <p:cBhvr>
                                        <p:cTn id="28" dur="2000"/>
                                        <p:tgtEl>
                                          <p:spTgt spid="1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strips(downLeft)">
                                      <p:cBhvr>
                                        <p:cTn id="36" dur="500"/>
                                        <p:tgtEl>
                                          <p:spTgt spid="15"/>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trips(down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arn(inVertic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P spid="8" grpId="0" animBg="1"/>
      <p:bldP spid="9" grpId="0" animBg="1"/>
      <p:bldP spid="10" grpId="0" animBg="1"/>
      <p:bldP spid="11" grpId="0" animBg="1"/>
      <p:bldP spid="12" grpId="0" bldLvl="0" animBg="1"/>
      <p:bldP spid="13" grpId="0" animBg="1"/>
      <p:bldP spid="14" grpId="0" animBg="1"/>
      <p:bldP spid="15" grpId="0" bldLvl="0" animBg="1"/>
      <p:bldP spid="16" grpId="0" bldLvl="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50"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51" name="Shape 151"/>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项目</a:t>
            </a:r>
            <a:endParaRPr dirty="0"/>
          </a:p>
        </p:txBody>
      </p:sp>
      <p:sp>
        <p:nvSpPr>
          <p:cNvPr id="152" name="Shape 152"/>
          <p:cNvSpPr/>
          <p:nvPr/>
        </p:nvSpPr>
        <p:spPr>
          <a:xfrm>
            <a:off x="12191999" y="7178679"/>
            <a:ext cx="10585178"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53"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extLst>
      <p:ext uri="{BB962C8B-B14F-4D97-AF65-F5344CB8AC3E}">
        <p14:creationId xmlns:p14="http://schemas.microsoft.com/office/powerpoint/2010/main" val="33363521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66"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67" name="Shape 167"/>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项目描述</a:t>
            </a:r>
            <a:endParaRPr dirty="0"/>
          </a:p>
        </p:txBody>
      </p:sp>
      <p:sp>
        <p:nvSpPr>
          <p:cNvPr id="168" name="Shape 168"/>
          <p:cNvSpPr/>
          <p:nvPr/>
        </p:nvSpPr>
        <p:spPr>
          <a:xfrm>
            <a:off x="12192000" y="7178679"/>
            <a:ext cx="10585177"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69"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696" y="2698093"/>
            <a:ext cx="13336984" cy="9335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r>
              <a:rPr lang="zh-CN" altLang="en-US" sz="5400" dirty="0" smtClean="0">
                <a:solidFill>
                  <a:schemeClr val="tx1"/>
                </a:solidFill>
              </a:rPr>
              <a:t>项目名称：即时</a:t>
            </a:r>
            <a:r>
              <a:rPr lang="zh-CN" altLang="en-US" sz="5400" dirty="0">
                <a:solidFill>
                  <a:schemeClr val="tx1"/>
                </a:solidFill>
              </a:rPr>
              <a:t>通讯项目驱动（局域网</a:t>
            </a:r>
            <a:r>
              <a:rPr lang="en-US" altLang="zh-CN" sz="5400" dirty="0" err="1">
                <a:solidFill>
                  <a:schemeClr val="tx1"/>
                </a:solidFill>
              </a:rPr>
              <a:t>qq</a:t>
            </a:r>
            <a:r>
              <a:rPr lang="zh-CN" altLang="en-US" sz="5400" dirty="0" smtClean="0">
                <a:solidFill>
                  <a:schemeClr val="tx1"/>
                </a:solidFill>
              </a:rPr>
              <a:t>）</a:t>
            </a:r>
            <a:endParaRPr kumimoji="0" lang="zh-CN" altLang="en-US" sz="5400" b="0" i="0" u="none" strike="noStrike" cap="none" spc="0" normalizeH="0" baseline="0" dirty="0">
              <a:ln>
                <a:noFill/>
              </a:ln>
              <a:solidFill>
                <a:schemeClr val="tx1"/>
              </a:solidFill>
              <a:effectLst/>
              <a:uFillTx/>
              <a:sym typeface="Helvetica"/>
            </a:endParaRPr>
          </a:p>
        </p:txBody>
      </p:sp>
      <p:sp>
        <p:nvSpPr>
          <p:cNvPr id="4" name="TextBox 3"/>
          <p:cNvSpPr txBox="1"/>
          <p:nvPr/>
        </p:nvSpPr>
        <p:spPr>
          <a:xfrm>
            <a:off x="454696" y="3631682"/>
            <a:ext cx="26017536" cy="24109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       即时通讯项目</a:t>
            </a:r>
            <a:r>
              <a:rPr lang="zh-CN" altLang="en-US" dirty="0"/>
              <a:t>是</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简单的局域网</a:t>
            </a:r>
            <a:r>
              <a:rPr kumimoji="0" lang="en-US" altLang="zh-CN" sz="5000" b="0" i="0" u="none" strike="noStrike" cap="none" spc="0" normalizeH="0" baseline="0" dirty="0" smtClean="0">
                <a:ln>
                  <a:noFill/>
                </a:ln>
                <a:solidFill>
                  <a:srgbClr val="000000"/>
                </a:solidFill>
                <a:effectLst/>
                <a:uFillTx/>
                <a:latin typeface="+mj-lt"/>
                <a:ea typeface="+mj-ea"/>
                <a:cs typeface="+mj-cs"/>
                <a:sym typeface="Helvetica"/>
              </a:rPr>
              <a:t>QQ</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，可以实现账号的注册、登录、搜好友、加好</a:t>
            </a:r>
            <a:endParaRPr kumimoji="0" lang="en-US" altLang="zh-CN" sz="5000" b="0" i="0" u="none" strike="noStrike" cap="none" spc="0" normalizeH="0" baseline="0" dirty="0" smtClean="0">
              <a:ln>
                <a:noFill/>
              </a:ln>
              <a:solidFill>
                <a:srgbClr val="000000"/>
              </a:solidFill>
              <a:effectLst/>
              <a:uFillTx/>
              <a:latin typeface="+mj-lt"/>
              <a:ea typeface="+mj-ea"/>
              <a:cs typeface="+mj-cs"/>
              <a:sym typeface="Helvetica"/>
            </a:endParaRPr>
          </a:p>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友和好友私聊，以及搜群、加群和群聊的功能。</a:t>
            </a:r>
            <a:endParaRPr kumimoji="0" lang="en-US" altLang="zh-CN" sz="5000" b="0" i="0" u="none" strike="noStrike" cap="none" spc="0" normalizeH="0" baseline="0" dirty="0" smtClean="0">
              <a:ln>
                <a:noFill/>
              </a:ln>
              <a:solidFill>
                <a:srgbClr val="000000"/>
              </a:solidFill>
              <a:effectLst/>
              <a:uFillTx/>
              <a:latin typeface="+mj-lt"/>
              <a:ea typeface="+mj-ea"/>
              <a:cs typeface="+mj-cs"/>
              <a:sym typeface="Helvetica"/>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1" t="1014" r="2519" b="3623"/>
          <a:stretch/>
        </p:blipFill>
        <p:spPr bwMode="auto">
          <a:xfrm>
            <a:off x="1174776" y="6042598"/>
            <a:ext cx="9217024" cy="740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7984" y="5955478"/>
            <a:ext cx="9733296" cy="7576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image3.png"/>
          <p:cNvPicPr>
            <a:picLocks noChangeAspect="1"/>
          </p:cNvPicPr>
          <p:nvPr/>
        </p:nvPicPr>
        <p:blipFill>
          <a:blip r:embed="rId2"/>
          <a:stretch>
            <a:fillRect/>
          </a:stretch>
        </p:blipFill>
        <p:spPr>
          <a:xfrm>
            <a:off x="9532425" y="4024765"/>
            <a:ext cx="252601" cy="252600"/>
          </a:xfrm>
          <a:prstGeom prst="rect">
            <a:avLst/>
          </a:prstGeom>
          <a:ln w="12700">
            <a:miter lim="400000"/>
            <a:headEnd/>
            <a:tailEnd/>
          </a:ln>
        </p:spPr>
      </p:pic>
      <p:pic>
        <p:nvPicPr>
          <p:cNvPr id="166" name="image5.png"/>
          <p:cNvPicPr>
            <a:picLocks noChangeAspect="1"/>
          </p:cNvPicPr>
          <p:nvPr/>
        </p:nvPicPr>
        <p:blipFill>
          <a:blip r:embed="rId3"/>
          <a:stretch>
            <a:fillRect/>
          </a:stretch>
        </p:blipFill>
        <p:spPr>
          <a:xfrm>
            <a:off x="-2425" y="2897559"/>
            <a:ext cx="18027073" cy="7704858"/>
          </a:xfrm>
          <a:prstGeom prst="rect">
            <a:avLst/>
          </a:prstGeom>
          <a:ln w="12700">
            <a:miter lim="400000"/>
            <a:headEnd/>
            <a:tailEnd/>
          </a:ln>
        </p:spPr>
      </p:pic>
      <p:sp>
        <p:nvSpPr>
          <p:cNvPr id="167" name="Shape 167"/>
          <p:cNvSpPr/>
          <p:nvPr/>
        </p:nvSpPr>
        <p:spPr>
          <a:xfrm>
            <a:off x="16152440" y="6098559"/>
            <a:ext cx="6696745" cy="1209037"/>
          </a:xfrm>
          <a:prstGeom prst="rect">
            <a:avLst/>
          </a:prstGeom>
          <a:ln w="12700">
            <a:miter lim="400000"/>
          </a:ln>
        </p:spPr>
        <p:txBody>
          <a:bodyPr lIns="45718" tIns="45718" rIns="45718" bIns="45718">
            <a:normAutofit/>
          </a:bodyPr>
          <a:lstStyle>
            <a:lvl1pPr algn="r" defTabSz="914400">
              <a:spcBef>
                <a:spcPts val="600"/>
              </a:spcBef>
              <a:defRPr sz="6300" b="1">
                <a:solidFill>
                  <a:srgbClr val="00B0F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项目系统架构</a:t>
            </a:r>
            <a:endParaRPr dirty="0"/>
          </a:p>
        </p:txBody>
      </p:sp>
      <p:sp>
        <p:nvSpPr>
          <p:cNvPr id="168" name="Shape 168"/>
          <p:cNvSpPr/>
          <p:nvPr/>
        </p:nvSpPr>
        <p:spPr>
          <a:xfrm>
            <a:off x="12192000" y="7178679"/>
            <a:ext cx="10585177" cy="599437"/>
          </a:xfrm>
          <a:prstGeom prst="rect">
            <a:avLst/>
          </a:prstGeom>
          <a:ln w="12700">
            <a:miter lim="400000"/>
          </a:ln>
        </p:spPr>
        <p:txBody>
          <a:bodyPr lIns="45718" tIns="45718" rIns="45718" bIns="45718">
            <a:normAutofit/>
          </a:bodyPr>
          <a:lstStyle>
            <a:lvl1pPr algn="r" defTabSz="914400">
              <a:spcBef>
                <a:spcPts val="600"/>
              </a:spcBef>
              <a:defRPr sz="3200">
                <a:solidFill>
                  <a:srgbClr val="C1E1FE"/>
                </a:solidFill>
                <a:latin typeface="San Francisco Display Bold"/>
                <a:ea typeface="San Francisco Display Bold"/>
                <a:cs typeface="San Francisco Display Bold"/>
                <a:sym typeface="San Francisco Display Bold"/>
              </a:defRPr>
            </a:lvl1pPr>
          </a:lstStyle>
          <a:p>
            <a:r>
              <a:t>U     N     I     Q     U     E      T      E     C     H     N     O      L     O     G     Y</a:t>
            </a:r>
          </a:p>
        </p:txBody>
      </p:sp>
      <p:pic>
        <p:nvPicPr>
          <p:cNvPr id="169" name="image7.png" descr="C:\Users\Administrator\Desktop\23.png"/>
          <p:cNvPicPr>
            <a:picLocks noChangeAspect="1"/>
          </p:cNvPicPr>
          <p:nvPr/>
        </p:nvPicPr>
        <p:blipFill>
          <a:blip r:embed="rId4"/>
          <a:stretch>
            <a:fillRect/>
          </a:stretch>
        </p:blipFill>
        <p:spPr>
          <a:xfrm>
            <a:off x="1894856" y="6395537"/>
            <a:ext cx="2088233" cy="678488"/>
          </a:xfrm>
          <a:prstGeom prst="rect">
            <a:avLst/>
          </a:prstGeom>
          <a:ln w="12700">
            <a:miter lim="400000"/>
            <a:headEnd/>
            <a:tailEnd/>
          </a:ln>
        </p:spPr>
      </p:pic>
    </p:spTree>
    <p:extLst>
      <p:ext uri="{BB962C8B-B14F-4D97-AF65-F5344CB8AC3E}">
        <p14:creationId xmlns:p14="http://schemas.microsoft.com/office/powerpoint/2010/main" val="42136029"/>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731" y="3689648"/>
            <a:ext cx="24671819" cy="81817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       本项目涉及到了集合，文件</a:t>
            </a:r>
            <a:r>
              <a:rPr kumimoji="0" lang="en-US" altLang="zh-CN" sz="5000" b="0" i="0" u="none" strike="noStrike" cap="none" spc="0" normalizeH="0" baseline="0" dirty="0" smtClean="0">
                <a:ln>
                  <a:noFill/>
                </a:ln>
                <a:solidFill>
                  <a:srgbClr val="000000"/>
                </a:solidFill>
                <a:effectLst/>
                <a:uFillTx/>
                <a:latin typeface="+mj-lt"/>
                <a:ea typeface="+mj-ea"/>
                <a:cs typeface="+mj-cs"/>
                <a:sym typeface="Helvetica"/>
              </a:rPr>
              <a:t>IO</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a:t>
            </a:r>
            <a:r>
              <a:rPr lang="zh-CN" altLang="en-US" dirty="0"/>
              <a:t>图形界面</a:t>
            </a:r>
            <a:r>
              <a:rPr lang="zh-CN" altLang="en-US" dirty="0" smtClean="0"/>
              <a:t>设计，网络编程，多线程，匿名内部类、</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r>
              <a:rPr lang="zh-CN" altLang="en-US" dirty="0" smtClean="0"/>
              <a:t>异常、数据库等知识。集合用到了</a:t>
            </a:r>
            <a:r>
              <a:rPr lang="en-US" altLang="zh-CN" dirty="0" smtClean="0"/>
              <a:t>Map</a:t>
            </a:r>
            <a:r>
              <a:rPr lang="zh-CN" altLang="en-US" dirty="0" smtClean="0"/>
              <a:t>集合，文件</a:t>
            </a:r>
            <a:r>
              <a:rPr lang="en-US" altLang="zh-CN" dirty="0" smtClean="0"/>
              <a:t>Io</a:t>
            </a:r>
            <a:r>
              <a:rPr lang="zh-CN" altLang="en-US" dirty="0" smtClean="0"/>
              <a:t>有</a:t>
            </a:r>
            <a:r>
              <a:rPr lang="en-US" altLang="zh-CN" b="1" dirty="0" err="1" smtClean="0"/>
              <a:t>PrintStream</a:t>
            </a:r>
            <a:r>
              <a:rPr lang="zh-CN" altLang="en-US" dirty="0" smtClean="0"/>
              <a:t>和</a:t>
            </a:r>
            <a:r>
              <a:rPr lang="en-US" altLang="zh-CN" b="1" dirty="0" err="1" smtClean="0"/>
              <a:t>BufferedReader</a:t>
            </a:r>
            <a:endParaRPr lang="en-US" altLang="zh-CN" b="1" dirty="0" smtClean="0"/>
          </a:p>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等，</a:t>
            </a:r>
            <a:r>
              <a:rPr kumimoji="0" lang="en-US" altLang="zh-CN" sz="5000" b="0" i="0" u="none" strike="noStrike" cap="none" spc="0" normalizeH="0" baseline="0" dirty="0" smtClean="0">
                <a:ln>
                  <a:noFill/>
                </a:ln>
                <a:solidFill>
                  <a:srgbClr val="000000"/>
                </a:solidFill>
                <a:effectLst/>
                <a:uFillTx/>
                <a:latin typeface="+mj-lt"/>
                <a:ea typeface="+mj-ea"/>
                <a:cs typeface="+mj-cs"/>
                <a:sym typeface="Helvetica"/>
              </a:rPr>
              <a:t>GU</a:t>
            </a:r>
            <a:r>
              <a:rPr kumimoji="0" lang="zh-CN" altLang="en-US" sz="5000" b="0" i="0" u="none" strike="noStrike" cap="none" spc="0" normalizeH="0" baseline="0" dirty="0" smtClean="0">
                <a:ln>
                  <a:noFill/>
                </a:ln>
                <a:solidFill>
                  <a:srgbClr val="000000"/>
                </a:solidFill>
                <a:effectLst/>
                <a:uFillTx/>
                <a:latin typeface="+mj-lt"/>
                <a:ea typeface="+mj-ea"/>
                <a:cs typeface="+mj-cs"/>
                <a:sym typeface="Helvetica"/>
              </a:rPr>
              <a:t>都是先继承</a:t>
            </a:r>
            <a:r>
              <a:rPr lang="en-US" altLang="zh-CN" dirty="0" err="1" smtClean="0"/>
              <a:t>Jframe</a:t>
            </a:r>
            <a:r>
              <a:rPr lang="zh-CN" altLang="en-US" dirty="0" smtClean="0"/>
              <a:t>类，使用</a:t>
            </a:r>
            <a:r>
              <a:rPr lang="en-US" altLang="zh-CN" dirty="0" err="1" smtClean="0"/>
              <a:t>Jframe</a:t>
            </a:r>
            <a:r>
              <a:rPr lang="en-US" altLang="zh-CN" dirty="0" smtClean="0"/>
              <a:t> </a:t>
            </a:r>
            <a:r>
              <a:rPr lang="zh-CN" altLang="en-US" dirty="0" smtClean="0"/>
              <a:t>类中的</a:t>
            </a:r>
            <a:r>
              <a:rPr lang="en-US" altLang="zh-CN" dirty="0" err="1" smtClean="0"/>
              <a:t>Jpanel</a:t>
            </a:r>
            <a:r>
              <a:rPr lang="zh-CN" altLang="en-US" dirty="0" smtClean="0"/>
              <a:t>、</a:t>
            </a:r>
            <a:r>
              <a:rPr lang="en-US" altLang="zh-CN" dirty="0" err="1" smtClean="0"/>
              <a:t>Jlabel</a:t>
            </a:r>
            <a:r>
              <a:rPr lang="zh-CN" altLang="en-US" dirty="0" smtClean="0"/>
              <a:t>、</a:t>
            </a:r>
            <a:r>
              <a:rPr lang="en-US" altLang="zh-CN" dirty="0" err="1" smtClean="0"/>
              <a:t>JTextField</a:t>
            </a:r>
            <a:r>
              <a:rPr lang="zh-CN" altLang="en-US" dirty="0" smtClean="0"/>
              <a:t>、</a:t>
            </a:r>
            <a:r>
              <a:rPr lang="en-US" altLang="zh-CN" dirty="0" err="1" smtClean="0"/>
              <a:t>Jbutton</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r>
              <a:rPr lang="zh-CN" altLang="en-US" dirty="0" smtClean="0"/>
              <a:t>、</a:t>
            </a:r>
            <a:r>
              <a:rPr lang="en-US" altLang="zh-CN" dirty="0" err="1" smtClean="0"/>
              <a:t>JTextArea</a:t>
            </a:r>
            <a:r>
              <a:rPr lang="zh-CN" altLang="en-US" dirty="0"/>
              <a:t>、</a:t>
            </a:r>
            <a:r>
              <a:rPr lang="en-US" altLang="zh-CN" dirty="0" err="1" smtClean="0"/>
              <a:t>JPasswordField</a:t>
            </a:r>
            <a:r>
              <a:rPr lang="zh-CN" altLang="en-US" dirty="0" smtClean="0"/>
              <a:t>、</a:t>
            </a:r>
            <a:r>
              <a:rPr lang="en-US" altLang="zh-CN" dirty="0" err="1" smtClean="0"/>
              <a:t>JTabbedPane</a:t>
            </a:r>
            <a:r>
              <a:rPr lang="zh-CN" altLang="en-US" dirty="0" smtClean="0"/>
              <a:t>、</a:t>
            </a:r>
            <a:r>
              <a:rPr lang="en-US" altLang="zh-CN" dirty="0"/>
              <a:t> </a:t>
            </a:r>
            <a:r>
              <a:rPr lang="en-US" altLang="zh-CN" dirty="0" err="1" smtClean="0"/>
              <a:t>Jtable</a:t>
            </a:r>
            <a:r>
              <a:rPr lang="zh-CN" altLang="en-US" dirty="0" smtClean="0"/>
              <a:t>、</a:t>
            </a:r>
            <a:r>
              <a:rPr lang="en-US" altLang="zh-CN" dirty="0" err="1" smtClean="0"/>
              <a:t>JScrollPane</a:t>
            </a:r>
            <a:r>
              <a:rPr lang="zh-CN" altLang="en-US" dirty="0" smtClean="0"/>
              <a:t>等，多线程</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r>
              <a:rPr lang="en-US" altLang="zh-CN" dirty="0" smtClean="0"/>
              <a:t>thread</a:t>
            </a:r>
            <a:r>
              <a:rPr lang="zh-CN" altLang="en-US" dirty="0" smtClean="0"/>
              <a:t>，异常类的</a:t>
            </a:r>
            <a:r>
              <a:rPr lang="en-US" altLang="zh-CN" dirty="0" smtClean="0"/>
              <a:t>try{}</a:t>
            </a:r>
            <a:r>
              <a:rPr lang="en-US" altLang="zh-CN" b="1" dirty="0"/>
              <a:t> </a:t>
            </a:r>
            <a:r>
              <a:rPr lang="en-US" altLang="zh-CN" dirty="0" smtClean="0"/>
              <a:t>catch{}</a:t>
            </a:r>
            <a:r>
              <a:rPr lang="zh-CN" altLang="en-US" dirty="0" smtClean="0"/>
              <a:t>，</a:t>
            </a:r>
            <a:r>
              <a:rPr lang="en-US" altLang="zh-CN" dirty="0" err="1" smtClean="0"/>
              <a:t>thowds</a:t>
            </a:r>
            <a:r>
              <a:rPr lang="zh-CN" altLang="en-US" dirty="0" smtClean="0"/>
              <a:t>，网络协议，数据库的增删改查，客户端和服务</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r>
              <a:rPr lang="zh-CN" altLang="en-US" dirty="0" smtClean="0"/>
              <a:t>器之间的连通，服务器和数据库之间的连通等。</a:t>
            </a:r>
            <a:endParaRPr lang="en-US" altLang="zh-CN" dirty="0" smtClean="0"/>
          </a:p>
          <a:p>
            <a:pPr algn="l">
              <a:lnSpc>
                <a:spcPct val="150000"/>
              </a:lnSpc>
            </a:pPr>
            <a:endParaRPr kumimoji="0" lang="zh-CN" altLang="en-US" sz="5000" strike="noStrike" cap="none" spc="0" normalizeH="0" baseline="0" dirty="0">
              <a:ln>
                <a:noFill/>
              </a:ln>
              <a:solidFill>
                <a:srgbClr val="000000"/>
              </a:solidFill>
              <a:effectLst/>
              <a:uFillTx/>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910</Words>
  <Application>Microsoft Office PowerPoint</Application>
  <PresentationFormat>自定义</PresentationFormat>
  <Paragraphs>74</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White</vt:lpstr>
      <vt:lpstr>PowerPoint 演示文稿</vt:lpstr>
      <vt:lpstr>PowerPoint 演示文稿</vt:lpstr>
      <vt:lpstr>PowerPoint 演示文稿</vt:lpstr>
      <vt:lpstr>个人简介：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cp:lastModifiedBy>
  <cp:revision>26</cp:revision>
  <dcterms:created xsi:type="dcterms:W3CDTF">2019-07-25T10:53:00Z</dcterms:created>
  <dcterms:modified xsi:type="dcterms:W3CDTF">2019-08-12T14:28:35Z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